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73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74" r:id="rId14"/>
    <p:sldId id="275" r:id="rId15"/>
  </p:sldIdLst>
  <p:sldSz type="screen4x3" cy="6858000" cx="9144000"/>
  <p:notesSz cx="6858000" cy="9144000"/>
  <p:defaultTextStyle>
    <a:defPPr>
      <a:defRPr lang="ru-RU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tableStyles" Target="tableStyle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6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7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1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title">
  <p:cSld name="Титульный слайд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grpSp>
        <p:nvGrpSpPr>
          <p:cNvPr id="25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48588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589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590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591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 useBgFill="1">
          <p:nvSpPr>
            <p:cNvPr id="1048592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</p:grpSp>
      <p:sp>
        <p:nvSpPr>
          <p:cNvPr id="1048593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dirty="0" lang="en-US"/>
          </a:p>
        </p:txBody>
      </p:sp>
      <p:sp>
        <p:nvSpPr>
          <p:cNvPr id="1048594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algn="ctr" indent="0" marL="0">
              <a:buNone/>
              <a:defRPr sz="2000">
                <a:solidFill>
                  <a:srgbClr val="FFFFFF"/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dirty="0" lang="en-US"/>
          </a:p>
        </p:txBody>
      </p:sp>
      <p:sp>
        <p:nvSpPr>
          <p:cNvPr id="104859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59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6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anchor="ctr" vert="eaVert"/>
          <a:lstStyle>
            <a:lvl1pPr algn="l"/>
            <a:lvl2pPr algn="l"/>
            <a:lvl3pPr algn="l"/>
            <a:lvl4pPr algn="l"/>
            <a:lvl5pPr algn="l"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6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6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6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vertTitleAndTx">
  <p:cSld name="Вертикальный заголовок и текст"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4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4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  <p:grpSp>
        <p:nvGrpSpPr>
          <p:cNvPr id="51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04864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4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4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4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 useBgFill="1">
          <p:nvSpPr>
            <p:cNvPr id="1048649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</p:grpSp>
      <p:sp>
        <p:nvSpPr>
          <p:cNvPr id="1048650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anchor="ctr"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dirty="0" lang="en-US"/>
          </a:p>
        </p:txBody>
      </p:sp>
      <p:sp>
        <p:nvSpPr>
          <p:cNvPr id="104865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</a:lvl1pPr>
            <a:lvl2pPr>
              <a:buClr>
                <a:schemeClr val="accent1"/>
              </a:buClr>
            </a:lvl2pPr>
            <a:lvl3pPr>
              <a:buClr>
                <a:schemeClr val="accent1"/>
              </a:buClr>
            </a:lvl3pPr>
            <a:lvl4pPr>
              <a:buClr>
                <a:schemeClr val="accent1"/>
              </a:buClr>
            </a:lvl4pPr>
            <a:lvl5pPr>
              <a:buClr>
                <a:schemeClr val="accent1"/>
              </a:buCl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0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0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  <p:sp>
        <p:nvSpPr>
          <p:cNvPr id="1048604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secHead">
  <p:cSld name="Заголовок раздела"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670" name="Freeform 14"/>
          <p:cNvSpPr/>
          <p:nvPr/>
        </p:nvSpPr>
        <p:spPr bwMode="hidden">
          <a:xfrm>
            <a:off x="6047438" y="4203592"/>
            <a:ext cx="2876429" cy="714026"/>
          </a:xfrm>
          <a:custGeom>
            <a:av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US"/>
          </a:p>
        </p:txBody>
      </p:sp>
      <p:sp>
        <p:nvSpPr>
          <p:cNvPr id="1048671" name="Freeform 18"/>
          <p:cNvSpPr/>
          <p:nvPr/>
        </p:nvSpPr>
        <p:spPr bwMode="hidden">
          <a:xfrm>
            <a:off x="2619320" y="4075290"/>
            <a:ext cx="5544515" cy="850138"/>
          </a:xfrm>
          <a:custGeom>
            <a:av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US"/>
          </a:p>
        </p:txBody>
      </p:sp>
      <p:sp>
        <p:nvSpPr>
          <p:cNvPr id="1048672" name="Freeform 22"/>
          <p:cNvSpPr/>
          <p:nvPr/>
        </p:nvSpPr>
        <p:spPr bwMode="hidden">
          <a:xfrm>
            <a:off x="2828728" y="4087562"/>
            <a:ext cx="5467980" cy="774272"/>
          </a:xfrm>
          <a:custGeom>
            <a:av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US"/>
          </a:p>
        </p:txBody>
      </p:sp>
      <p:sp>
        <p:nvSpPr>
          <p:cNvPr id="1048673" name="Freeform 26"/>
          <p:cNvSpPr/>
          <p:nvPr/>
        </p:nvSpPr>
        <p:spPr bwMode="hidden">
          <a:xfrm>
            <a:off x="5609489" y="4074174"/>
            <a:ext cx="3308000" cy="651549"/>
          </a:xfrm>
          <a:custGeom>
            <a:av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US"/>
          </a:p>
        </p:txBody>
      </p:sp>
      <p:sp useBgFill="1">
        <p:nvSpPr>
          <p:cNvPr id="1048674" name="Freeform 10"/>
          <p:cNvSpPr/>
          <p:nvPr/>
        </p:nvSpPr>
        <p:spPr bwMode="hidden">
          <a:xfrm>
            <a:off x="211665" y="4058555"/>
            <a:ext cx="8723376" cy="1329874"/>
          </a:xfrm>
          <a:custGeom>
            <a:av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anchor="t" anchorCtr="0" bIns="45720" compatLnSpc="1" lIns="91440" numCol="1" rIns="91440" tIns="45720" vert="horz" wrap="square">
            <a:prstTxWarp prst="textNoShape"/>
          </a:bodyPr>
          <a:p>
            <a:endParaRPr lang="en-US"/>
          </a:p>
        </p:txBody>
      </p:sp>
      <p:sp>
        <p:nvSpPr>
          <p:cNvPr id="1048675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b="0" cap="none" sz="4400"/>
            </a:lvl1pPr>
          </a:lstStyle>
          <a:p>
            <a:r>
              <a:rPr lang="ru-RU" smtClean="0"/>
              <a:t>Образец заголовка</a:t>
            </a:r>
            <a:endParaRPr dirty="0" lang="en-US"/>
          </a:p>
        </p:txBody>
      </p:sp>
      <p:sp>
        <p:nvSpPr>
          <p:cNvPr id="1048676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algn="ctr" indent="0" marL="0">
              <a:buNone/>
              <a:defRPr sz="2000">
                <a:solidFill>
                  <a:srgbClr val="FFFFFF"/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7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8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8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8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  <p:sp>
        <p:nvSpPr>
          <p:cNvPr id="1048684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48685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87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algn="ctr" indent="0" marL="0">
              <a:buNone/>
              <a:defRPr b="0" sz="2400">
                <a:solidFill>
                  <a:schemeClr val="tx2"/>
                </a:solidFill>
                <a:latin typeface="+mj-lt"/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88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 lang="en-US"/>
          </a:p>
        </p:txBody>
      </p:sp>
      <p:sp>
        <p:nvSpPr>
          <p:cNvPr id="104868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algn="ctr" indent="0" marL="0">
              <a:buNone/>
              <a:defRPr b="0" sz="2400" i="0">
                <a:solidFill>
                  <a:schemeClr val="tx2"/>
                </a:solidFill>
                <a:latin typeface="+mj-lt"/>
              </a:defRPr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9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 lang="en-US"/>
          </a:p>
        </p:txBody>
      </p:sp>
      <p:sp>
        <p:nvSpPr>
          <p:cNvPr id="104869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9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9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4863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3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blank">
  <p:cSld name="Пустой слайд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grpSp>
        <p:nvGrpSpPr>
          <p:cNvPr id="59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104869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9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9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9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 useBgFill="1">
          <p:nvSpPr>
            <p:cNvPr id="1048699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</p:grpSp>
      <p:sp>
        <p:nvSpPr>
          <p:cNvPr id="104870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70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70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objTx">
  <p:cSld name="Объект с подписью"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3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sp>
        <p:nvSpPr>
          <p:cNvPr id="104870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70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70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  <p:sp>
        <p:nvSpPr>
          <p:cNvPr id="1048707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indent="0" marL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61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048708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709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710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711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 useBgFill="1">
          <p:nvSpPr>
            <p:cNvPr id="1048712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</p:grpSp>
      <p:sp>
        <p:nvSpPr>
          <p:cNvPr id="1048713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dirty="0" lang="en-US"/>
          </a:p>
        </p:txBody>
      </p:sp>
      <p:sp>
        <p:nvSpPr>
          <p:cNvPr id="1048714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Рисунок с подписью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2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grpSp>
        <p:nvGrpSpPr>
          <p:cNvPr id="53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48653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54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55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656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 useBgFill="1">
          <p:nvSpPr>
            <p:cNvPr id="1048657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</p:grpSp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b="0" sz="28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dirty="0" lang="en-US"/>
          </a:p>
        </p:txBody>
      </p:sp>
      <p:sp>
        <p:nvSpPr>
          <p:cNvPr id="1048659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indent="0" marL="0">
              <a:buNone/>
              <a:defRPr sz="1800">
                <a:solidFill>
                  <a:srgbClr val="FFFFFF"/>
                </a:solidFill>
              </a:defRPr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4866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66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6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  <p:sp>
        <p:nvSpPr>
          <p:cNvPr id="104866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algn="bl" blurRad="12700" dir="5400000" dist="5000" endPos="30000" rotWithShape="0" stA="30000" sy="-100000"/>
          </a:effectLst>
          <a:scene3d>
            <a:camera prst="perspectiveContrastingLeftFacing" fov="600000">
              <a:rot lat="240000" lon="19799999" rev="0"/>
            </a:camera>
            <a:lightRig dir="t" rig="threeP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algn="ctr" indent="0" marL="0">
              <a:buNone/>
              <a:defRPr sz="3200">
                <a:solidFill>
                  <a:schemeClr val="bg1"/>
                </a:solidFill>
              </a:defRPr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dirty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endParaRPr lang="en-US"/>
          </a:p>
        </p:txBody>
      </p:sp>
      <p:grpSp>
        <p:nvGrpSpPr>
          <p:cNvPr id="12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04857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57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57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>
          <p:nvSpPr>
            <p:cNvPr id="104858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  <p:sp useBgFill="1">
          <p:nvSpPr>
            <p:cNvPr id="104858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anchor="t" anchorCtr="0" bIns="45720" compatLnSpc="1" lIns="91440" numCol="1" rIns="91440" tIns="45720" vert="horz" wrap="square">
              <a:prstTxWarp prst="textNoShape"/>
            </a:bodyPr>
            <a:p>
              <a:endParaRPr lang="en-US"/>
            </a:p>
          </p:txBody>
        </p:sp>
      </p:grpSp>
      <p:sp>
        <p:nvSpPr>
          <p:cNvPr id="104858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ru-RU" smtClean="0"/>
              <a:t>Образец заголовка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0FD5E5E-B533-4583-8F18-5B97D671BDB3}" type="datetimeFigureOut">
              <a:rPr lang="ru-RU" smtClean="0"/>
              <a:t>07.04.2020</a:t>
            </a:fld>
            <a:endParaRPr lang="ru-RU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A4FEFA6-D8E4-445D-9990-5DACD4C76C9F}" type="slidenum">
              <a:rPr lang="ru-RU" smtClean="0"/>
              <a:t>‹#›</a:t>
            </a:fld>
            <a:endParaRPr lang="ru-RU"/>
          </a:p>
        </p:txBody>
      </p:sp>
      <p:sp>
        <p:nvSpPr>
          <p:cNvPr id="1048586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dirty="0"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algn="l" defTabSz="914400" eaLnBrk="1" hangingPunct="1" indent="-274320" latinLnBrk="0" marL="274320" rtl="0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algn="l" defTabSz="914400" eaLnBrk="1" hangingPunct="1" indent="-274320" latinLnBrk="0" marL="576263" rtl="0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855663" rtl="0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143000" rtl="0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1463040" rtl="0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1783080" rtl="0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103120" rtl="0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2423160" rtl="0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2743200" rtl="0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dirty="0" sz="3700" lang="ru-RU" smtClean="0"/>
              <a:t>Математика</a:t>
            </a:r>
            <a:br>
              <a:rPr altLang="ru" dirty="0" sz="3700" lang="en-US" smtClean="0"/>
            </a:br>
            <a:r>
              <a:rPr dirty="0" sz="3700" lang="ru-RU" smtClean="0"/>
              <a:t/>
            </a:r>
            <a:r>
              <a:rPr dirty="0" sz="3700" lang="ru-RU" smtClean="0"/>
              <a:t>Тема:</a:t>
            </a:r>
            <a:endParaRPr dirty="0" sz="3700" lang="ru-RU"/>
          </a:p>
        </p:txBody>
      </p:sp>
      <p:sp>
        <p:nvSpPr>
          <p:cNvPr id="1048599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dirty="0" sz="3700" lang="ru-RU" err="1" smtClean="0"/>
              <a:t>Задачі</a:t>
            </a:r>
            <a:r>
              <a:rPr dirty="0" sz="3700" lang="ru-RU" smtClean="0"/>
              <a:t> на </a:t>
            </a:r>
            <a:r>
              <a:rPr dirty="0" sz="3700" lang="ru-RU" err="1" smtClean="0"/>
              <a:t>знаходження</a:t>
            </a:r>
            <a:r>
              <a:rPr dirty="0" sz="3700" lang="ru-RU" smtClean="0"/>
              <a:t> четвертого </a:t>
            </a:r>
            <a:r>
              <a:rPr dirty="0" sz="3700" lang="ru-RU" err="1" smtClean="0"/>
              <a:t>пропорційного</a:t>
            </a:r>
            <a:r>
              <a:rPr dirty="0" sz="3700" lang="ru-RU" smtClean="0"/>
              <a:t>.</a:t>
            </a:r>
            <a:endParaRPr dirty="0" sz="3700" lang="ru-RU"/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en-US" smtClean="0"/>
              <a:t>1)</a:t>
            </a:r>
            <a:r>
              <a:rPr dirty="0" lang="uk-UA" smtClean="0"/>
              <a:t>Знаходимо значення однакової величини дією ділення.</a:t>
            </a:r>
          </a:p>
          <a:p>
            <a:r>
              <a:rPr dirty="0" lang="uk-UA" smtClean="0"/>
              <a:t>2)Другою дією відповідаємо на запитання задачі.</a:t>
            </a:r>
            <a:endParaRPr dirty="0" lang="ru-RU"/>
          </a:p>
        </p:txBody>
      </p:sp>
      <p:sp>
        <p:nvSpPr>
          <p:cNvPr id="104862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uk-UA" smtClean="0"/>
              <a:t>План </a:t>
            </a:r>
            <a:r>
              <a:rPr dirty="0" lang="uk-UA" err="1" smtClean="0"/>
              <a:t>розв</a:t>
            </a:r>
            <a:r>
              <a:rPr dirty="0" lang="en-US" smtClean="0"/>
              <a:t>`</a:t>
            </a:r>
            <a:r>
              <a:rPr dirty="0" lang="uk-UA" err="1" smtClean="0"/>
              <a:t>язання</a:t>
            </a:r>
            <a:r>
              <a:rPr dirty="0" lang="uk-UA" smtClean="0"/>
              <a:t> задачі</a:t>
            </a:r>
            <a:endParaRPr dirty="0"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uk-UA" smtClean="0"/>
              <a:t>1) 16:4 = 4 (кг)буряків купив господар однакова величина</a:t>
            </a:r>
          </a:p>
          <a:p>
            <a:r>
              <a:rPr dirty="0" lang="uk-UA" smtClean="0"/>
              <a:t>2) 12:4 = 3 (грн)</a:t>
            </a:r>
          </a:p>
          <a:p>
            <a:r>
              <a:rPr dirty="0" lang="uk-UA" smtClean="0"/>
              <a:t>Відповідь: 3 гривні коштує 1 кг моркви.</a:t>
            </a:r>
            <a:endParaRPr dirty="0" lang="ru-RU"/>
          </a:p>
        </p:txBody>
      </p:sp>
      <p:sp>
        <p:nvSpPr>
          <p:cNvPr id="1048624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uk-UA" err="1" smtClean="0"/>
              <a:t>Розв</a:t>
            </a:r>
            <a:r>
              <a:rPr dirty="0" lang="en-US" smtClean="0"/>
              <a:t>`</a:t>
            </a:r>
            <a:r>
              <a:rPr dirty="0" lang="uk-UA" err="1" smtClean="0"/>
              <a:t>язання</a:t>
            </a:r>
            <a:endParaRPr dirty="0" lang="ru-RU"/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3" name=""/>
          <p:cNvSpPr>
            <a:spLocks noGrp="1"/>
          </p:cNvSpPr>
          <p:nvPr>
            <p:ph type="ctrTitle"/>
          </p:nvPr>
        </p:nvSpPr>
        <p:spPr>
          <a:xfrm>
            <a:off x="685800" y="539269"/>
            <a:ext cx="7772400" cy="2675946"/>
          </a:xfrm>
        </p:spPr>
        <p:txBody>
          <a:bodyPr/>
          <a:p>
            <a:r>
              <a:rPr sz="3800" lang="ru"/>
              <a:t>О</a:t>
            </a:r>
            <a:r>
              <a:rPr sz="3800" lang="ru"/>
              <a:t>б</a:t>
            </a:r>
            <a:r>
              <a:rPr sz="3800" lang="ru"/>
              <a:t>ч</a:t>
            </a:r>
            <a:r>
              <a:rPr sz="3800" lang="ru"/>
              <a:t>и</a:t>
            </a:r>
            <a:r>
              <a:rPr sz="3800" lang="ru"/>
              <a:t>с</a:t>
            </a:r>
            <a:r>
              <a:rPr sz="3800" lang="ru"/>
              <a:t>л</a:t>
            </a:r>
            <a:r>
              <a:rPr sz="3800" lang="ru"/>
              <a:t>и</a:t>
            </a:r>
            <a:r>
              <a:rPr sz="3800" lang="ru"/>
              <a:t>т</a:t>
            </a:r>
            <a:r>
              <a:rPr sz="3800" lang="ru"/>
              <a:t>и</a:t>
            </a:r>
            <a:br>
              <a:rPr altLang="ru" sz="3800" lang="en-US"/>
            </a:br>
            <a:r>
              <a:rPr altLang="ru" sz="3800" lang="en-US"/>
              <a:t>(</a:t>
            </a:r>
            <a:r>
              <a:rPr altLang="ru" sz="3800" lang="ru"/>
              <a:t>письмово</a:t>
            </a:r>
            <a:r>
              <a:rPr altLang="ru" sz="3800" lang="en-US"/>
              <a:t>)</a:t>
            </a:r>
            <a:r>
              <a:rPr altLang="ru" sz="3800" lang="en-US"/>
              <a:t> </a:t>
            </a:r>
            <a:endParaRPr sz="3800" lang="ru-RU"/>
          </a:p>
        </p:txBody>
      </p:sp>
      <p:sp>
        <p:nvSpPr>
          <p:cNvPr id="1048724" name=""/>
          <p:cNvSpPr>
            <a:spLocks noGrp="1"/>
          </p:cNvSpPr>
          <p:nvPr>
            <p:ph type="subTitle" idx="1"/>
          </p:nvPr>
        </p:nvSpPr>
        <p:spPr>
          <a:xfrm>
            <a:off x="-257554" y="3429000"/>
            <a:ext cx="6400800" cy="1473200"/>
          </a:xfrm>
        </p:spPr>
        <p:txBody>
          <a:bodyPr>
            <a:noAutofit/>
          </a:bodyPr>
          <a:p>
            <a:r>
              <a:rPr altLang="ru" sz="3000" lang="en-US"/>
              <a:t>32</a:t>
            </a:r>
            <a:r>
              <a:rPr altLang="ru" sz="3000" lang="en-US"/>
              <a:t>:</a:t>
            </a:r>
            <a:r>
              <a:rPr altLang="ru" sz="3000" lang="en-US"/>
              <a:t>8</a:t>
            </a:r>
            <a:r>
              <a:rPr altLang="ru" sz="3000" lang="en-US"/>
              <a:t>=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64</a:t>
            </a:r>
            <a:r>
              <a:rPr altLang="ru" sz="3000" lang="en-US"/>
              <a:t>:</a:t>
            </a:r>
            <a:r>
              <a:rPr altLang="ru" sz="3000" lang="en-US"/>
              <a:t>8</a:t>
            </a:r>
            <a:r>
              <a:rPr altLang="ru" sz="3000" lang="en-US"/>
              <a:t>=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endParaRPr sz="3000" lang="ru-RU"/>
          </a:p>
          <a:p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3</a:t>
            </a:r>
            <a:r>
              <a:rPr altLang="ru" sz="3000" lang="en-US"/>
              <a:t>20</a:t>
            </a:r>
            <a:r>
              <a:rPr altLang="ru" sz="3000" lang="en-US"/>
              <a:t>:</a:t>
            </a:r>
            <a:r>
              <a:rPr altLang="ru" sz="3000" lang="en-US"/>
              <a:t>8</a:t>
            </a:r>
            <a:r>
              <a:rPr altLang="ru" sz="3000" lang="en-US"/>
              <a:t>=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640</a:t>
            </a:r>
            <a:r>
              <a:rPr altLang="ru" sz="3000" lang="en-US"/>
              <a:t>:</a:t>
            </a:r>
            <a:r>
              <a:rPr altLang="ru" sz="3000" lang="en-US"/>
              <a:t>8</a:t>
            </a:r>
            <a:r>
              <a:rPr altLang="ru" sz="3000" lang="en-US"/>
              <a:t>=</a:t>
            </a:r>
            <a:endParaRPr sz="3000" lang="ru-RU"/>
          </a:p>
          <a:p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320</a:t>
            </a:r>
            <a:r>
              <a:rPr altLang="ru" sz="3000" lang="en-US"/>
              <a:t>:</a:t>
            </a:r>
            <a:r>
              <a:rPr altLang="ru" sz="3000" lang="en-US"/>
              <a:t>80</a:t>
            </a:r>
            <a:r>
              <a:rPr altLang="ru" sz="3000" lang="en-US"/>
              <a:t>=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 </a:t>
            </a:r>
            <a:r>
              <a:rPr altLang="ru" sz="3000" lang="en-US"/>
              <a:t>640</a:t>
            </a:r>
            <a:r>
              <a:rPr altLang="ru" sz="3000" lang="en-US"/>
              <a:t>:</a:t>
            </a:r>
            <a:r>
              <a:rPr altLang="ru" sz="3000" lang="en-US"/>
              <a:t>80</a:t>
            </a:r>
            <a:r>
              <a:rPr altLang="ru" sz="3000" lang="en-US"/>
              <a:t>=</a:t>
            </a:r>
            <a:endParaRPr sz="3000" lang="ru-RU"/>
          </a:p>
          <a:p>
            <a:endParaRPr sz="3000"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5" name="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ru"/>
              <a:t>Д</a:t>
            </a:r>
            <a:r>
              <a:rPr altLang="ru" lang="en-US"/>
              <a:t>/</a:t>
            </a:r>
            <a:r>
              <a:rPr altLang="ru" lang="ru"/>
              <a:t>з</a:t>
            </a:r>
            <a:br>
              <a:rPr altLang="ru" lang="en-US"/>
            </a:br>
            <a:r>
              <a:rPr altLang="ru" lang="ru"/>
              <a:t>с</a:t>
            </a:r>
            <a:r>
              <a:rPr altLang="ru" lang="en-US"/>
              <a:t>.</a:t>
            </a:r>
            <a:r>
              <a:rPr altLang="ru" lang="en-US"/>
              <a:t> </a:t>
            </a:r>
            <a:r>
              <a:rPr altLang="ru" lang="en-US"/>
              <a:t>36</a:t>
            </a:r>
            <a:r>
              <a:rPr altLang="ru" lang="en-US"/>
              <a:t>(</a:t>
            </a:r>
            <a:r>
              <a:rPr altLang="ru" lang="ru"/>
              <a:t>підручник</a:t>
            </a:r>
            <a:r>
              <a:rPr altLang="ru" lang="en-US"/>
              <a:t>)</a:t>
            </a:r>
            <a:r>
              <a:rPr altLang="ru" lang="en-US"/>
              <a:t>,</a:t>
            </a:r>
            <a:r>
              <a:rPr altLang="ru" lang="en-US"/>
              <a:t> </a:t>
            </a:r>
            <a:r>
              <a:rPr altLang="ru" lang="ru"/>
              <a:t>вирази</a:t>
            </a:r>
            <a:r>
              <a:rPr altLang="ru" lang="en-US"/>
              <a:t> </a:t>
            </a:r>
            <a:r>
              <a:rPr altLang="ru" lang="en-US"/>
              <a:t>3</a:t>
            </a:r>
            <a:endParaRPr lang="ru-RU"/>
          </a:p>
        </p:txBody>
      </p:sp>
      <p:sp>
        <p:nvSpPr>
          <p:cNvPr id="1048726" name="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"/>
          <p:cNvSpPr>
            <a:spLocks noGrp="1"/>
          </p:cNvSpPr>
          <p:nvPr>
            <p:ph type="ctrTitle"/>
          </p:nvPr>
        </p:nvSpPr>
        <p:spPr>
          <a:xfrm>
            <a:off x="511244" y="2788908"/>
            <a:ext cx="7772400" cy="2236640"/>
          </a:xfrm>
        </p:spPr>
        <p:txBody>
          <a:bodyPr>
            <a:normAutofit fontScale="90000"/>
          </a:bodyPr>
          <a:p>
            <a:r>
              <a:rPr altLang="ru" lang="en-US"/>
              <a:t>1</a:t>
            </a:r>
            <a:r>
              <a:rPr altLang="ru" lang="en-US"/>
              <a:t> </a:t>
            </a:r>
            <a:r>
              <a:rPr altLang="ru" lang="ru"/>
              <a:t>лютого</a:t>
            </a:r>
            <a:br>
              <a:rPr altLang="ru" lang="en-US"/>
            </a:br>
            <a:r>
              <a:rPr altLang="ru" lang="ru"/>
              <a:t>Класна</a:t>
            </a:r>
            <a:r>
              <a:rPr altLang="ru" lang="en-US"/>
              <a:t> </a:t>
            </a:r>
            <a:r>
              <a:rPr altLang="ru" lang="ru"/>
              <a:t>робота</a:t>
            </a:r>
            <a:br>
              <a:rPr altLang="ru" lang="en-US"/>
            </a:br>
            <a:r>
              <a:rPr altLang="ru" lang="ru"/>
              <a:t>Каліграфічна</a:t>
            </a:r>
            <a:r>
              <a:rPr altLang="ru" lang="en-US"/>
              <a:t> </a:t>
            </a:r>
            <a:r>
              <a:rPr altLang="ru" lang="ru"/>
              <a:t>х</a:t>
            </a:r>
            <a:r>
              <a:rPr altLang="ru" lang="ru"/>
              <a:t>в</a:t>
            </a:r>
            <a:r>
              <a:rPr altLang="ru" lang="ru"/>
              <a:t>и</a:t>
            </a:r>
            <a:r>
              <a:rPr altLang="ru" lang="ru"/>
              <a:t>л</a:t>
            </a:r>
            <a:r>
              <a:rPr altLang="ru" lang="ru"/>
              <a:t>и</a:t>
            </a:r>
            <a:r>
              <a:rPr altLang="ru" lang="ru"/>
              <a:t>н</a:t>
            </a:r>
            <a:r>
              <a:rPr altLang="ru" lang="ru"/>
              <a:t>к</a:t>
            </a:r>
            <a:r>
              <a:rPr altLang="ru" lang="ru"/>
              <a:t>а</a:t>
            </a:r>
            <a:br>
              <a:rPr altLang="ru" lang="en-US"/>
            </a:br>
            <a:r>
              <a:rPr altLang="ru" lang="ru"/>
              <a:t>Прописати</a:t>
            </a:r>
            <a:r>
              <a:rPr altLang="ru" lang="en-US"/>
              <a:t> </a:t>
            </a:r>
            <a:r>
              <a:rPr altLang="ru" lang="ru"/>
              <a:t>різницю</a:t>
            </a:r>
            <a:r>
              <a:rPr altLang="ru" lang="en-US"/>
              <a:t> </a:t>
            </a:r>
            <a:r>
              <a:rPr altLang="ru" lang="ru"/>
              <a:t>чисел</a:t>
            </a:r>
            <a:r>
              <a:rPr altLang="ru" lang="en-US"/>
              <a:t> </a:t>
            </a:r>
            <a:r>
              <a:rPr altLang="ru" lang="en-US"/>
              <a:t>22</a:t>
            </a:r>
            <a:r>
              <a:rPr altLang="ru" lang="en-US"/>
              <a:t> </a:t>
            </a:r>
            <a:r>
              <a:rPr altLang="ru" lang="ru"/>
              <a:t>і</a:t>
            </a:r>
            <a:r>
              <a:rPr altLang="ru" lang="en-US"/>
              <a:t> </a:t>
            </a:r>
            <a:r>
              <a:rPr altLang="ru" lang="en-US"/>
              <a:t>8</a:t>
            </a:r>
            <a:br>
              <a:rPr altLang="ru" lang="en-US"/>
            </a:br>
            <a:r>
              <a:rPr altLang="ru" lang="en-US"/>
              <a:t> </a:t>
            </a:r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uk-UA" smtClean="0"/>
              <a:t>Господар купив моркву та буряки за однаковою ціною за 1 кг. За 5 кг моркви господар заплатив 20 грн. Скільки коштує 7 кг буряків?</a:t>
            </a:r>
            <a:endParaRPr dirty="0" lang="ru-RU"/>
          </a:p>
        </p:txBody>
      </p:sp>
      <p:sp>
        <p:nvSpPr>
          <p:cNvPr id="104860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ru" smtClean="0"/>
              <a:t>Розгляньте</a:t>
            </a:r>
            <a:r>
              <a:rPr altLang="ru" dirty="0" lang="en-US" smtClean="0"/>
              <a:t> </a:t>
            </a:r>
            <a:r>
              <a:rPr altLang="ru" dirty="0" lang="ru" smtClean="0"/>
              <a:t>у</a:t>
            </a:r>
            <a:r>
              <a:rPr altLang="ru" dirty="0" lang="ru" smtClean="0"/>
              <a:t>в</a:t>
            </a:r>
            <a:r>
              <a:rPr altLang="ru" dirty="0" lang="ru" smtClean="0"/>
              <a:t>а</a:t>
            </a:r>
            <a:r>
              <a:rPr altLang="ru" dirty="0" lang="ru" smtClean="0"/>
              <a:t>ж</a:t>
            </a:r>
            <a:r>
              <a:rPr altLang="ru" dirty="0" lang="ru" smtClean="0"/>
              <a:t>н</a:t>
            </a:r>
            <a:r>
              <a:rPr altLang="ru" dirty="0" lang="ru" smtClean="0"/>
              <a:t>о</a:t>
            </a:r>
            <a:br>
              <a:rPr altLang="ru" dirty="0" lang="en-US" smtClean="0"/>
            </a:br>
            <a:r>
              <a:rPr dirty="0" lang="uk-UA" smtClean="0"/>
              <a:t>Задача </a:t>
            </a:r>
            <a:r>
              <a:rPr altLang="ru" dirty="0" lang="en-US" smtClean="0"/>
              <a:t>1</a:t>
            </a:r>
            <a:r>
              <a:rPr altLang="ru" dirty="0" lang="en-US" smtClean="0"/>
              <a:t> </a:t>
            </a:r>
            <a:r>
              <a:rPr altLang="ru" dirty="0" lang="en-US" smtClean="0"/>
              <a:t>(</a:t>
            </a:r>
            <a:r>
              <a:rPr altLang="ru" dirty="0" lang="ru" smtClean="0"/>
              <a:t>Усно</a:t>
            </a:r>
            <a:r>
              <a:rPr altLang="ru" dirty="0" lang="en-US" smtClean="0"/>
              <a:t>)</a:t>
            </a:r>
            <a:r>
              <a:rPr altLang="ru" dirty="0" lang="en-US" smtClean="0"/>
              <a:t> </a:t>
            </a:r>
            <a:endParaRPr dirty="0" lang="ru-RU"/>
          </a:p>
        </p:txBody>
      </p:sp>
      <p:graphicFrame>
        <p:nvGraphicFramePr>
          <p:cNvPr id="4194304" name="Таблица 7"/>
          <p:cNvGraphicFramePr>
            <a:graphicFrameLocks noGrp="1"/>
          </p:cNvGraphicFramePr>
          <p:nvPr/>
        </p:nvGraphicFramePr>
        <p:xfrm>
          <a:off x="899592" y="4221089"/>
          <a:ext cx="7200800" cy="218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232248"/>
                <a:gridCol w="2304256"/>
                <a:gridCol w="2088232"/>
              </a:tblGrid>
              <a:tr h="720080">
                <a:tc>
                  <a:txBody>
                    <a:bodyPr/>
                    <a:p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Вартість (грн)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Кількість (кг)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Загальна вартість</a:t>
                      </a:r>
                    </a:p>
                    <a:p>
                      <a:r>
                        <a:rPr dirty="0" lang="uk-UA" smtClean="0"/>
                        <a:t>(грн)</a:t>
                      </a:r>
                      <a:endParaRPr dirty="0" lang="ru-RU"/>
                    </a:p>
                  </a:txBody>
                </a:tc>
              </a:tr>
              <a:tr h="720080">
                <a:tc>
                  <a:txBody>
                    <a:bodyPr/>
                    <a:p>
                      <a:r>
                        <a:rPr dirty="0" lang="uk-UA" smtClean="0"/>
                        <a:t>М.</a:t>
                      </a:r>
                      <a:endParaRPr dirty="0" lang="ru-RU"/>
                    </a:p>
                  </a:txBody>
                </a:tc>
                <a:tc rowSpan="2">
                  <a:txBody>
                    <a:bodyPr/>
                    <a:p>
                      <a:r>
                        <a:rPr dirty="0" lang="uk-UA" smtClean="0"/>
                        <a:t>                                       </a:t>
                      </a:r>
                    </a:p>
                    <a:p>
                      <a:endParaRPr dirty="0" lang="uk-UA" smtClean="0"/>
                    </a:p>
                    <a:p>
                      <a:r>
                        <a:rPr dirty="0" lang="uk-UA" smtClean="0"/>
                        <a:t>    ?, однакова</a:t>
                      </a:r>
                      <a:endParaRPr dirty="0" lang="ru-RU"/>
                    </a:p>
                    <a:p>
                      <a:pPr algn="l" defTabSz="914400" eaLnBrk="1" fontAlgn="auto" hangingPunct="1" indent="0" latinLnBrk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dirty="0" lang="uk-UA" smtClean="0"/>
                        <a:t>   </a:t>
                      </a:r>
                      <a:endParaRPr dirty="0" lang="ru-RU" smtClean="0"/>
                    </a:p>
                    <a:p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5кг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20 грн</a:t>
                      </a:r>
                      <a:endParaRPr dirty="0" lang="ru-RU"/>
                    </a:p>
                  </a:txBody>
                </a:tc>
              </a:tr>
              <a:tr h="720080">
                <a:tc>
                  <a:txBody>
                    <a:bodyPr/>
                    <a:p>
                      <a:r>
                        <a:rPr dirty="0" lang="uk-UA" smtClean="0"/>
                        <a:t> Б.</a:t>
                      </a:r>
                      <a:endParaRPr dirty="0" lang="ru-RU"/>
                    </a:p>
                  </a:txBody>
                </a:tc>
                <a:tc vMerge="1">
                  <a:txBody>
                    <a:bodyPr/>
                    <a:p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7 кг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?</a:t>
                      </a:r>
                      <a:endParaRPr dirty="0" lang="ru-RU"/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Объект 1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uk-UA"/>
              <a:t>1)Знаходимо значення однакової величини дією ділення.</a:t>
            </a:r>
          </a:p>
          <a:p>
            <a:r>
              <a:rPr dirty="0" lang="uk-UA"/>
              <a:t>2)Знаходимо шукане значення величини дією множення</a:t>
            </a:r>
          </a:p>
          <a:p>
            <a:endParaRPr dirty="0" lang="ru-RU"/>
          </a:p>
        </p:txBody>
      </p:sp>
      <p:sp>
        <p:nvSpPr>
          <p:cNvPr id="1048608" name="Заголовок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uk-UA"/>
              <a:t>План </a:t>
            </a:r>
            <a:r>
              <a:rPr dirty="0" lang="uk-UA" err="1"/>
              <a:t>розв</a:t>
            </a:r>
            <a:r>
              <a:rPr dirty="0" lang="en-US"/>
              <a:t>`</a:t>
            </a:r>
            <a:r>
              <a:rPr dirty="0" lang="uk-UA" err="1"/>
              <a:t>язування</a:t>
            </a:r>
            <a:r>
              <a:rPr dirty="0" lang="uk-UA"/>
              <a:t> задачі</a:t>
            </a:r>
            <a:endParaRPr dirty="0"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uk-UA" smtClean="0"/>
              <a:t>1) 20: 5 = 4(грн)-вартість 1 кг моркви, однакова величина.</a:t>
            </a:r>
          </a:p>
          <a:p>
            <a:r>
              <a:rPr dirty="0" lang="uk-UA" smtClean="0"/>
              <a:t>2) 4 ·  7 = 28(грн)</a:t>
            </a:r>
          </a:p>
          <a:p>
            <a:r>
              <a:rPr dirty="0" lang="uk-UA" smtClean="0"/>
              <a:t>Відповідь: 28 гривень коштує 7 кг буряків.</a:t>
            </a:r>
            <a:endParaRPr dirty="0" lang="ru-RU"/>
          </a:p>
        </p:txBody>
      </p:sp>
      <p:sp>
        <p:nvSpPr>
          <p:cNvPr id="1048610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uk-UA" err="1" smtClean="0"/>
              <a:t>Розв</a:t>
            </a:r>
            <a:r>
              <a:rPr dirty="0" lang="en-US" smtClean="0"/>
              <a:t>`</a:t>
            </a:r>
            <a:r>
              <a:rPr dirty="0" lang="uk-UA" err="1" smtClean="0"/>
              <a:t>язання</a:t>
            </a:r>
            <a:endParaRPr dirty="0" lang="ru-RU"/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uk-UA" smtClean="0"/>
              <a:t>Господар купив однакову кількість кілограмів (однакову масу) буряків і моркви. За буряки він заплатив 16 грн. Скільки коштує морква, якщо ціна за кілограм буряків-4 грн, а моркви-3 грн? </a:t>
            </a:r>
            <a:endParaRPr dirty="0" lang="ru-RU"/>
          </a:p>
        </p:txBody>
      </p:sp>
      <p:sp>
        <p:nvSpPr>
          <p:cNvPr id="104861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dirty="0" sz="3700" lang="uk-UA" smtClean="0"/>
              <a:t>Задача </a:t>
            </a:r>
            <a:r>
              <a:rPr altLang="ru" dirty="0" sz="3700" lang="en-US" smtClean="0"/>
              <a:t>2</a:t>
            </a:r>
            <a:r>
              <a:rPr altLang="ru" dirty="0" sz="3700" lang="en-US" smtClean="0"/>
              <a:t>(</a:t>
            </a:r>
            <a:r>
              <a:rPr altLang="ru" dirty="0" sz="3700" lang="ru" smtClean="0"/>
              <a:t>письмово</a:t>
            </a:r>
            <a:r>
              <a:rPr altLang="ru" dirty="0" sz="3700" lang="en-US" smtClean="0"/>
              <a:t>)</a:t>
            </a:r>
            <a:br>
              <a:rPr altLang="ru" dirty="0" sz="3700" lang="en-US" smtClean="0"/>
            </a:br>
            <a:r>
              <a:rPr altLang="ru" dirty="0" sz="3700" lang="ru" smtClean="0"/>
              <a:t>Накресліть</a:t>
            </a:r>
            <a:r>
              <a:rPr altLang="ru" dirty="0" sz="3700" lang="en-US" smtClean="0"/>
              <a:t> </a:t>
            </a:r>
            <a:r>
              <a:rPr altLang="ru" dirty="0" sz="3700" lang="ru" smtClean="0"/>
              <a:t>короткий</a:t>
            </a:r>
            <a:r>
              <a:rPr altLang="ru" dirty="0" sz="3700" lang="en-US" smtClean="0"/>
              <a:t> </a:t>
            </a:r>
            <a:r>
              <a:rPr altLang="ru" dirty="0" sz="3700" lang="ru" smtClean="0"/>
              <a:t>запис</a:t>
            </a:r>
            <a:r>
              <a:rPr altLang="ru" dirty="0" sz="3700" lang="en-US" smtClean="0"/>
              <a:t>(</a:t>
            </a:r>
            <a:r>
              <a:rPr altLang="ru" dirty="0" sz="3700" lang="ru" smtClean="0"/>
              <a:t>таблиця</a:t>
            </a:r>
            <a:r>
              <a:rPr altLang="ru" dirty="0" sz="3700" lang="en-US" smtClean="0"/>
              <a:t>)</a:t>
            </a:r>
            <a:r>
              <a:rPr altLang="ru" dirty="0" sz="3700" lang="en-US" smtClean="0"/>
              <a:t> </a:t>
            </a:r>
            <a:endParaRPr dirty="0" sz="3700" lang="ru-RU"/>
          </a:p>
        </p:txBody>
      </p:sp>
      <p:graphicFrame>
        <p:nvGraphicFramePr>
          <p:cNvPr id="4194305" name="Таблица 7"/>
          <p:cNvGraphicFramePr>
            <a:graphicFrameLocks noGrp="1"/>
          </p:cNvGraphicFramePr>
          <p:nvPr/>
        </p:nvGraphicFramePr>
        <p:xfrm>
          <a:off x="899592" y="4575408"/>
          <a:ext cx="6576392" cy="1827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232248"/>
                <a:gridCol w="2051974"/>
                <a:gridCol w="1644098"/>
              </a:tblGrid>
              <a:tr h="474155">
                <a:tc>
                  <a:txBody>
                    <a:bodyPr/>
                    <a:p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Вартість (грн)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Кількість (кг)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Загальна       вартість</a:t>
                      </a:r>
                      <a:endParaRPr dirty="0" lang="ru-RU"/>
                    </a:p>
                  </a:txBody>
                </a:tc>
              </a:tr>
              <a:tr h="605966">
                <a:tc>
                  <a:txBody>
                    <a:bodyPr/>
                    <a:p>
                      <a:r>
                        <a:rPr dirty="0" lang="uk-UA" smtClean="0"/>
                        <a:t>М.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3 грн</a:t>
                      </a:r>
                      <a:endParaRPr dirty="0" lang="ru-RU"/>
                    </a:p>
                  </a:txBody>
                </a:tc>
                <a:tc rowSpan="2">
                  <a:txBody>
                    <a:bodyPr/>
                    <a:p>
                      <a:endParaRPr dirty="0" lang="uk-UA" smtClean="0"/>
                    </a:p>
                    <a:p>
                      <a:r>
                        <a:rPr dirty="0" lang="uk-UA" smtClean="0"/>
                        <a:t>       однакова,?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  ?</a:t>
                      </a:r>
                      <a:endParaRPr dirty="0" lang="ru-RU"/>
                    </a:p>
                  </a:txBody>
                </a:tc>
              </a:tr>
              <a:tr h="581783">
                <a:tc>
                  <a:txBody>
                    <a:bodyPr/>
                    <a:p>
                      <a:r>
                        <a:rPr dirty="0" lang="uk-UA" smtClean="0"/>
                        <a:t>Б.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4 грн</a:t>
                      </a:r>
                      <a:endParaRPr dirty="0" lang="ru-RU"/>
                    </a:p>
                  </a:txBody>
                </a:tc>
                <a:tc vMerge="1">
                  <a:txBody>
                    <a:bodyPr/>
                    <a:p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16 грн</a:t>
                      </a:r>
                      <a:endParaRPr dirty="0" lang="ru-RU"/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pPr indent="0" marL="0">
              <a:buNone/>
            </a:pPr>
            <a:r>
              <a:rPr dirty="0" lang="uk-UA" smtClean="0"/>
              <a:t>1)Знаходимо значення однакової величини дією ділення.</a:t>
            </a:r>
          </a:p>
          <a:p>
            <a:pPr indent="0" marL="0">
              <a:buNone/>
            </a:pPr>
            <a:r>
              <a:rPr dirty="0" lang="uk-UA" smtClean="0"/>
              <a:t>2)Другою  дією відповідаємо на запитання задачі.</a:t>
            </a:r>
          </a:p>
          <a:p>
            <a:pPr indent="0" marL="0">
              <a:buNone/>
            </a:pPr>
            <a:endParaRPr dirty="0" lang="ru-RU"/>
          </a:p>
        </p:txBody>
      </p:sp>
      <p:sp>
        <p:nvSpPr>
          <p:cNvPr id="104861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p>
            <a:r>
              <a:rPr dirty="0" sz="3600" lang="uk-UA" smtClean="0"/>
              <a:t>План </a:t>
            </a:r>
            <a:r>
              <a:rPr dirty="0" sz="3600" lang="uk-UA" err="1" smtClean="0"/>
              <a:t>розв</a:t>
            </a:r>
            <a:r>
              <a:rPr dirty="0" sz="3600" lang="en-US" smtClean="0"/>
              <a:t>`</a:t>
            </a:r>
            <a:r>
              <a:rPr dirty="0" sz="3600" lang="uk-UA" err="1" smtClean="0"/>
              <a:t>язування</a:t>
            </a:r>
            <a:r>
              <a:rPr dirty="0" sz="3600" lang="uk-UA" smtClean="0"/>
              <a:t> задачі</a:t>
            </a:r>
            <a:br>
              <a:rPr altLang="ru" dirty="0" sz="3600" lang="en-US" smtClean="0"/>
            </a:br>
            <a:r>
              <a:rPr altLang="ru" dirty="0" sz="3600" lang="ru" smtClean="0"/>
              <a:t>Думаємо</a:t>
            </a:r>
            <a:r>
              <a:rPr altLang="ru" dirty="0" sz="3600" lang="en-US" smtClean="0"/>
              <a:t> </a:t>
            </a:r>
            <a:r>
              <a:rPr altLang="ru" dirty="0" sz="3600" lang="ru" smtClean="0"/>
              <a:t>над</a:t>
            </a:r>
            <a:r>
              <a:rPr altLang="ru" dirty="0" sz="3600" lang="en-US" smtClean="0"/>
              <a:t> </a:t>
            </a:r>
            <a:r>
              <a:rPr altLang="ru" dirty="0" sz="3600" lang="ru" smtClean="0"/>
              <a:t>розв'язанням</a:t>
            </a:r>
            <a:r>
              <a:rPr altLang="ru" dirty="0" sz="3600" lang="en-US" smtClean="0"/>
              <a:t> </a:t>
            </a:r>
            <a:r>
              <a:rPr altLang="ru" dirty="0" sz="3600" lang="ru" smtClean="0"/>
              <a:t>користуючись</a:t>
            </a:r>
            <a:r>
              <a:rPr altLang="ru" dirty="0" sz="3600" lang="en-US" smtClean="0"/>
              <a:t> </a:t>
            </a:r>
            <a:r>
              <a:rPr altLang="ru" dirty="0" sz="3600" lang="ru" smtClean="0"/>
              <a:t>п</a:t>
            </a:r>
            <a:r>
              <a:rPr altLang="ru" dirty="0" sz="3600" lang="ru" smtClean="0"/>
              <a:t>л</a:t>
            </a:r>
            <a:r>
              <a:rPr altLang="ru" dirty="0" sz="3600" lang="ru" smtClean="0"/>
              <a:t>а</a:t>
            </a:r>
            <a:r>
              <a:rPr altLang="ru" dirty="0" sz="3600" lang="ru" smtClean="0"/>
              <a:t>н</a:t>
            </a:r>
            <a:r>
              <a:rPr altLang="ru" dirty="0" sz="3600" lang="ru" smtClean="0"/>
              <a:t>о</a:t>
            </a:r>
            <a:r>
              <a:rPr altLang="ru" dirty="0" sz="3600" lang="ru" smtClean="0"/>
              <a:t>м</a:t>
            </a:r>
            <a:endParaRPr dirty="0" sz="3600" lang="ru-RU"/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uk-UA" smtClean="0"/>
              <a:t>1)16 :4 =4 (кг) буряків купив господар-однакова величина</a:t>
            </a:r>
          </a:p>
          <a:p>
            <a:r>
              <a:rPr dirty="0" lang="uk-UA" smtClean="0"/>
              <a:t>2)3</a:t>
            </a:r>
            <a:r>
              <a:rPr dirty="0" lang="uk-UA"/>
              <a:t> </a:t>
            </a:r>
            <a:r>
              <a:rPr dirty="0" lang="uk-UA" smtClean="0"/>
              <a:t>·  4 =12(грн)</a:t>
            </a:r>
          </a:p>
          <a:p>
            <a:r>
              <a:rPr dirty="0" lang="uk-UA" smtClean="0"/>
              <a:t>Відповідь: </a:t>
            </a:r>
            <a:r>
              <a:rPr dirty="0" lang="uk-UA" smtClean="0"/>
              <a:t>12 гривень </a:t>
            </a:r>
            <a:r>
              <a:rPr dirty="0" lang="uk-UA" smtClean="0"/>
              <a:t>заплатив за моркву.</a:t>
            </a:r>
            <a:endParaRPr dirty="0" lang="ru-RU"/>
          </a:p>
        </p:txBody>
      </p:sp>
      <p:sp>
        <p:nvSpPr>
          <p:cNvPr id="1048616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uk-UA" err="1" smtClean="0"/>
              <a:t>Розв</a:t>
            </a:r>
            <a:r>
              <a:rPr dirty="0" lang="en-US" smtClean="0"/>
              <a:t>`</a:t>
            </a:r>
            <a:r>
              <a:rPr dirty="0" lang="uk-UA" err="1" smtClean="0"/>
              <a:t>язання</a:t>
            </a:r>
            <a:endParaRPr dirty="0"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Объект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dirty="0" lang="ru" smtClean="0"/>
              <a:t>Уважно</a:t>
            </a:r>
            <a:r>
              <a:rPr altLang="ru" dirty="0" lang="en-US" smtClean="0"/>
              <a:t> </a:t>
            </a:r>
            <a:r>
              <a:rPr altLang="ru" dirty="0" lang="ru" smtClean="0"/>
              <a:t>п</a:t>
            </a:r>
            <a:r>
              <a:rPr altLang="ru" dirty="0" lang="ru" smtClean="0"/>
              <a:t>ерегляньте</a:t>
            </a:r>
            <a:r>
              <a:rPr dirty="0" lang="uk-UA" smtClean="0"/>
              <a:t>  </a:t>
            </a:r>
            <a:endParaRPr dirty="0" lang="ru-RU"/>
          </a:p>
        </p:txBody>
      </p:sp>
      <p:sp>
        <p:nvSpPr>
          <p:cNvPr id="104861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dirty="0" lang="uk-UA" smtClean="0"/>
              <a:t>Задача 3</a:t>
            </a:r>
            <a:br>
              <a:rPr dirty="0" lang="uk-UA" smtClean="0"/>
            </a:br>
            <a:r>
              <a:rPr dirty="0" lang="uk-UA" smtClean="0"/>
              <a:t>друга пряма задача  </a:t>
            </a:r>
            <a:r>
              <a:rPr altLang="ru" dirty="0" lang="en-US" smtClean="0"/>
              <a:t>(</a:t>
            </a:r>
            <a:r>
              <a:rPr altLang="ru" dirty="0" lang="ru" smtClean="0"/>
              <a:t>Усно</a:t>
            </a:r>
            <a:r>
              <a:rPr altLang="ru" dirty="0" lang="en-US" smtClean="0"/>
              <a:t>)</a:t>
            </a:r>
            <a:r>
              <a:rPr altLang="ru" dirty="0" lang="en-US" smtClean="0"/>
              <a:t> </a:t>
            </a:r>
            <a:endParaRPr dirty="0" lang="ru-RU"/>
          </a:p>
        </p:txBody>
      </p:sp>
      <p:graphicFrame>
        <p:nvGraphicFramePr>
          <p:cNvPr id="4194306" name="Таблица 5"/>
          <p:cNvGraphicFramePr>
            <a:graphicFrameLocks noGrp="1"/>
          </p:cNvGraphicFramePr>
          <p:nvPr/>
        </p:nvGraphicFramePr>
        <p:xfrm>
          <a:off x="1259632" y="3428999"/>
          <a:ext cx="6840760" cy="2464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088232"/>
                <a:gridCol w="2304256"/>
                <a:gridCol w="1800200"/>
              </a:tblGrid>
              <a:tr h="336037">
                <a:tc>
                  <a:txBody>
                    <a:bodyPr/>
                    <a:p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 Вартість</a:t>
                      </a:r>
                      <a:r>
                        <a:rPr baseline="0" dirty="0" lang="uk-UA" smtClean="0"/>
                        <a:t> (грн)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Кількість ( кг)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Загальна вартість</a:t>
                      </a:r>
                      <a:endParaRPr dirty="0" lang="ru-RU"/>
                    </a:p>
                  </a:txBody>
                </a:tc>
              </a:tr>
              <a:tr h="768085">
                <a:tc>
                  <a:txBody>
                    <a:bodyPr/>
                    <a:p>
                      <a:r>
                        <a:rPr dirty="0" lang="uk-UA" smtClean="0"/>
                        <a:t>М.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       ?</a:t>
                      </a:r>
                      <a:endParaRPr dirty="0" lang="ru-RU"/>
                    </a:p>
                  </a:txBody>
                </a:tc>
                <a:tc rowSpan="2">
                  <a:txBody>
                    <a:bodyPr/>
                    <a:p>
                      <a:endParaRPr dirty="0" lang="uk-UA" smtClean="0"/>
                    </a:p>
                    <a:p>
                      <a:endParaRPr dirty="0" lang="uk-UA" smtClean="0"/>
                    </a:p>
                    <a:p>
                      <a:r>
                        <a:rPr dirty="0" lang="uk-UA" smtClean="0"/>
                        <a:t>  ?,однакова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12 грн</a:t>
                      </a:r>
                      <a:endParaRPr dirty="0" lang="ru-RU"/>
                    </a:p>
                  </a:txBody>
                </a:tc>
              </a:tr>
              <a:tr h="1056118">
                <a:tc>
                  <a:txBody>
                    <a:bodyPr/>
                    <a:p>
                      <a:r>
                        <a:rPr dirty="0" lang="uk-UA" smtClean="0"/>
                        <a:t> Б.</a:t>
                      </a:r>
                      <a:endParaRPr dirty="0"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  4 грн</a:t>
                      </a:r>
                      <a:endParaRPr dirty="0" lang="ru-RU"/>
                    </a:p>
                  </a:txBody>
                </a:tc>
                <a:tc vMerge="1">
                  <a:txBody>
                    <a:bodyPr/>
                    <a:p>
                      <a:endParaRPr lang="ru-RU"/>
                    </a:p>
                  </a:txBody>
                </a:tc>
                <a:tc>
                  <a:txBody>
                    <a:bodyPr/>
                    <a:p>
                      <a:r>
                        <a:rPr dirty="0" lang="uk-UA" smtClean="0"/>
                        <a:t>      16 грн</a:t>
                      </a:r>
                      <a:endParaRPr dirty="0" lang="ru-RU"/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p:timing/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lastClr="000000" val="windowText"/>
      </a:dk1>
      <a:lt1>
        <a:sysClr lastClr="FFFFFF" val="window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r="5400000" dist="254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l" rig="flat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r="5400000" dist="254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dir="tl" rig="flat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Математика 3 клас Тема:</dc:title>
  <dc:creator>Acer</dc:creator>
  <cp:lastModifiedBy>Acer</cp:lastModifiedBy>
  <dcterms:created xsi:type="dcterms:W3CDTF">2020-03-31T02:20:03Z</dcterms:created>
  <dcterms:modified xsi:type="dcterms:W3CDTF">2022-01-31T12:04:30Z</dcterms:modified>
</cp:coreProperties>
</file>