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8" r:id="rId2"/>
    <p:sldId id="270" r:id="rId3"/>
    <p:sldId id="281" r:id="rId4"/>
    <p:sldId id="1177" r:id="rId5"/>
    <p:sldId id="1179" r:id="rId6"/>
    <p:sldId id="1182" r:id="rId7"/>
    <p:sldId id="1178" r:id="rId8"/>
    <p:sldId id="1180" r:id="rId9"/>
    <p:sldId id="1181" r:id="rId10"/>
    <p:sldId id="753" r:id="rId11"/>
    <p:sldId id="1089" r:id="rId12"/>
    <p:sldId id="1168" r:id="rId13"/>
    <p:sldId id="1151" r:id="rId14"/>
    <p:sldId id="1158" r:id="rId15"/>
    <p:sldId id="1169" r:id="rId16"/>
    <p:sldId id="1170" r:id="rId17"/>
    <p:sldId id="1171" r:id="rId18"/>
    <p:sldId id="1159" r:id="rId19"/>
    <p:sldId id="1172" r:id="rId20"/>
    <p:sldId id="302" r:id="rId21"/>
    <p:sldId id="1163" r:id="rId22"/>
    <p:sldId id="1173" r:id="rId23"/>
    <p:sldId id="1136" r:id="rId24"/>
    <p:sldId id="1092" r:id="rId25"/>
    <p:sldId id="275" r:id="rId26"/>
    <p:sldId id="1133" r:id="rId27"/>
    <p:sldId id="1174" r:id="rId28"/>
    <p:sldId id="1145" r:id="rId29"/>
    <p:sldId id="1175" r:id="rId30"/>
    <p:sldId id="1176" r:id="rId31"/>
    <p:sldId id="1088" r:id="rId32"/>
    <p:sldId id="684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>
      <p:ext uri="{19B8F6BF-5375-455C-9EA6-DF929625EA0E}">
        <p15:presenceInfo xmlns:p15="http://schemas.microsoft.com/office/powerpoint/2012/main" userId="c59f40493c0fa59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FFB441"/>
    <a:srgbClr val="295FFF"/>
    <a:srgbClr val="FFFF00"/>
    <a:srgbClr val="709E32"/>
    <a:srgbClr val="002060"/>
    <a:srgbClr val="2F3242"/>
    <a:srgbClr val="1694E9"/>
    <a:srgbClr val="000000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Помірний стиль 2 –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Помірний стиль 2 –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Помірний стиль 2 –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Помір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8D230F3-CF80-4859-8CE7-A43EE81993B5}" styleName="Світлий стиль 1 –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ітлий стиль 3 –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7292A2E-F333-43FB-9621-5CBBE7FDCDCB}" styleName="Світлий стиль 2 –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DA37D80-6434-44D0-A028-1B22A696006F}" styleName="Світлий стиль 3 –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Без стилю та сі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Стиль із теми 2 –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A111915-BE36-4E01-A7E5-04B1672EAD32}" styleName="Світлий стиль 2 –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Світлий стиль 3 –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24.01.2021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24.01.2021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24.01.2021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24.01.2021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24.01.2021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24.01.2021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24.01.2021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4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4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45.png"/><Relationship Id="rId9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6.png"/><Relationship Id="rId7" Type="http://schemas.openxmlformats.org/officeDocument/2006/relationships/image" Target="../media/image4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9.em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package" Target="../embeddings/Microsoft_PowerPoint_Presentation.pptx"/><Relationship Id="rId5" Type="http://schemas.openxmlformats.org/officeDocument/2006/relationships/image" Target="../media/image5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1260389" y="1660783"/>
            <a:ext cx="1581665" cy="373964"/>
          </a:xfrm>
        </p:spPr>
        <p:txBody>
          <a:bodyPr/>
          <a:lstStyle/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3957" y="11991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2500" y="2496412"/>
            <a:ext cx="20549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№97</a:t>
            </a:r>
            <a:endParaRPr lang="ru-RU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7314" y="4066072"/>
            <a:ext cx="81256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>
                <a:solidFill>
                  <a:srgbClr val="2F3242"/>
                </a:solidFill>
              </a:rPr>
              <a:t>Письмове</a:t>
            </a:r>
            <a:r>
              <a:rPr lang="ru-RU" sz="4400" b="1" dirty="0">
                <a:solidFill>
                  <a:srgbClr val="2F3242"/>
                </a:solidFill>
              </a:rPr>
              <a:t> </a:t>
            </a:r>
            <a:r>
              <a:rPr lang="ru-RU" sz="4400" b="1" dirty="0" err="1">
                <a:solidFill>
                  <a:srgbClr val="2F3242"/>
                </a:solidFill>
              </a:rPr>
              <a:t>віднімання</a:t>
            </a:r>
            <a:r>
              <a:rPr lang="ru-RU" sz="4400" b="1" dirty="0">
                <a:solidFill>
                  <a:srgbClr val="2F3242"/>
                </a:solidFill>
              </a:rPr>
              <a:t> </a:t>
            </a:r>
            <a:r>
              <a:rPr lang="ru-RU" sz="4400" b="1" dirty="0" err="1">
                <a:solidFill>
                  <a:srgbClr val="2F3242"/>
                </a:solidFill>
              </a:rPr>
              <a:t>трицифрових</a:t>
            </a:r>
            <a:r>
              <a:rPr lang="ru-RU" sz="4400" b="1" dirty="0">
                <a:solidFill>
                  <a:srgbClr val="2F3242"/>
                </a:solidFill>
              </a:rPr>
              <a:t> чисел виду</a:t>
            </a:r>
          </a:p>
          <a:p>
            <a:pPr algn="ctr"/>
            <a:r>
              <a:rPr lang="ru-RU" sz="4400" b="1" dirty="0">
                <a:solidFill>
                  <a:srgbClr val="2F3242"/>
                </a:solidFill>
              </a:rPr>
              <a:t> 563-441. </a:t>
            </a:r>
            <a:r>
              <a:rPr lang="ru-RU" sz="4400" b="1" dirty="0" err="1">
                <a:solidFill>
                  <a:srgbClr val="2F3242"/>
                </a:solidFill>
              </a:rPr>
              <a:t>Розв’язування</a:t>
            </a:r>
            <a:r>
              <a:rPr lang="ru-RU" sz="4400" b="1" dirty="0">
                <a:solidFill>
                  <a:srgbClr val="2F3242"/>
                </a:solidFill>
              </a:rPr>
              <a:t> задач.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0106" y="178195"/>
            <a:ext cx="9500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Розділ 5. Письмове додавання і віднімання.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137" y="616080"/>
            <a:ext cx="3153264" cy="326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" t="323" r="58954" b="68145"/>
          <a:stretch/>
        </p:blipFill>
        <p:spPr>
          <a:xfrm>
            <a:off x="314411" y="1293963"/>
            <a:ext cx="11601257" cy="5037564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633812" y="490840"/>
            <a:ext cx="8208196" cy="50389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 sz="2000" b="1" dirty="0">
              <a:solidFill>
                <a:schemeClr val="bg1"/>
              </a:solidFill>
            </a:endParaRPr>
          </a:p>
          <a:p>
            <a:pPr algn="ctr"/>
            <a:endParaRPr lang="uk-UA" sz="2000" b="1" dirty="0">
              <a:solidFill>
                <a:schemeClr val="bg1"/>
              </a:solidFill>
            </a:endParaRP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Каліграфічна хвилинка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endParaRPr lang="uk-UA" sz="2000" b="1" dirty="0">
              <a:solidFill>
                <a:schemeClr val="bg1"/>
              </a:solidFill>
            </a:endParaRPr>
          </a:p>
          <a:p>
            <a:pPr algn="ctr"/>
            <a:endParaRPr lang="ru-RU" sz="2000" b="1" dirty="0">
              <a:solidFill>
                <a:schemeClr val="bg1"/>
              </a:solidFill>
            </a:endParaRPr>
          </a:p>
          <a:p>
            <a:pPr algn="ctr"/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0" t="41425" r="16950" b="31937"/>
          <a:stretch/>
        </p:blipFill>
        <p:spPr>
          <a:xfrm>
            <a:off x="3333836" y="1762070"/>
            <a:ext cx="6185203" cy="202547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3110" y="-681467"/>
            <a:ext cx="455016" cy="56766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5824" y="-672169"/>
            <a:ext cx="455016" cy="56766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79764" y="-676773"/>
            <a:ext cx="455016" cy="56766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46723" y="-695769"/>
            <a:ext cx="455016" cy="56766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0024" y="-663298"/>
            <a:ext cx="455016" cy="56766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3488" y="-655760"/>
            <a:ext cx="455016" cy="56766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14197" y="-634745"/>
            <a:ext cx="420821" cy="53459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1096" y="-676773"/>
            <a:ext cx="455016" cy="56766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3748" y="-695769"/>
            <a:ext cx="455016" cy="56766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E716230-8E03-4B95-B600-E59172F5457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2730383" y="-510181"/>
            <a:ext cx="421206" cy="27650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92BA416-09A9-4EE9-93B0-FE06BB79CCD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9828358" y="-552772"/>
            <a:ext cx="312609" cy="28166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987296F-E6CA-41D0-B248-3D75EFBA2E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9232129" y="-534080"/>
            <a:ext cx="302864" cy="272886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5183" y="-634973"/>
            <a:ext cx="455016" cy="5676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2617" y="958775"/>
            <a:ext cx="2274005" cy="1786283"/>
          </a:xfrm>
          <a:prstGeom prst="rect">
            <a:avLst/>
          </a:prstGeom>
        </p:spPr>
      </p:pic>
      <p:sp>
        <p:nvSpPr>
          <p:cNvPr id="43" name="Скругленный прямоугольник 15"/>
          <p:cNvSpPr/>
          <p:nvPr/>
        </p:nvSpPr>
        <p:spPr>
          <a:xfrm>
            <a:off x="407855" y="5181600"/>
            <a:ext cx="11356196" cy="1149927"/>
          </a:xfrm>
          <a:prstGeom prst="roundRect">
            <a:avLst/>
          </a:prstGeom>
          <a:solidFill>
            <a:srgbClr val="FF99FF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000" b="1" dirty="0" err="1">
                <a:ln>
                  <a:solidFill>
                    <a:sysClr val="windowText" lastClr="000000"/>
                  </a:solidFill>
                </a:ln>
              </a:rPr>
              <a:t>Запиши</a:t>
            </a:r>
            <a:r>
              <a:rPr lang="uk-UA" sz="4000" b="1" dirty="0">
                <a:ln>
                  <a:solidFill>
                    <a:sysClr val="windowText" lastClr="000000"/>
                  </a:solidFill>
                </a:ln>
              </a:rPr>
              <a:t> каліграфічно число 555.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407855" y="3457348"/>
            <a:ext cx="529352" cy="66040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841628" y="3471520"/>
            <a:ext cx="529352" cy="66040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1275400" y="3471521"/>
            <a:ext cx="529352" cy="6604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6219264" y="3470046"/>
            <a:ext cx="529352" cy="66040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785900" y="3457348"/>
            <a:ext cx="529352" cy="6604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4882047" y="3444650"/>
            <a:ext cx="529352" cy="66040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4460387" y="3457348"/>
            <a:ext cx="529352" cy="66040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3996756" y="3470046"/>
            <a:ext cx="529352" cy="660400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3100224" y="3482747"/>
            <a:ext cx="529352" cy="6604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2654372" y="3457348"/>
            <a:ext cx="529352" cy="66040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2210493" y="3471520"/>
            <a:ext cx="529352" cy="660400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8454922" y="3444649"/>
            <a:ext cx="529352" cy="66040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8016463" y="3444650"/>
            <a:ext cx="529352" cy="660400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7544777" y="3457348"/>
            <a:ext cx="529352" cy="660400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6694934" y="3482744"/>
            <a:ext cx="529352" cy="660400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10212718" y="3470046"/>
            <a:ext cx="529352" cy="660400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9765841" y="3470046"/>
            <a:ext cx="529352" cy="660400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9310178" y="3482744"/>
            <a:ext cx="529352" cy="6604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8AC06B3-0E44-414B-9FEB-0534038ADF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607" y="1310168"/>
            <a:ext cx="3214157" cy="136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9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66122" y="447016"/>
            <a:ext cx="8442254" cy="40932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Збільш на 30 </a:t>
            </a:r>
            <a:r>
              <a:rPr lang="ru-RU" sz="2000" b="1" dirty="0" err="1">
                <a:solidFill>
                  <a:schemeClr val="bg1"/>
                </a:solidFill>
              </a:rPr>
              <a:t>кожне</a:t>
            </a:r>
            <a:r>
              <a:rPr lang="ru-RU" sz="2000" b="1" dirty="0">
                <a:solidFill>
                  <a:schemeClr val="bg1"/>
                </a:solidFill>
              </a:rPr>
              <a:t> число.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EEF77ECD-AB1B-49FD-8A97-04FBFA01D006}"/>
              </a:ext>
            </a:extLst>
          </p:cNvPr>
          <p:cNvSpPr/>
          <p:nvPr/>
        </p:nvSpPr>
        <p:spPr>
          <a:xfrm>
            <a:off x="0" y="570555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30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2EC61BCA-C9B2-477A-8C4D-BA5E7B583F55}"/>
              </a:ext>
            </a:extLst>
          </p:cNvPr>
          <p:cNvSpPr/>
          <p:nvPr/>
        </p:nvSpPr>
        <p:spPr>
          <a:xfrm>
            <a:off x="0" y="4574885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Завдання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153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6" name="AutoShape 2" descr="Cute Cartoon Senior People Set. Happy Old People, Men And Women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" descr="Set Of Diverse Vector People. Men And Women, Young And Old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6" descr="Set Of Diverse Vector People. Men And Women, Young And Old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Відпочинок на Чорному морі 2020 , Чорне море бази відпочинку Україн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Скругленный прямоугольник 8"/>
          <p:cNvSpPr/>
          <p:nvPr/>
        </p:nvSpPr>
        <p:spPr>
          <a:xfrm>
            <a:off x="1809268" y="1269942"/>
            <a:ext cx="1447800" cy="90170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800" b="1" dirty="0">
                <a:ln>
                  <a:solidFill>
                    <a:sysClr val="windowText" lastClr="000000"/>
                  </a:solidFill>
                </a:ln>
              </a:rPr>
              <a:t>30</a:t>
            </a:r>
          </a:p>
        </p:txBody>
      </p:sp>
      <p:sp>
        <p:nvSpPr>
          <p:cNvPr id="12" name="Скругленный прямоугольник 8"/>
          <p:cNvSpPr/>
          <p:nvPr/>
        </p:nvSpPr>
        <p:spPr>
          <a:xfrm>
            <a:off x="1857665" y="5430318"/>
            <a:ext cx="1447800" cy="90170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800" b="1" dirty="0">
                <a:ln>
                  <a:solidFill>
                    <a:sysClr val="windowText" lastClr="000000"/>
                  </a:solidFill>
                </a:ln>
              </a:rPr>
              <a:t>820</a:t>
            </a:r>
          </a:p>
        </p:txBody>
      </p:sp>
      <p:sp>
        <p:nvSpPr>
          <p:cNvPr id="13" name="Скругленный прямоугольник 8"/>
          <p:cNvSpPr/>
          <p:nvPr/>
        </p:nvSpPr>
        <p:spPr>
          <a:xfrm>
            <a:off x="1819565" y="2310036"/>
            <a:ext cx="1447800" cy="90170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800" b="1" dirty="0">
                <a:ln>
                  <a:solidFill>
                    <a:sysClr val="windowText" lastClr="000000"/>
                  </a:solidFill>
                </a:ln>
              </a:rPr>
              <a:t>100</a:t>
            </a:r>
          </a:p>
        </p:txBody>
      </p:sp>
      <p:sp>
        <p:nvSpPr>
          <p:cNvPr id="14" name="Скругленный прямоугольник 8"/>
          <p:cNvSpPr/>
          <p:nvPr/>
        </p:nvSpPr>
        <p:spPr>
          <a:xfrm>
            <a:off x="1857665" y="3350130"/>
            <a:ext cx="1447800" cy="90170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800" b="1" dirty="0">
                <a:ln>
                  <a:solidFill>
                    <a:sysClr val="windowText" lastClr="000000"/>
                  </a:solidFill>
                </a:ln>
              </a:rPr>
              <a:t>530</a:t>
            </a:r>
          </a:p>
        </p:txBody>
      </p:sp>
      <p:sp>
        <p:nvSpPr>
          <p:cNvPr id="15" name="Скругленный прямоугольник 8"/>
          <p:cNvSpPr/>
          <p:nvPr/>
        </p:nvSpPr>
        <p:spPr>
          <a:xfrm>
            <a:off x="1819565" y="4390224"/>
            <a:ext cx="1447800" cy="90170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800" b="1" dirty="0">
                <a:ln>
                  <a:solidFill>
                    <a:sysClr val="windowText" lastClr="000000"/>
                  </a:solidFill>
                </a:ln>
              </a:rPr>
              <a:t>710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20726" y="1007176"/>
            <a:ext cx="559769" cy="9951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800" baseline="-25000" dirty="0"/>
              <a:t>+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23850" y="2003138"/>
            <a:ext cx="559769" cy="9951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800" baseline="-25000" dirty="0"/>
              <a:t>+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23851" y="3048287"/>
            <a:ext cx="559769" cy="9951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800" baseline="-25000" dirty="0"/>
              <a:t>+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23852" y="4077313"/>
            <a:ext cx="559769" cy="9951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800" baseline="-25000" dirty="0"/>
              <a:t>+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82013" y="5140221"/>
            <a:ext cx="559769" cy="9951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800" baseline="-25000" dirty="0"/>
              <a:t>+</a:t>
            </a:r>
          </a:p>
        </p:txBody>
      </p:sp>
      <p:sp>
        <p:nvSpPr>
          <p:cNvPr id="22" name="Скругленный прямоугольник 9"/>
          <p:cNvSpPr/>
          <p:nvPr/>
        </p:nvSpPr>
        <p:spPr>
          <a:xfrm>
            <a:off x="6468741" y="1193626"/>
            <a:ext cx="1447800" cy="897068"/>
          </a:xfrm>
          <a:prstGeom prst="roundRect">
            <a:avLst/>
          </a:prstGeom>
          <a:solidFill>
            <a:srgbClr val="C6109F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rPr>
              <a:t>60</a:t>
            </a:r>
          </a:p>
        </p:txBody>
      </p:sp>
      <p:sp>
        <p:nvSpPr>
          <p:cNvPr id="23" name="Скругленный прямоугольник 9"/>
          <p:cNvSpPr/>
          <p:nvPr/>
        </p:nvSpPr>
        <p:spPr>
          <a:xfrm>
            <a:off x="6468741" y="2273025"/>
            <a:ext cx="1447800" cy="897068"/>
          </a:xfrm>
          <a:prstGeom prst="roundRect">
            <a:avLst/>
          </a:prstGeom>
          <a:solidFill>
            <a:srgbClr val="C6109F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rPr>
              <a:t>130</a:t>
            </a:r>
          </a:p>
        </p:txBody>
      </p:sp>
      <p:sp>
        <p:nvSpPr>
          <p:cNvPr id="24" name="Скругленный прямоугольник 9"/>
          <p:cNvSpPr/>
          <p:nvPr/>
        </p:nvSpPr>
        <p:spPr>
          <a:xfrm>
            <a:off x="6527837" y="3328872"/>
            <a:ext cx="1447800" cy="897068"/>
          </a:xfrm>
          <a:prstGeom prst="roundRect">
            <a:avLst/>
          </a:prstGeom>
          <a:solidFill>
            <a:srgbClr val="C6109F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rPr>
              <a:t>560</a:t>
            </a:r>
          </a:p>
        </p:txBody>
      </p:sp>
      <p:sp>
        <p:nvSpPr>
          <p:cNvPr id="25" name="Скругленный прямоугольник 9"/>
          <p:cNvSpPr/>
          <p:nvPr/>
        </p:nvSpPr>
        <p:spPr>
          <a:xfrm>
            <a:off x="6565770" y="4380893"/>
            <a:ext cx="1447800" cy="897068"/>
          </a:xfrm>
          <a:prstGeom prst="roundRect">
            <a:avLst/>
          </a:prstGeom>
          <a:solidFill>
            <a:srgbClr val="C6109F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rPr>
              <a:t>740</a:t>
            </a:r>
          </a:p>
        </p:txBody>
      </p:sp>
      <p:sp>
        <p:nvSpPr>
          <p:cNvPr id="26" name="Скругленный прямоугольник 9"/>
          <p:cNvSpPr/>
          <p:nvPr/>
        </p:nvSpPr>
        <p:spPr>
          <a:xfrm>
            <a:off x="6565770" y="5460292"/>
            <a:ext cx="1447800" cy="897068"/>
          </a:xfrm>
          <a:prstGeom prst="roundRect">
            <a:avLst/>
          </a:prstGeom>
          <a:solidFill>
            <a:srgbClr val="C6109F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rPr>
              <a:t>850</a:t>
            </a:r>
          </a:p>
        </p:txBody>
      </p:sp>
      <p:sp>
        <p:nvSpPr>
          <p:cNvPr id="27" name="Скругленный прямоугольник 8"/>
          <p:cNvSpPr/>
          <p:nvPr/>
        </p:nvSpPr>
        <p:spPr>
          <a:xfrm>
            <a:off x="4262666" y="4351416"/>
            <a:ext cx="1447800" cy="90170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800" b="1" dirty="0">
                <a:ln>
                  <a:solidFill>
                    <a:sysClr val="windowText" lastClr="000000"/>
                  </a:solidFill>
                </a:ln>
              </a:rPr>
              <a:t>30</a:t>
            </a:r>
          </a:p>
        </p:txBody>
      </p:sp>
      <p:sp>
        <p:nvSpPr>
          <p:cNvPr id="28" name="Скругленный прямоугольник 8"/>
          <p:cNvSpPr/>
          <p:nvPr/>
        </p:nvSpPr>
        <p:spPr>
          <a:xfrm>
            <a:off x="4223418" y="3297639"/>
            <a:ext cx="1447800" cy="90170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800" b="1" dirty="0">
                <a:ln>
                  <a:solidFill>
                    <a:sysClr val="windowText" lastClr="000000"/>
                  </a:solidFill>
                </a:ln>
              </a:rPr>
              <a:t>30</a:t>
            </a:r>
          </a:p>
        </p:txBody>
      </p:sp>
      <p:sp>
        <p:nvSpPr>
          <p:cNvPr id="29" name="Скругленный прямоугольник 8"/>
          <p:cNvSpPr/>
          <p:nvPr/>
        </p:nvSpPr>
        <p:spPr>
          <a:xfrm>
            <a:off x="4200066" y="2267067"/>
            <a:ext cx="1447800" cy="90170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800" b="1" dirty="0">
                <a:ln>
                  <a:solidFill>
                    <a:sysClr val="windowText" lastClr="000000"/>
                  </a:solidFill>
                </a:ln>
              </a:rPr>
              <a:t>30</a:t>
            </a:r>
          </a:p>
        </p:txBody>
      </p:sp>
      <p:sp>
        <p:nvSpPr>
          <p:cNvPr id="30" name="Скругленный прямоугольник 8"/>
          <p:cNvSpPr/>
          <p:nvPr/>
        </p:nvSpPr>
        <p:spPr>
          <a:xfrm>
            <a:off x="4172901" y="1280229"/>
            <a:ext cx="1447800" cy="90170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800" b="1" dirty="0">
                <a:ln>
                  <a:solidFill>
                    <a:sysClr val="windowText" lastClr="000000"/>
                  </a:solidFill>
                </a:ln>
              </a:rPr>
              <a:t>30</a:t>
            </a:r>
          </a:p>
        </p:txBody>
      </p:sp>
      <p:sp>
        <p:nvSpPr>
          <p:cNvPr id="31" name="Скругленный прямоугольник 8"/>
          <p:cNvSpPr/>
          <p:nvPr/>
        </p:nvSpPr>
        <p:spPr>
          <a:xfrm>
            <a:off x="4301988" y="5460292"/>
            <a:ext cx="1447800" cy="90170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800" b="1" dirty="0">
                <a:ln>
                  <a:solidFill>
                    <a:sysClr val="windowText" lastClr="000000"/>
                  </a:solidFill>
                </a:ln>
              </a:rPr>
              <a:t>30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814893" y="932314"/>
            <a:ext cx="559769" cy="9951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800" baseline="-25000" dirty="0"/>
              <a:t>=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828229" y="1942474"/>
            <a:ext cx="559769" cy="9951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800" baseline="-25000" dirty="0"/>
              <a:t>=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790587" y="3028606"/>
            <a:ext cx="559769" cy="9951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800" baseline="-25000" dirty="0"/>
              <a:t>=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814893" y="4023750"/>
            <a:ext cx="559769" cy="9951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800" baseline="-25000" dirty="0"/>
              <a:t>=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828230" y="5140221"/>
            <a:ext cx="559769" cy="9951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800" baseline="-25000" dirty="0"/>
              <a:t>=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552" y="1574039"/>
            <a:ext cx="2600516" cy="394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0" grpId="0"/>
      <p:bldP spid="18" grpId="0"/>
      <p:bldP spid="19" grpId="0"/>
      <p:bldP spid="20" grpId="0"/>
      <p:bldP spid="21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34" grpId="0"/>
      <p:bldP spid="35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66122" y="447016"/>
            <a:ext cx="8442254" cy="40932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Зменш на 120 </a:t>
            </a:r>
            <a:r>
              <a:rPr lang="ru-RU" sz="2000" b="1" dirty="0" err="1">
                <a:solidFill>
                  <a:schemeClr val="bg1"/>
                </a:solidFill>
              </a:rPr>
              <a:t>кожне</a:t>
            </a:r>
            <a:r>
              <a:rPr lang="ru-RU" sz="2000" b="1" dirty="0">
                <a:solidFill>
                  <a:schemeClr val="bg1"/>
                </a:solidFill>
              </a:rPr>
              <a:t> число.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EEF77ECD-AB1B-49FD-8A97-04FBFA01D006}"/>
              </a:ext>
            </a:extLst>
          </p:cNvPr>
          <p:cNvSpPr/>
          <p:nvPr/>
        </p:nvSpPr>
        <p:spPr>
          <a:xfrm>
            <a:off x="0" y="570555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30 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2EC61BCA-C9B2-477A-8C4D-BA5E7B583F55}"/>
              </a:ext>
            </a:extLst>
          </p:cNvPr>
          <p:cNvSpPr/>
          <p:nvPr/>
        </p:nvSpPr>
        <p:spPr>
          <a:xfrm>
            <a:off x="0" y="4574885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Завдання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154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6" name="AutoShape 2" descr="Cute Cartoon Senior People Set. Happy Old People, Men And Women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" descr="Set Of Diverse Vector People. Men And Women, Young And Old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6" descr="Set Of Diverse Vector People. Men And Women, Young And Old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Відпочинок на Чорному морі 2020 , Чорне море бази відпочинку Україн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Скругленный прямоугольник 8"/>
          <p:cNvSpPr/>
          <p:nvPr/>
        </p:nvSpPr>
        <p:spPr>
          <a:xfrm>
            <a:off x="2348410" y="1238835"/>
            <a:ext cx="1447800" cy="90170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800" b="1" dirty="0">
                <a:ln>
                  <a:solidFill>
                    <a:sysClr val="windowText" lastClr="000000"/>
                  </a:solidFill>
                </a:ln>
              </a:rPr>
              <a:t>180</a:t>
            </a:r>
          </a:p>
        </p:txBody>
      </p:sp>
      <p:sp>
        <p:nvSpPr>
          <p:cNvPr id="23" name="Скругленный прямоугольник 9"/>
          <p:cNvSpPr/>
          <p:nvPr/>
        </p:nvSpPr>
        <p:spPr>
          <a:xfrm>
            <a:off x="8753739" y="2213503"/>
            <a:ext cx="1447800" cy="897068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rPr>
              <a:t>8</a:t>
            </a:r>
            <a:r>
              <a:rPr lang="uk-UA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rPr>
              <a:t>00</a:t>
            </a:r>
          </a:p>
        </p:txBody>
      </p:sp>
      <p:sp>
        <p:nvSpPr>
          <p:cNvPr id="24" name="Скругленный прямоугольник 9"/>
          <p:cNvSpPr/>
          <p:nvPr/>
        </p:nvSpPr>
        <p:spPr>
          <a:xfrm>
            <a:off x="2348410" y="2280595"/>
            <a:ext cx="1447800" cy="897068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rPr>
              <a:t>60</a:t>
            </a:r>
          </a:p>
        </p:txBody>
      </p:sp>
      <p:sp>
        <p:nvSpPr>
          <p:cNvPr id="25" name="Скругленный прямоугольник 9"/>
          <p:cNvSpPr/>
          <p:nvPr/>
        </p:nvSpPr>
        <p:spPr>
          <a:xfrm>
            <a:off x="4424304" y="2231783"/>
            <a:ext cx="1447800" cy="89706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rPr>
              <a:t>420</a:t>
            </a:r>
          </a:p>
        </p:txBody>
      </p:sp>
      <p:sp>
        <p:nvSpPr>
          <p:cNvPr id="26" name="Скругленный прямоугольник 9"/>
          <p:cNvSpPr/>
          <p:nvPr/>
        </p:nvSpPr>
        <p:spPr>
          <a:xfrm>
            <a:off x="6500198" y="2223191"/>
            <a:ext cx="1447800" cy="897068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rPr>
              <a:t>580</a:t>
            </a:r>
          </a:p>
        </p:txBody>
      </p:sp>
      <p:sp>
        <p:nvSpPr>
          <p:cNvPr id="28" name="Скругленный прямоугольник 8"/>
          <p:cNvSpPr/>
          <p:nvPr/>
        </p:nvSpPr>
        <p:spPr>
          <a:xfrm>
            <a:off x="8761998" y="1200773"/>
            <a:ext cx="1447800" cy="90170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>
                <a:ln>
                  <a:solidFill>
                    <a:sysClr val="windowText" lastClr="000000"/>
                  </a:solidFill>
                </a:ln>
              </a:rPr>
              <a:t>9</a:t>
            </a:r>
            <a:r>
              <a:rPr lang="uk-UA" sz="4800" b="1" dirty="0">
                <a:ln>
                  <a:solidFill>
                    <a:sysClr val="windowText" lastClr="000000"/>
                  </a:solidFill>
                </a:ln>
              </a:rPr>
              <a:t>20</a:t>
            </a:r>
          </a:p>
        </p:txBody>
      </p:sp>
      <p:sp>
        <p:nvSpPr>
          <p:cNvPr id="29" name="Скругленный прямоугольник 8"/>
          <p:cNvSpPr/>
          <p:nvPr/>
        </p:nvSpPr>
        <p:spPr>
          <a:xfrm>
            <a:off x="6527837" y="1200773"/>
            <a:ext cx="1447800" cy="90170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800" b="1" dirty="0">
                <a:ln>
                  <a:solidFill>
                    <a:sysClr val="windowText" lastClr="000000"/>
                  </a:solidFill>
                </a:ln>
              </a:rPr>
              <a:t>700</a:t>
            </a:r>
          </a:p>
        </p:txBody>
      </p:sp>
      <p:sp>
        <p:nvSpPr>
          <p:cNvPr id="30" name="Скругленный прямоугольник 8"/>
          <p:cNvSpPr/>
          <p:nvPr/>
        </p:nvSpPr>
        <p:spPr>
          <a:xfrm>
            <a:off x="4424304" y="1200773"/>
            <a:ext cx="1447800" cy="90170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800" b="1" dirty="0">
                <a:ln>
                  <a:solidFill>
                    <a:sysClr val="windowText" lastClr="000000"/>
                  </a:solidFill>
                </a:ln>
              </a:rPr>
              <a:t>540</a:t>
            </a:r>
          </a:p>
        </p:txBody>
      </p:sp>
      <p:sp>
        <p:nvSpPr>
          <p:cNvPr id="31" name="Скругленный прямоугольник 8"/>
          <p:cNvSpPr/>
          <p:nvPr/>
        </p:nvSpPr>
        <p:spPr>
          <a:xfrm>
            <a:off x="1609500" y="3587542"/>
            <a:ext cx="9987414" cy="1594058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600" b="1" dirty="0">
                <a:ln>
                  <a:solidFill>
                    <a:sysClr val="windowText" lastClr="000000"/>
                  </a:solidFill>
                </a:ln>
              </a:rPr>
              <a:t>За допомогою цеглинок 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</a:rPr>
              <a:t>Lego c</a:t>
            </a:r>
            <a:r>
              <a:rPr lang="uk-UA" sz="3600" b="1" dirty="0">
                <a:ln>
                  <a:solidFill>
                    <a:sysClr val="windowText" lastClr="000000"/>
                  </a:solidFill>
                </a:ln>
              </a:rPr>
              <a:t>твори кольорову стежину з відповідей в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</a:rPr>
              <a:t> </a:t>
            </a:r>
            <a:r>
              <a:rPr lang="uk-UA" sz="3600" b="1" dirty="0">
                <a:ln>
                  <a:solidFill>
                    <a:sysClr val="windowText" lastClr="000000"/>
                  </a:solidFill>
                </a:ln>
              </a:rPr>
              <a:t>низхідному порядку.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373" y="5505836"/>
            <a:ext cx="2642849" cy="96913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553" y="5476790"/>
            <a:ext cx="2659648" cy="1027227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198" y="5499037"/>
            <a:ext cx="2679927" cy="98273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101" y="5515580"/>
            <a:ext cx="2616275" cy="95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2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Рухлива вправа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65C17A-E1C9-4A46-9EC0-2E1BF1E3B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45" y="1195754"/>
            <a:ext cx="11873617" cy="550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9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EEF77ECD-AB1B-49FD-8A97-04FBFA01D006}"/>
              </a:ext>
            </a:extLst>
          </p:cNvPr>
          <p:cNvSpPr/>
          <p:nvPr/>
        </p:nvSpPr>
        <p:spPr>
          <a:xfrm>
            <a:off x="0" y="570555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30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2EC61BCA-C9B2-477A-8C4D-BA5E7B583F55}"/>
              </a:ext>
            </a:extLst>
          </p:cNvPr>
          <p:cNvSpPr/>
          <p:nvPr/>
        </p:nvSpPr>
        <p:spPr>
          <a:xfrm>
            <a:off x="0" y="4574885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Завдання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155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6" name="AutoShape 2" descr="Cute Cartoon Senior People Set. Happy Old People, Men And Women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" descr="Set Of Diverse Vector People. Men And Women, Young And Old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6" descr="Set Of Diverse Vector People. Men And Women, Young And Old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Відпочинок на Чорному морі 2020 , Чорне море бази відпочинку Україн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Скругленный прямоугольник 9">
            <a:extLst>
              <a:ext uri="{FF2B5EF4-FFF2-40B4-BE49-F238E27FC236}">
                <a16:creationId xmlns:a16="http://schemas.microsoft.com/office/drawing/2014/main" id="{7BE113B6-F534-4DDE-B52F-FA451595F34D}"/>
              </a:ext>
            </a:extLst>
          </p:cNvPr>
          <p:cNvSpPr/>
          <p:nvPr/>
        </p:nvSpPr>
        <p:spPr>
          <a:xfrm>
            <a:off x="1609500" y="1456402"/>
            <a:ext cx="10009179" cy="1156169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2400" b="1" dirty="0"/>
              <a:t>Спосіб 1. </a:t>
            </a:r>
            <a:r>
              <a:rPr lang="uk-UA" sz="2400" b="1" dirty="0" err="1"/>
              <a:t>Від</a:t>
            </a:r>
            <a:r>
              <a:rPr lang="uk-UA" sz="2400" b="1" dirty="0" err="1">
                <a:sym typeface="Symbol" panose="05050102010706020507" pitchFamily="18" charset="2"/>
              </a:rPr>
              <a:t></a:t>
            </a:r>
            <a:r>
              <a:rPr lang="uk-UA" sz="2400" b="1" dirty="0" err="1"/>
              <a:t>ємник</a:t>
            </a:r>
            <a:r>
              <a:rPr lang="uk-UA" sz="2400" b="1" dirty="0"/>
              <a:t> розкладаємо на суму розрядних доданків. Від зменшуваного віднімаємо сотні. Від отриманого результату віднімаємо десятки.</a:t>
            </a:r>
          </a:p>
        </p:txBody>
      </p:sp>
      <p:sp>
        <p:nvSpPr>
          <p:cNvPr id="14" name="Прямоугольник 4"/>
          <p:cNvSpPr/>
          <p:nvPr/>
        </p:nvSpPr>
        <p:spPr>
          <a:xfrm>
            <a:off x="3366122" y="447016"/>
            <a:ext cx="8442254" cy="72864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Пригадай </a:t>
            </a:r>
            <a:r>
              <a:rPr lang="ru-RU" sz="2000" b="1" dirty="0" err="1">
                <a:solidFill>
                  <a:schemeClr val="bg1"/>
                </a:solidFill>
              </a:rPr>
              <a:t>усні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обчислення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різниці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трицифрових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круглих</a:t>
            </a:r>
            <a:r>
              <a:rPr lang="ru-RU" sz="2000" b="1" dirty="0">
                <a:solidFill>
                  <a:schemeClr val="bg1"/>
                </a:solidFill>
              </a:rPr>
              <a:t> чисел.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Виконай </a:t>
            </a:r>
            <a:r>
              <a:rPr lang="ru-RU" sz="2000" b="1" dirty="0" err="1">
                <a:solidFill>
                  <a:schemeClr val="bg1"/>
                </a:solidFill>
              </a:rPr>
              <a:t>обчислення</a:t>
            </a:r>
            <a:r>
              <a:rPr lang="ru-RU" sz="20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78743" y="3468914"/>
            <a:ext cx="2124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/>
              <a:t>420 – 180 =</a:t>
            </a:r>
          </a:p>
        </p:txBody>
      </p:sp>
      <p:cxnSp>
        <p:nvCxnSpPr>
          <p:cNvPr id="18" name="Пряма зі стрілкою 17"/>
          <p:cNvCxnSpPr/>
          <p:nvPr/>
        </p:nvCxnSpPr>
        <p:spPr>
          <a:xfrm flipH="1">
            <a:off x="3257068" y="3918857"/>
            <a:ext cx="371503" cy="4499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 зі стрілкою 19"/>
          <p:cNvCxnSpPr/>
          <p:nvPr/>
        </p:nvCxnSpPr>
        <p:spPr>
          <a:xfrm>
            <a:off x="3657600" y="3933371"/>
            <a:ext cx="304800" cy="4644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824718" y="4368800"/>
            <a:ext cx="732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/>
              <a:t>100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14885" y="4368800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/>
              <a:t>80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19217" y="3448200"/>
            <a:ext cx="2124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/>
              <a:t>420 – 100 =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359691" y="3427486"/>
            <a:ext cx="2008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/>
              <a:t>320 – 80  =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323563" y="3427485"/>
            <a:ext cx="809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/>
              <a:t>240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036" y="4074403"/>
            <a:ext cx="5042497" cy="343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2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22" grpId="0"/>
      <p:bldP spid="24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EEF77ECD-AB1B-49FD-8A97-04FBFA01D006}"/>
              </a:ext>
            </a:extLst>
          </p:cNvPr>
          <p:cNvSpPr/>
          <p:nvPr/>
        </p:nvSpPr>
        <p:spPr>
          <a:xfrm>
            <a:off x="0" y="570555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30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2EC61BCA-C9B2-477A-8C4D-BA5E7B583F55}"/>
              </a:ext>
            </a:extLst>
          </p:cNvPr>
          <p:cNvSpPr/>
          <p:nvPr/>
        </p:nvSpPr>
        <p:spPr>
          <a:xfrm>
            <a:off x="0" y="4574885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Завдання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155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6" name="AutoShape 2" descr="Cute Cartoon Senior People Set. Happy Old People, Men And Women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" descr="Set Of Diverse Vector People. Men And Women, Young And Old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6" descr="Set Of Diverse Vector People. Men And Women, Young And Old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Відпочинок на Чорному морі 2020 , Чорне море бази відпочинку Україн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Скругленный прямоугольник 9">
            <a:extLst>
              <a:ext uri="{FF2B5EF4-FFF2-40B4-BE49-F238E27FC236}">
                <a16:creationId xmlns:a16="http://schemas.microsoft.com/office/drawing/2014/main" id="{7BE113B6-F534-4DDE-B52F-FA451595F34D}"/>
              </a:ext>
            </a:extLst>
          </p:cNvPr>
          <p:cNvSpPr/>
          <p:nvPr/>
        </p:nvSpPr>
        <p:spPr>
          <a:xfrm>
            <a:off x="1609500" y="1456402"/>
            <a:ext cx="10009179" cy="1156169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2400" b="1" dirty="0"/>
              <a:t>Спосіб 2. Розкладаємо </a:t>
            </a:r>
            <a:r>
              <a:rPr lang="uk-UA" sz="2400" b="1" dirty="0" err="1"/>
              <a:t>від</a:t>
            </a:r>
            <a:r>
              <a:rPr lang="uk-UA" sz="2400" b="1" dirty="0" err="1">
                <a:sym typeface="Symbol" panose="05050102010706020507" pitchFamily="18" charset="2"/>
              </a:rPr>
              <a:t></a:t>
            </a:r>
            <a:r>
              <a:rPr lang="uk-UA" sz="2400" b="1" dirty="0" err="1"/>
              <a:t>ємник</a:t>
            </a:r>
            <a:r>
              <a:rPr lang="uk-UA" sz="2400" b="1" dirty="0"/>
              <a:t> на суму зручних доданків, один з яких дорівнює десяткам </a:t>
            </a:r>
            <a:r>
              <a:rPr lang="uk-UA" sz="2400" b="1" dirty="0" err="1"/>
              <a:t>зменшуваного.Від</a:t>
            </a:r>
            <a:r>
              <a:rPr lang="uk-UA" sz="2400" b="1" dirty="0"/>
              <a:t> зменшуваного віднімаємо по черзі суму зручних доданків </a:t>
            </a:r>
            <a:r>
              <a:rPr lang="uk-UA" sz="2400" b="1" dirty="0" err="1"/>
              <a:t>від</a:t>
            </a:r>
            <a:r>
              <a:rPr lang="uk-UA" sz="2400" b="1" dirty="0" err="1">
                <a:sym typeface="Symbol" panose="05050102010706020507" pitchFamily="18" charset="2"/>
              </a:rPr>
              <a:t></a:t>
            </a:r>
            <a:r>
              <a:rPr lang="uk-UA" sz="2400" b="1" dirty="0" err="1"/>
              <a:t>ємника</a:t>
            </a:r>
            <a:r>
              <a:rPr lang="uk-UA" sz="2400" b="1" dirty="0"/>
              <a:t>.</a:t>
            </a:r>
          </a:p>
        </p:txBody>
      </p:sp>
      <p:sp>
        <p:nvSpPr>
          <p:cNvPr id="14" name="Прямоугольник 4"/>
          <p:cNvSpPr/>
          <p:nvPr/>
        </p:nvSpPr>
        <p:spPr>
          <a:xfrm>
            <a:off x="3366122" y="447016"/>
            <a:ext cx="8442254" cy="72864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Пригадай </a:t>
            </a:r>
            <a:r>
              <a:rPr lang="ru-RU" sz="2000" b="1" dirty="0" err="1">
                <a:solidFill>
                  <a:schemeClr val="bg1"/>
                </a:solidFill>
              </a:rPr>
              <a:t>усні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обчислення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різниці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трицифрових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круглих</a:t>
            </a:r>
            <a:r>
              <a:rPr lang="ru-RU" sz="2000" b="1" dirty="0">
                <a:solidFill>
                  <a:schemeClr val="bg1"/>
                </a:solidFill>
              </a:rPr>
              <a:t> чисел.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Виконай </a:t>
            </a:r>
            <a:r>
              <a:rPr lang="ru-RU" sz="2000" b="1" dirty="0" err="1">
                <a:solidFill>
                  <a:schemeClr val="bg1"/>
                </a:solidFill>
              </a:rPr>
              <a:t>обчислення</a:t>
            </a:r>
            <a:r>
              <a:rPr lang="ru-RU" sz="20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78743" y="3468914"/>
            <a:ext cx="2008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/>
              <a:t>630 – 40  =</a:t>
            </a:r>
          </a:p>
        </p:txBody>
      </p:sp>
      <p:cxnSp>
        <p:nvCxnSpPr>
          <p:cNvPr id="18" name="Пряма зі стрілкою 17"/>
          <p:cNvCxnSpPr/>
          <p:nvPr/>
        </p:nvCxnSpPr>
        <p:spPr>
          <a:xfrm flipH="1">
            <a:off x="3257068" y="3918857"/>
            <a:ext cx="371503" cy="4499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 зі стрілкою 19"/>
          <p:cNvCxnSpPr/>
          <p:nvPr/>
        </p:nvCxnSpPr>
        <p:spPr>
          <a:xfrm>
            <a:off x="3657600" y="3933371"/>
            <a:ext cx="304800" cy="4644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824718" y="4368800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/>
              <a:t>30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14885" y="4368800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/>
              <a:t>10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19217" y="3448200"/>
            <a:ext cx="2723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/>
              <a:t>630 – 30 – 10 =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74631" y="3448199"/>
            <a:ext cx="809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/>
              <a:t>590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036" y="4074403"/>
            <a:ext cx="5042497" cy="343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56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22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EEF77ECD-AB1B-49FD-8A97-04FBFA01D006}"/>
              </a:ext>
            </a:extLst>
          </p:cNvPr>
          <p:cNvSpPr/>
          <p:nvPr/>
        </p:nvSpPr>
        <p:spPr>
          <a:xfrm>
            <a:off x="0" y="570555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30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2EC61BCA-C9B2-477A-8C4D-BA5E7B583F55}"/>
              </a:ext>
            </a:extLst>
          </p:cNvPr>
          <p:cNvSpPr/>
          <p:nvPr/>
        </p:nvSpPr>
        <p:spPr>
          <a:xfrm>
            <a:off x="0" y="4574885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Завдання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155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6" name="AutoShape 2" descr="Cute Cartoon Senior People Set. Happy Old People, Men And Women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" descr="Set Of Diverse Vector People. Men And Women, Young And Old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6" descr="Set Of Diverse Vector People. Men And Women, Young And Old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Відпочинок на Чорному морі 2020 , Чорне море бази відпочинку Україн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Скругленный прямоугольник 9">
            <a:extLst>
              <a:ext uri="{FF2B5EF4-FFF2-40B4-BE49-F238E27FC236}">
                <a16:creationId xmlns:a16="http://schemas.microsoft.com/office/drawing/2014/main" id="{7BE113B6-F534-4DDE-B52F-FA451595F34D}"/>
              </a:ext>
            </a:extLst>
          </p:cNvPr>
          <p:cNvSpPr/>
          <p:nvPr/>
        </p:nvSpPr>
        <p:spPr>
          <a:xfrm>
            <a:off x="1609500" y="1456402"/>
            <a:ext cx="10009179" cy="1156169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2400" b="1" dirty="0"/>
              <a:t>Спосіб 3. Зменшуване і </a:t>
            </a:r>
            <a:r>
              <a:rPr lang="uk-UA" sz="2400" b="1" dirty="0" err="1"/>
              <a:t>від</a:t>
            </a:r>
            <a:r>
              <a:rPr lang="uk-UA" sz="2400" b="1" dirty="0" err="1">
                <a:sym typeface="Symbol" panose="05050102010706020507" pitchFamily="18" charset="2"/>
              </a:rPr>
              <a:t></a:t>
            </a:r>
            <a:r>
              <a:rPr lang="uk-UA" sz="2400" b="1" dirty="0" err="1"/>
              <a:t>ємник</a:t>
            </a:r>
            <a:r>
              <a:rPr lang="uk-UA" sz="2400" b="1" dirty="0"/>
              <a:t> переводимо у десятки. Виконуємо обчислення.</a:t>
            </a:r>
          </a:p>
        </p:txBody>
      </p:sp>
      <p:sp>
        <p:nvSpPr>
          <p:cNvPr id="14" name="Прямоугольник 4"/>
          <p:cNvSpPr/>
          <p:nvPr/>
        </p:nvSpPr>
        <p:spPr>
          <a:xfrm>
            <a:off x="3366122" y="447016"/>
            <a:ext cx="8442254" cy="72864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Пригадай </a:t>
            </a:r>
            <a:r>
              <a:rPr lang="ru-RU" sz="2000" b="1" dirty="0" err="1">
                <a:solidFill>
                  <a:schemeClr val="bg1"/>
                </a:solidFill>
              </a:rPr>
              <a:t>усні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обчислення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різниці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трицифрових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круглих</a:t>
            </a:r>
            <a:r>
              <a:rPr lang="ru-RU" sz="2000" b="1" dirty="0">
                <a:solidFill>
                  <a:schemeClr val="bg1"/>
                </a:solidFill>
              </a:rPr>
              <a:t> чисел.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Виконай </a:t>
            </a:r>
            <a:r>
              <a:rPr lang="ru-RU" sz="2000" b="1" dirty="0" err="1">
                <a:solidFill>
                  <a:schemeClr val="bg1"/>
                </a:solidFill>
              </a:rPr>
              <a:t>обчислення</a:t>
            </a:r>
            <a:r>
              <a:rPr lang="ru-RU" sz="20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78743" y="3468914"/>
            <a:ext cx="2252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/>
              <a:t>1000 - 550 =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19217" y="3448200"/>
            <a:ext cx="3514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/>
              <a:t>100 </a:t>
            </a:r>
            <a:r>
              <a:rPr lang="uk-UA" sz="3200" dirty="0" err="1"/>
              <a:t>дес</a:t>
            </a:r>
            <a:r>
              <a:rPr lang="uk-UA" sz="3200" dirty="0"/>
              <a:t>. – 55 </a:t>
            </a:r>
            <a:r>
              <a:rPr lang="uk-UA" sz="3200" dirty="0" err="1"/>
              <a:t>дес</a:t>
            </a:r>
            <a:r>
              <a:rPr lang="uk-UA" sz="3200" dirty="0"/>
              <a:t>. =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733569" y="3448199"/>
            <a:ext cx="2417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/>
              <a:t>45 </a:t>
            </a:r>
            <a:r>
              <a:rPr lang="uk-UA" sz="3200" dirty="0" err="1"/>
              <a:t>дес</a:t>
            </a:r>
            <a:r>
              <a:rPr lang="uk-UA" sz="3200" dirty="0"/>
              <a:t>. = 450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036" y="4074403"/>
            <a:ext cx="5042497" cy="343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3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EEF77ECD-AB1B-49FD-8A97-04FBFA01D006}"/>
              </a:ext>
            </a:extLst>
          </p:cNvPr>
          <p:cNvSpPr/>
          <p:nvPr/>
        </p:nvSpPr>
        <p:spPr>
          <a:xfrm>
            <a:off x="0" y="570555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30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2EC61BCA-C9B2-477A-8C4D-BA5E7B583F55}"/>
              </a:ext>
            </a:extLst>
          </p:cNvPr>
          <p:cNvSpPr/>
          <p:nvPr/>
        </p:nvSpPr>
        <p:spPr>
          <a:xfrm>
            <a:off x="0" y="4574885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Завдання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155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6" name="AutoShape 2" descr="Cute Cartoon Senior People Set. Happy Old People, Men And Women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" descr="Set Of Diverse Vector People. Men And Women, Young And Old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6" descr="Set Of Diverse Vector People. Men And Women, Young And Old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Відпочинок на Чорному морі 2020 , Чорне море бази відпочинку Україн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Скругленный прямоугольник 9">
            <a:extLst>
              <a:ext uri="{FF2B5EF4-FFF2-40B4-BE49-F238E27FC236}">
                <a16:creationId xmlns:a16="http://schemas.microsoft.com/office/drawing/2014/main" id="{7BE113B6-F534-4DDE-B52F-FA451595F34D}"/>
              </a:ext>
            </a:extLst>
          </p:cNvPr>
          <p:cNvSpPr/>
          <p:nvPr/>
        </p:nvSpPr>
        <p:spPr>
          <a:xfrm>
            <a:off x="1609500" y="1456402"/>
            <a:ext cx="10009179" cy="1156169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2400" b="1" dirty="0"/>
              <a:t>Спосіб 4. </a:t>
            </a:r>
            <a:r>
              <a:rPr lang="uk-UA" sz="2400" b="1" dirty="0" err="1"/>
              <a:t>Від</a:t>
            </a:r>
            <a:r>
              <a:rPr lang="uk-UA" sz="2400" b="1" dirty="0" err="1">
                <a:sym typeface="Symbol" panose="05050102010706020507" pitchFamily="18" charset="2"/>
              </a:rPr>
              <a:t></a:t>
            </a:r>
            <a:r>
              <a:rPr lang="uk-UA" sz="2400" b="1" dirty="0" err="1"/>
              <a:t>ємник</a:t>
            </a:r>
            <a:r>
              <a:rPr lang="uk-UA" sz="2400" b="1" dirty="0"/>
              <a:t> округлюємо до сотень. </a:t>
            </a:r>
            <a:r>
              <a:rPr lang="uk-UA" sz="2400" b="1" dirty="0" err="1"/>
              <a:t>Запям</a:t>
            </a:r>
            <a:r>
              <a:rPr lang="uk-UA" sz="2400" b="1" dirty="0" err="1">
                <a:sym typeface="Symbol" panose="05050102010706020507" pitchFamily="18" charset="2"/>
              </a:rPr>
              <a:t></a:t>
            </a:r>
            <a:r>
              <a:rPr lang="uk-UA" sz="2400" b="1" dirty="0" err="1"/>
              <a:t>ятовуємо</a:t>
            </a:r>
            <a:r>
              <a:rPr lang="uk-UA" sz="2400" b="1" dirty="0"/>
              <a:t>, на скільки </a:t>
            </a:r>
            <a:r>
              <a:rPr lang="uk-UA" sz="2400" b="1" dirty="0" err="1"/>
              <a:t>округлили.Від</a:t>
            </a:r>
            <a:r>
              <a:rPr lang="uk-UA" sz="2400" b="1" dirty="0"/>
              <a:t> зменшуваного віднімаємо сотні та додаємо те число , що </a:t>
            </a:r>
            <a:r>
              <a:rPr lang="uk-UA" sz="2400" b="1" dirty="0" err="1"/>
              <a:t>запам</a:t>
            </a:r>
            <a:r>
              <a:rPr lang="uk-UA" sz="2400" b="1" dirty="0" err="1">
                <a:sym typeface="Symbol" panose="05050102010706020507" pitchFamily="18" charset="2"/>
              </a:rPr>
              <a:t></a:t>
            </a:r>
            <a:r>
              <a:rPr lang="uk-UA" sz="2400" b="1" dirty="0" err="1"/>
              <a:t>ятали</a:t>
            </a:r>
            <a:r>
              <a:rPr lang="uk-UA" sz="2400" b="1" dirty="0"/>
              <a:t> під час округлення.</a:t>
            </a:r>
          </a:p>
        </p:txBody>
      </p:sp>
      <p:sp>
        <p:nvSpPr>
          <p:cNvPr id="14" name="Прямоугольник 4"/>
          <p:cNvSpPr/>
          <p:nvPr/>
        </p:nvSpPr>
        <p:spPr>
          <a:xfrm>
            <a:off x="3366122" y="447016"/>
            <a:ext cx="8442254" cy="72864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Пригадай </a:t>
            </a:r>
            <a:r>
              <a:rPr lang="ru-RU" sz="2000" b="1" dirty="0" err="1">
                <a:solidFill>
                  <a:schemeClr val="bg1"/>
                </a:solidFill>
              </a:rPr>
              <a:t>усні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обчислення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різниці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трицифрових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круглих</a:t>
            </a:r>
            <a:r>
              <a:rPr lang="ru-RU" sz="2000" b="1" dirty="0">
                <a:solidFill>
                  <a:schemeClr val="bg1"/>
                </a:solidFill>
              </a:rPr>
              <a:t> чисел.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Виконай </a:t>
            </a:r>
            <a:r>
              <a:rPr lang="ru-RU" sz="2000" b="1" dirty="0" err="1">
                <a:solidFill>
                  <a:schemeClr val="bg1"/>
                </a:solidFill>
              </a:rPr>
              <a:t>обчислення</a:t>
            </a:r>
            <a:r>
              <a:rPr lang="ru-RU" sz="20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78743" y="3468914"/>
            <a:ext cx="2008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/>
              <a:t>170 – 80  =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19217" y="3448200"/>
            <a:ext cx="30251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/>
              <a:t>170 – 100</a:t>
            </a:r>
            <a:r>
              <a:rPr lang="en-US" sz="3200" dirty="0"/>
              <a:t> + 20</a:t>
            </a:r>
            <a:r>
              <a:rPr lang="uk-UA" sz="3200" dirty="0"/>
              <a:t>  =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230899" y="3443648"/>
            <a:ext cx="1707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/>
              <a:t>70 + 20 =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036" y="4074403"/>
            <a:ext cx="5042497" cy="343389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38418" y="3414352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/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343501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  <p:bldP spid="25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EEF77ECD-AB1B-49FD-8A97-04FBFA01D006}"/>
              </a:ext>
            </a:extLst>
          </p:cNvPr>
          <p:cNvSpPr/>
          <p:nvPr/>
        </p:nvSpPr>
        <p:spPr>
          <a:xfrm>
            <a:off x="0" y="570555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30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2EC61BCA-C9B2-477A-8C4D-BA5E7B583F55}"/>
              </a:ext>
            </a:extLst>
          </p:cNvPr>
          <p:cNvSpPr/>
          <p:nvPr/>
        </p:nvSpPr>
        <p:spPr>
          <a:xfrm>
            <a:off x="0" y="4574885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Завдання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156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6" name="AutoShape 2" descr="Cute Cartoon Senior People Set. Happy Old People, Men And Women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" descr="Set Of Diverse Vector People. Men And Women, Young And Old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6" descr="Set Of Diverse Vector People. Men And Women, Young And Old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Відпочинок на Чорному морі 2020 , Чорне море бази відпочинку Україн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75" y="1724480"/>
            <a:ext cx="3458058" cy="4763165"/>
          </a:xfrm>
          <a:prstGeom prst="rect">
            <a:avLst/>
          </a:prstGeom>
        </p:spPr>
      </p:pic>
      <p:sp>
        <p:nvSpPr>
          <p:cNvPr id="15" name="Скругленный прямоугольник 9">
            <a:extLst>
              <a:ext uri="{FF2B5EF4-FFF2-40B4-BE49-F238E27FC236}">
                <a16:creationId xmlns:a16="http://schemas.microsoft.com/office/drawing/2014/main" id="{7BE113B6-F534-4DDE-B52F-FA451595F34D}"/>
              </a:ext>
            </a:extLst>
          </p:cNvPr>
          <p:cNvSpPr/>
          <p:nvPr/>
        </p:nvSpPr>
        <p:spPr>
          <a:xfrm>
            <a:off x="3877632" y="3987777"/>
            <a:ext cx="8008185" cy="2566908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600" b="1" dirty="0"/>
              <a:t>За письмового віднімання розряди</a:t>
            </a:r>
          </a:p>
          <a:p>
            <a:pPr algn="ctr"/>
            <a:r>
              <a:rPr lang="uk-UA" sz="3600" b="1" dirty="0"/>
              <a:t>зменшуваного і від’ємника пишемо один під одним. Віднімання починаємо з одиниць.</a:t>
            </a:r>
          </a:p>
        </p:txBody>
      </p:sp>
      <p:sp>
        <p:nvSpPr>
          <p:cNvPr id="18" name="Прямоугольник 4"/>
          <p:cNvSpPr/>
          <p:nvPr/>
        </p:nvSpPr>
        <p:spPr>
          <a:xfrm>
            <a:off x="3366122" y="447016"/>
            <a:ext cx="8442254" cy="72864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Розглянь </a:t>
            </a:r>
            <a:r>
              <a:rPr lang="ru-RU" sz="2000" b="1" dirty="0" err="1">
                <a:solidFill>
                  <a:schemeClr val="bg1"/>
                </a:solidFill>
              </a:rPr>
              <a:t>таблицю</a:t>
            </a:r>
            <a:r>
              <a:rPr lang="ru-RU" sz="2000" b="1" dirty="0">
                <a:solidFill>
                  <a:schemeClr val="bg1"/>
                </a:solidFill>
              </a:rPr>
              <a:t> і записи. Поясни </a:t>
            </a:r>
            <a:r>
              <a:rPr lang="ru-RU" sz="2000" b="1" dirty="0" err="1">
                <a:solidFill>
                  <a:schemeClr val="bg1"/>
                </a:solidFill>
              </a:rPr>
              <a:t>обчислення</a:t>
            </a:r>
            <a:endParaRPr lang="ru-RU" sz="2000" b="1" dirty="0">
              <a:solidFill>
                <a:schemeClr val="bg1"/>
              </a:solidFill>
            </a:endParaRPr>
          </a:p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різниці</a:t>
            </a:r>
            <a:r>
              <a:rPr lang="ru-RU" sz="2000" b="1" dirty="0">
                <a:solidFill>
                  <a:schemeClr val="bg1"/>
                </a:solidFill>
              </a:rPr>
              <a:t> 563 – 441.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982" y="1375896"/>
            <a:ext cx="4601206" cy="226329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898" y="1251713"/>
            <a:ext cx="1746788" cy="191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1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EEF77ECD-AB1B-49FD-8A97-04FBFA01D006}"/>
              </a:ext>
            </a:extLst>
          </p:cNvPr>
          <p:cNvSpPr/>
          <p:nvPr/>
        </p:nvSpPr>
        <p:spPr>
          <a:xfrm>
            <a:off x="0" y="570555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31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2EC61BCA-C9B2-477A-8C4D-BA5E7B583F55}"/>
              </a:ext>
            </a:extLst>
          </p:cNvPr>
          <p:cNvSpPr/>
          <p:nvPr/>
        </p:nvSpPr>
        <p:spPr>
          <a:xfrm>
            <a:off x="0" y="4574885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Завдання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157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6" name="AutoShape 2" descr="Cute Cartoon Senior People Set. Happy Old People, Men And Women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" descr="Set Of Diverse Vector People. Men And Women, Young And Old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6" descr="Set Of Diverse Vector People. Men And Women, Young And Old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Відпочинок на Чорному морі 2020 , Чорне море бази відпочинку Україн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Скругленный прямоугольник 9">
            <a:extLst>
              <a:ext uri="{FF2B5EF4-FFF2-40B4-BE49-F238E27FC236}">
                <a16:creationId xmlns:a16="http://schemas.microsoft.com/office/drawing/2014/main" id="{7BE113B6-F534-4DDE-B52F-FA451595F34D}"/>
              </a:ext>
            </a:extLst>
          </p:cNvPr>
          <p:cNvSpPr/>
          <p:nvPr/>
        </p:nvSpPr>
        <p:spPr>
          <a:xfrm>
            <a:off x="1799197" y="3677238"/>
            <a:ext cx="10009179" cy="2028319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2400" b="1" dirty="0"/>
              <a:t>Числа записуємо одне під одним. Віднімаємо одиниці від одиниць. Результат записуємо під одиницями. Віднімаємо десятки від десятків. Результат записуємо під десятками. Сотні віднімаємо від сотень. Результат записуємо під сотнями.</a:t>
            </a:r>
          </a:p>
        </p:txBody>
      </p:sp>
      <p:sp>
        <p:nvSpPr>
          <p:cNvPr id="14" name="Прямоугольник 4"/>
          <p:cNvSpPr/>
          <p:nvPr/>
        </p:nvSpPr>
        <p:spPr>
          <a:xfrm>
            <a:off x="3366122" y="447016"/>
            <a:ext cx="8442254" cy="72864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Поясни, як </a:t>
            </a:r>
            <a:r>
              <a:rPr lang="ru-RU" sz="2000" b="1" dirty="0" err="1">
                <a:solidFill>
                  <a:schemeClr val="bg1"/>
                </a:solidFill>
              </a:rPr>
              <a:t>знаходили</a:t>
            </a:r>
            <a:r>
              <a:rPr lang="ru-RU" sz="2000" b="1" dirty="0">
                <a:solidFill>
                  <a:schemeClr val="bg1"/>
                </a:solidFill>
              </a:rPr>
              <a:t>  </a:t>
            </a:r>
            <a:r>
              <a:rPr lang="ru-RU" sz="2000" b="1" dirty="0" err="1">
                <a:solidFill>
                  <a:schemeClr val="bg1"/>
                </a:solidFill>
              </a:rPr>
              <a:t>різницю</a:t>
            </a:r>
            <a:r>
              <a:rPr lang="ru-RU" sz="20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730" y="1393095"/>
            <a:ext cx="6705898" cy="151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8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Організація класу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608" y="1453593"/>
            <a:ext cx="8332777" cy="433998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143" y="2458000"/>
            <a:ext cx="5142857" cy="4400000"/>
          </a:xfrm>
          <a:prstGeom prst="rect">
            <a:avLst/>
          </a:prstGeom>
        </p:spPr>
      </p:pic>
      <p:sp>
        <p:nvSpPr>
          <p:cNvPr id="15" name="Прямокутник 14"/>
          <p:cNvSpPr/>
          <p:nvPr/>
        </p:nvSpPr>
        <p:spPr>
          <a:xfrm>
            <a:off x="965200" y="1696962"/>
            <a:ext cx="84201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4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1492250" y="1861434"/>
            <a:ext cx="83327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/>
              <a:t> </a:t>
            </a:r>
            <a:endParaRPr lang="uk-UA" sz="4400" dirty="0">
              <a:solidFill>
                <a:schemeClr val="bg1"/>
              </a:solidFill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3116150" y="171111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endParaRPr lang="uk-UA" sz="2800" dirty="0">
              <a:solidFill>
                <a:schemeClr val="bg1"/>
              </a:solidFill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2205027" y="169668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uk-UA" sz="3600" dirty="0">
              <a:solidFill>
                <a:schemeClr val="bg1"/>
              </a:solidFill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1609500" y="1861434"/>
            <a:ext cx="7651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uk-UA" sz="4400" dirty="0">
              <a:solidFill>
                <a:schemeClr val="bg1"/>
              </a:solidFill>
            </a:endParaRPr>
          </a:p>
        </p:txBody>
      </p:sp>
      <p:sp>
        <p:nvSpPr>
          <p:cNvPr id="10" name="Прямокутник 9"/>
          <p:cNvSpPr/>
          <p:nvPr/>
        </p:nvSpPr>
        <p:spPr>
          <a:xfrm>
            <a:off x="2365880" y="177427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uk-UA" sz="3600" dirty="0">
              <a:solidFill>
                <a:schemeClr val="bg1"/>
              </a:solidFill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2365880" y="1856438"/>
            <a:ext cx="6495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4000" dirty="0">
              <a:solidFill>
                <a:schemeClr val="bg1"/>
              </a:solidFill>
            </a:endParaRPr>
          </a:p>
        </p:txBody>
      </p:sp>
      <p:sp>
        <p:nvSpPr>
          <p:cNvPr id="11" name="Прямокутник 10"/>
          <p:cNvSpPr/>
          <p:nvPr/>
        </p:nvSpPr>
        <p:spPr>
          <a:xfrm>
            <a:off x="2495068" y="2051687"/>
            <a:ext cx="92836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 </a:t>
            </a:r>
            <a:endParaRPr lang="uk-UA" sz="4400" dirty="0">
              <a:solidFill>
                <a:schemeClr val="bg1"/>
              </a:solidFill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2765565" y="211784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/>
              <a:t>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7" name="Прямокутник 16"/>
          <p:cNvSpPr/>
          <p:nvPr/>
        </p:nvSpPr>
        <p:spPr>
          <a:xfrm>
            <a:off x="2143688" y="2257784"/>
            <a:ext cx="726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6" name="Прямокутник 15"/>
          <p:cNvSpPr/>
          <p:nvPr/>
        </p:nvSpPr>
        <p:spPr>
          <a:xfrm>
            <a:off x="2205027" y="1696680"/>
            <a:ext cx="912121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>
                <a:solidFill>
                  <a:schemeClr val="bg1"/>
                </a:solidFill>
              </a:rPr>
              <a:t>Всі почули ви дзвінок?</a:t>
            </a:r>
          </a:p>
          <a:p>
            <a:r>
              <a:rPr lang="uk-UA" sz="2800" dirty="0">
                <a:solidFill>
                  <a:schemeClr val="bg1"/>
                </a:solidFill>
              </a:rPr>
              <a:t>Він покликав на урок,</a:t>
            </a:r>
          </a:p>
          <a:p>
            <a:r>
              <a:rPr lang="uk-UA" sz="2800" dirty="0">
                <a:solidFill>
                  <a:schemeClr val="bg1"/>
                </a:solidFill>
              </a:rPr>
              <a:t>Кожен з вас приготувався,</a:t>
            </a:r>
          </a:p>
          <a:p>
            <a:r>
              <a:rPr lang="uk-UA" sz="2800" dirty="0">
                <a:solidFill>
                  <a:schemeClr val="bg1"/>
                </a:solidFill>
              </a:rPr>
              <a:t>На перерві постарався.</a:t>
            </a:r>
          </a:p>
          <a:p>
            <a:r>
              <a:rPr lang="uk-UA" sz="2800" dirty="0">
                <a:solidFill>
                  <a:schemeClr val="bg1"/>
                </a:solidFill>
              </a:rPr>
              <a:t>Ви прийшли сюди навчатись,</a:t>
            </a:r>
          </a:p>
          <a:p>
            <a:r>
              <a:rPr lang="uk-UA" sz="2800" dirty="0">
                <a:solidFill>
                  <a:schemeClr val="bg1"/>
                </a:solidFill>
              </a:rPr>
              <a:t>Про щось нове дізнаватись,</a:t>
            </a:r>
          </a:p>
          <a:p>
            <a:r>
              <a:rPr lang="uk-UA" sz="2800" dirty="0">
                <a:solidFill>
                  <a:schemeClr val="bg1"/>
                </a:solidFill>
              </a:rPr>
              <a:t>Тому часу не гаймо </a:t>
            </a:r>
          </a:p>
          <a:p>
            <a:r>
              <a:rPr lang="uk-UA" sz="2800" dirty="0">
                <a:solidFill>
                  <a:schemeClr val="bg1"/>
                </a:solidFill>
              </a:rPr>
              <a:t>і урок наш починаймо.</a:t>
            </a:r>
          </a:p>
        </p:txBody>
      </p:sp>
    </p:spTree>
    <p:extLst>
      <p:ext uri="{BB962C8B-B14F-4D97-AF65-F5344CB8AC3E}">
        <p14:creationId xmlns:p14="http://schemas.microsoft.com/office/powerpoint/2010/main" val="66545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Гімнастика для очей.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30D676-08DE-42BB-A69D-8FAC6A5763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374940" y="1456403"/>
            <a:ext cx="2340836" cy="16687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13005C-EDC0-4B84-8B57-FBB232B237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529" r="9385" b="10937"/>
          <a:stretch/>
        </p:blipFill>
        <p:spPr>
          <a:xfrm>
            <a:off x="137331" y="4628915"/>
            <a:ext cx="2578444" cy="2162846"/>
          </a:xfrm>
          <a:prstGeom prst="rect">
            <a:avLst/>
          </a:prstGeom>
        </p:spPr>
      </p:pic>
      <p:pic>
        <p:nvPicPr>
          <p:cNvPr id="10" name="Picture 2" descr="ÐÐ°ÑÑÐ¸Ð½ÐºÐ¸ Ð¿Ð¾ Ð·Ð°Ð¿ÑÐ¾ÑÑ Ð²Ð¸Ð´ÐµÐ¾">
            <a:extLst>
              <a:ext uri="{FF2B5EF4-FFF2-40B4-BE49-F238E27FC236}">
                <a16:creationId xmlns:a16="http://schemas.microsoft.com/office/drawing/2014/main" id="{A1430FDE-C425-4FCC-98A2-CB9FE90C86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4" b="17200"/>
          <a:stretch/>
        </p:blipFill>
        <p:spPr bwMode="auto">
          <a:xfrm>
            <a:off x="374939" y="3272773"/>
            <a:ext cx="2257425" cy="145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Фізкультхвилинка №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69927" y="1255363"/>
            <a:ext cx="8395858" cy="47226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827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39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66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id="{6ACFC55A-3855-4980-AF00-D1F5ED6E223B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ru-RU" sz="4000" b="1" dirty="0">
                <a:solidFill>
                  <a:schemeClr val="bg1"/>
                </a:solidFill>
              </a:rPr>
              <a:t>31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FFB5143A-1BD3-402A-9E2A-DA6B9B1783C8}"/>
              </a:ext>
            </a:extLst>
          </p:cNvPr>
          <p:cNvSpPr/>
          <p:nvPr/>
        </p:nvSpPr>
        <p:spPr>
          <a:xfrm>
            <a:off x="0" y="4540489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  <a:endParaRPr lang="en-US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Вирази.</a:t>
            </a:r>
          </a:p>
          <a:p>
            <a:pPr algn="ctr"/>
            <a:r>
              <a:rPr lang="ru-RU" sz="4000" b="1" dirty="0">
                <a:solidFill>
                  <a:schemeClr val="bg1"/>
                </a:solidFill>
              </a:rPr>
              <a:t>158</a:t>
            </a:r>
            <a:endParaRPr lang="uk-UA" sz="1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4"/>
          <p:cNvSpPr/>
          <p:nvPr/>
        </p:nvSpPr>
        <p:spPr>
          <a:xfrm>
            <a:off x="3380636" y="400591"/>
            <a:ext cx="8732066" cy="456022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Виконай </a:t>
            </a:r>
            <a:r>
              <a:rPr lang="ru-RU" sz="2000" b="1" dirty="0" err="1">
                <a:solidFill>
                  <a:schemeClr val="bg1"/>
                </a:solidFill>
              </a:rPr>
              <a:t>письмове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віднімання</a:t>
            </a:r>
            <a:r>
              <a:rPr lang="ru-RU" sz="20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269" y="1368380"/>
            <a:ext cx="10284843" cy="548077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E716230-8E03-4B95-B600-E59172F545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2730383" y="-510181"/>
            <a:ext cx="421206" cy="27650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3110" y="-681467"/>
            <a:ext cx="455016" cy="56766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5824" y="-672169"/>
            <a:ext cx="455016" cy="56766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79764" y="-676773"/>
            <a:ext cx="455016" cy="56766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46723" y="-695769"/>
            <a:ext cx="455016" cy="56766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0024" y="-663298"/>
            <a:ext cx="455016" cy="56766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5183" y="-634973"/>
            <a:ext cx="455016" cy="56766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14197" y="-634745"/>
            <a:ext cx="420821" cy="534599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3488" y="-655760"/>
            <a:ext cx="455016" cy="56766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1096" y="-676773"/>
            <a:ext cx="455016" cy="567661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3748" y="-695769"/>
            <a:ext cx="455016" cy="56766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987296F-E6CA-41D0-B248-3D75EFBA2E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9360776" y="-548382"/>
            <a:ext cx="302864" cy="272886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F92BA416-09A9-4EE9-93B0-FE06BB79CC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9828358" y="-552772"/>
            <a:ext cx="312609" cy="281666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9772" y="1246305"/>
            <a:ext cx="2694666" cy="1542422"/>
          </a:xfrm>
          <a:prstGeom prst="rect">
            <a:avLst/>
          </a:prstGeom>
        </p:spPr>
      </p:pic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2436558" y="2798229"/>
            <a:ext cx="455016" cy="567661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3889679" y="2803963"/>
            <a:ext cx="455016" cy="567661"/>
          </a:xfrm>
          <a:prstGeom prst="rect">
            <a:avLst/>
          </a:prstGeom>
        </p:spPr>
      </p:pic>
      <p:pic>
        <p:nvPicPr>
          <p:cNvPr id="164" name="Рисунок 163">
            <a:extLst>
              <a:ext uri="{FF2B5EF4-FFF2-40B4-BE49-F238E27FC236}">
                <a16:creationId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771355" y="2821876"/>
            <a:ext cx="455016" cy="567661"/>
          </a:xfrm>
          <a:prstGeom prst="rect">
            <a:avLst/>
          </a:prstGeom>
        </p:spPr>
      </p:pic>
      <p:pic>
        <p:nvPicPr>
          <p:cNvPr id="185" name="Рисунок 184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6823195" y="1722741"/>
            <a:ext cx="455016" cy="567661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2117146" y="2450634"/>
            <a:ext cx="420821" cy="534599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2147428" y="2791048"/>
            <a:ext cx="455016" cy="567661"/>
          </a:xfrm>
          <a:prstGeom prst="rect">
            <a:avLst/>
          </a:prstGeom>
        </p:spPr>
      </p:pic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4187811" y="2436319"/>
            <a:ext cx="455016" cy="567661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6448980" y="2428300"/>
            <a:ext cx="455016" cy="567661"/>
          </a:xfrm>
          <a:prstGeom prst="rect">
            <a:avLst/>
          </a:prstGeom>
        </p:spPr>
      </p:pic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2475277" y="2447492"/>
            <a:ext cx="433852" cy="541258"/>
          </a:xfrm>
          <a:prstGeom prst="rect">
            <a:avLst/>
          </a:prstGeom>
        </p:spPr>
      </p:pic>
      <p:pic>
        <p:nvPicPr>
          <p:cNvPr id="140" name="Рисунок 139">
            <a:extLst>
              <a:ext uri="{FF2B5EF4-FFF2-40B4-BE49-F238E27FC236}">
                <a16:creationId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6120916" y="2459933"/>
            <a:ext cx="425027" cy="530248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1725758" y="3130318"/>
            <a:ext cx="455016" cy="567661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1719070" y="2390037"/>
            <a:ext cx="455016" cy="567661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2466307" y="3171379"/>
            <a:ext cx="455016" cy="567661"/>
          </a:xfrm>
          <a:prstGeom prst="rect">
            <a:avLst/>
          </a:prstGeom>
        </p:spPr>
      </p:pic>
      <p:cxnSp>
        <p:nvCxnSpPr>
          <p:cNvPr id="6" name="Пряма сполучна лінія 5"/>
          <p:cNvCxnSpPr/>
          <p:nvPr/>
        </p:nvCxnSpPr>
        <p:spPr>
          <a:xfrm flipV="1">
            <a:off x="1577993" y="3238893"/>
            <a:ext cx="1241761" cy="263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0" name="Пряма сполучна лінія 119"/>
          <p:cNvCxnSpPr/>
          <p:nvPr/>
        </p:nvCxnSpPr>
        <p:spPr>
          <a:xfrm flipV="1">
            <a:off x="3723124" y="3227035"/>
            <a:ext cx="1241761" cy="263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6123601" y="2784899"/>
            <a:ext cx="455016" cy="567661"/>
          </a:xfrm>
          <a:prstGeom prst="rect">
            <a:avLst/>
          </a:prstGeom>
        </p:spPr>
      </p:pic>
      <p:pic>
        <p:nvPicPr>
          <p:cNvPr id="146" name="Рисунок 145">
            <a:extLst>
              <a:ext uri="{FF2B5EF4-FFF2-40B4-BE49-F238E27FC236}">
                <a16:creationId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3848215" y="3134963"/>
            <a:ext cx="455016" cy="567661"/>
          </a:xfrm>
          <a:prstGeom prst="rect">
            <a:avLst/>
          </a:prstGeom>
        </p:spPr>
      </p:pic>
      <p:pic>
        <p:nvPicPr>
          <p:cNvPr id="150" name="Рисунок 149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6106928" y="3171379"/>
            <a:ext cx="455016" cy="567661"/>
          </a:xfrm>
          <a:prstGeom prst="rect">
            <a:avLst/>
          </a:prstGeom>
        </p:spPr>
      </p:pic>
      <p:cxnSp>
        <p:nvCxnSpPr>
          <p:cNvPr id="151" name="Пряма сполучна лінія 150"/>
          <p:cNvCxnSpPr/>
          <p:nvPr/>
        </p:nvCxnSpPr>
        <p:spPr>
          <a:xfrm flipV="1">
            <a:off x="6009318" y="3246064"/>
            <a:ext cx="1241761" cy="263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9" name="Рисунок 158">
            <a:extLst>
              <a:ext uri="{FF2B5EF4-FFF2-40B4-BE49-F238E27FC236}">
                <a16:creationId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8650079" y="3182279"/>
            <a:ext cx="455016" cy="567661"/>
          </a:xfrm>
          <a:prstGeom prst="rect">
            <a:avLst/>
          </a:prstGeom>
        </p:spPr>
      </p:pic>
      <p:pic>
        <p:nvPicPr>
          <p:cNvPr id="162" name="Рисунок 161">
            <a:extLst>
              <a:ext uri="{FF2B5EF4-FFF2-40B4-BE49-F238E27FC236}">
                <a16:creationId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258076" y="3155996"/>
            <a:ext cx="455016" cy="567661"/>
          </a:xfrm>
          <a:prstGeom prst="rect">
            <a:avLst/>
          </a:prstGeom>
        </p:spPr>
      </p:pic>
      <p:pic>
        <p:nvPicPr>
          <p:cNvPr id="163" name="Рисунок 162">
            <a:extLst>
              <a:ext uri="{FF2B5EF4-FFF2-40B4-BE49-F238E27FC236}">
                <a16:creationId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8252659" y="2788727"/>
            <a:ext cx="455016" cy="567661"/>
          </a:xfrm>
          <a:prstGeom prst="rect">
            <a:avLst/>
          </a:prstGeom>
        </p:spPr>
      </p:pic>
      <p:pic>
        <p:nvPicPr>
          <p:cNvPr id="166" name="Рисунок 165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8276088" y="3182278"/>
            <a:ext cx="455016" cy="567661"/>
          </a:xfrm>
          <a:prstGeom prst="rect">
            <a:avLst/>
          </a:prstGeom>
        </p:spPr>
      </p:pic>
      <p:cxnSp>
        <p:nvCxnSpPr>
          <p:cNvPr id="167" name="Пряма сполучна лінія 166"/>
          <p:cNvCxnSpPr/>
          <p:nvPr/>
        </p:nvCxnSpPr>
        <p:spPr>
          <a:xfrm flipV="1">
            <a:off x="8179927" y="3246129"/>
            <a:ext cx="1241761" cy="263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72" name="Рисунок 171">
            <a:extLst>
              <a:ext uri="{FF2B5EF4-FFF2-40B4-BE49-F238E27FC236}">
                <a16:creationId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2065008" y="3161370"/>
            <a:ext cx="455016" cy="567661"/>
          </a:xfrm>
          <a:prstGeom prst="rect">
            <a:avLst/>
          </a:prstGeom>
        </p:spPr>
      </p:pic>
      <p:pic>
        <p:nvPicPr>
          <p:cNvPr id="180" name="Рисунок 179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8654209" y="2434672"/>
            <a:ext cx="455016" cy="567661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3905889" y="2490414"/>
            <a:ext cx="420821" cy="534599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938764" y="3132758"/>
            <a:ext cx="455016" cy="567661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35708" y="2441580"/>
            <a:ext cx="416251" cy="5287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289" y="3679088"/>
            <a:ext cx="2214457" cy="2853474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7203124" y="1722740"/>
            <a:ext cx="455016" cy="567661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546080" y="1733685"/>
            <a:ext cx="455016" cy="567661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2987296F-E6CA-41D0-B248-3D75EFBA2E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5796980" y="2734995"/>
            <a:ext cx="302864" cy="272886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2987296F-E6CA-41D0-B248-3D75EFBA2E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3601393" y="2696577"/>
            <a:ext cx="302864" cy="272886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2987296F-E6CA-41D0-B248-3D75EFBA2E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7890789" y="2752127"/>
            <a:ext cx="302864" cy="272886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2987296F-E6CA-41D0-B248-3D75EFBA2E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1422894" y="2715864"/>
            <a:ext cx="302864" cy="272886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4306285" y="2749868"/>
            <a:ext cx="455016" cy="56766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6496495" y="2779125"/>
            <a:ext cx="455016" cy="56766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6830361" y="3128447"/>
            <a:ext cx="455016" cy="567661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6468115" y="3129950"/>
            <a:ext cx="455016" cy="567661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8273337" y="2463097"/>
            <a:ext cx="420821" cy="534599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8955080" y="2413540"/>
            <a:ext cx="455016" cy="567661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8624051" y="2803950"/>
            <a:ext cx="455016" cy="567661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8948414" y="2782753"/>
            <a:ext cx="455016" cy="56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7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66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id="{6ACFC55A-3855-4980-AF00-D1F5ED6E223B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ru-RU" sz="4000" b="1" dirty="0">
                <a:solidFill>
                  <a:schemeClr val="bg1"/>
                </a:solidFill>
              </a:rPr>
              <a:t>31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FFB5143A-1BD3-402A-9E2A-DA6B9B1783C8}"/>
              </a:ext>
            </a:extLst>
          </p:cNvPr>
          <p:cNvSpPr/>
          <p:nvPr/>
        </p:nvSpPr>
        <p:spPr>
          <a:xfrm>
            <a:off x="0" y="4540489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  <a:endParaRPr lang="en-US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Вирази.</a:t>
            </a:r>
          </a:p>
          <a:p>
            <a:pPr algn="ctr"/>
            <a:r>
              <a:rPr lang="ru-RU" sz="4000" b="1" dirty="0">
                <a:solidFill>
                  <a:schemeClr val="bg1"/>
                </a:solidFill>
              </a:rPr>
              <a:t>159</a:t>
            </a:r>
            <a:endParaRPr lang="uk-UA" sz="1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4"/>
          <p:cNvSpPr/>
          <p:nvPr/>
        </p:nvSpPr>
        <p:spPr>
          <a:xfrm>
            <a:off x="3380636" y="400591"/>
            <a:ext cx="8732066" cy="456022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Виконай </a:t>
            </a:r>
            <a:r>
              <a:rPr lang="ru-RU" sz="2000" b="1" dirty="0" err="1">
                <a:solidFill>
                  <a:schemeClr val="bg1"/>
                </a:solidFill>
              </a:rPr>
              <a:t>письмове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віднімання</a:t>
            </a:r>
            <a:r>
              <a:rPr lang="ru-RU" sz="20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269" y="1368380"/>
            <a:ext cx="10284843" cy="548077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E716230-8E03-4B95-B600-E59172F545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2730383" y="-510181"/>
            <a:ext cx="421206" cy="27650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3110" y="-681467"/>
            <a:ext cx="455016" cy="56766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5824" y="-672169"/>
            <a:ext cx="455016" cy="56766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79764" y="-676773"/>
            <a:ext cx="455016" cy="56766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46723" y="-695769"/>
            <a:ext cx="455016" cy="56766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0024" y="-663298"/>
            <a:ext cx="455016" cy="56766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5183" y="-634973"/>
            <a:ext cx="455016" cy="56766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14197" y="-634745"/>
            <a:ext cx="420821" cy="534599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3488" y="-655760"/>
            <a:ext cx="455016" cy="56766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1096" y="-676773"/>
            <a:ext cx="455016" cy="567661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3748" y="-695769"/>
            <a:ext cx="455016" cy="56766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987296F-E6CA-41D0-B248-3D75EFBA2E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9360776" y="-548382"/>
            <a:ext cx="302864" cy="272886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F92BA416-09A9-4EE9-93B0-FE06BB79CC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9828358" y="-552772"/>
            <a:ext cx="312609" cy="281666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9772" y="1246305"/>
            <a:ext cx="2694666" cy="1542422"/>
          </a:xfrm>
          <a:prstGeom prst="rect">
            <a:avLst/>
          </a:prstGeom>
        </p:spPr>
      </p:pic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1711243" y="2826079"/>
            <a:ext cx="455016" cy="567661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3889679" y="2803963"/>
            <a:ext cx="455016" cy="567661"/>
          </a:xfrm>
          <a:prstGeom prst="rect">
            <a:avLst/>
          </a:prstGeom>
        </p:spPr>
      </p:pic>
      <p:pic>
        <p:nvPicPr>
          <p:cNvPr id="164" name="Рисунок 163">
            <a:extLst>
              <a:ext uri="{FF2B5EF4-FFF2-40B4-BE49-F238E27FC236}">
                <a16:creationId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2039615" y="2807510"/>
            <a:ext cx="455016" cy="567661"/>
          </a:xfrm>
          <a:prstGeom prst="rect">
            <a:avLst/>
          </a:prstGeom>
        </p:spPr>
      </p:pic>
      <p:pic>
        <p:nvPicPr>
          <p:cNvPr id="185" name="Рисунок 184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6823195" y="1722741"/>
            <a:ext cx="455016" cy="567661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4655305" y="2480645"/>
            <a:ext cx="420821" cy="534599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654630" y="3154490"/>
            <a:ext cx="455016" cy="567661"/>
          </a:xfrm>
          <a:prstGeom prst="rect">
            <a:avLst/>
          </a:prstGeom>
        </p:spPr>
      </p:pic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4592752" y="2802987"/>
            <a:ext cx="455016" cy="567661"/>
          </a:xfrm>
          <a:prstGeom prst="rect">
            <a:avLst/>
          </a:prstGeom>
        </p:spPr>
      </p:pic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6091435" y="3157773"/>
            <a:ext cx="433852" cy="541258"/>
          </a:xfrm>
          <a:prstGeom prst="rect">
            <a:avLst/>
          </a:prstGeom>
        </p:spPr>
      </p:pic>
      <p:pic>
        <p:nvPicPr>
          <p:cNvPr id="140" name="Рисунок 139">
            <a:extLst>
              <a:ext uri="{FF2B5EF4-FFF2-40B4-BE49-F238E27FC236}">
                <a16:creationId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1739998" y="2447492"/>
            <a:ext cx="452781" cy="564872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2436126" y="3138738"/>
            <a:ext cx="455016" cy="567661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8633592" y="3154124"/>
            <a:ext cx="455016" cy="567661"/>
          </a:xfrm>
          <a:prstGeom prst="rect">
            <a:avLst/>
          </a:prstGeom>
        </p:spPr>
      </p:pic>
      <p:cxnSp>
        <p:nvCxnSpPr>
          <p:cNvPr id="6" name="Пряма сполучна лінія 5"/>
          <p:cNvCxnSpPr/>
          <p:nvPr/>
        </p:nvCxnSpPr>
        <p:spPr>
          <a:xfrm flipV="1">
            <a:off x="1577993" y="3238893"/>
            <a:ext cx="1241761" cy="263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0" name="Пряма сполучна лінія 119"/>
          <p:cNvCxnSpPr/>
          <p:nvPr/>
        </p:nvCxnSpPr>
        <p:spPr>
          <a:xfrm flipV="1">
            <a:off x="3723124" y="3227035"/>
            <a:ext cx="1241761" cy="263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6" name="Рисунок 145">
            <a:extLst>
              <a:ext uri="{FF2B5EF4-FFF2-40B4-BE49-F238E27FC236}">
                <a16:creationId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3848215" y="3134963"/>
            <a:ext cx="455016" cy="567661"/>
          </a:xfrm>
          <a:prstGeom prst="rect">
            <a:avLst/>
          </a:prstGeom>
        </p:spPr>
      </p:pic>
      <p:pic>
        <p:nvPicPr>
          <p:cNvPr id="150" name="Рисунок 149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6077480" y="2429452"/>
            <a:ext cx="455016" cy="567661"/>
          </a:xfrm>
          <a:prstGeom prst="rect">
            <a:avLst/>
          </a:prstGeom>
        </p:spPr>
      </p:pic>
      <p:cxnSp>
        <p:nvCxnSpPr>
          <p:cNvPr id="151" name="Пряма сполучна лінія 150"/>
          <p:cNvCxnSpPr/>
          <p:nvPr/>
        </p:nvCxnSpPr>
        <p:spPr>
          <a:xfrm flipV="1">
            <a:off x="6009318" y="3246064"/>
            <a:ext cx="1241761" cy="263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9" name="Рисунок 158">
            <a:extLst>
              <a:ext uri="{FF2B5EF4-FFF2-40B4-BE49-F238E27FC236}">
                <a16:creationId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8276432" y="3182894"/>
            <a:ext cx="455016" cy="567661"/>
          </a:xfrm>
          <a:prstGeom prst="rect">
            <a:avLst/>
          </a:prstGeom>
        </p:spPr>
      </p:pic>
      <p:pic>
        <p:nvPicPr>
          <p:cNvPr id="162" name="Рисунок 161">
            <a:extLst>
              <a:ext uri="{FF2B5EF4-FFF2-40B4-BE49-F238E27FC236}">
                <a16:creationId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6816078" y="2794134"/>
            <a:ext cx="455016" cy="567661"/>
          </a:xfrm>
          <a:prstGeom prst="rect">
            <a:avLst/>
          </a:prstGeom>
        </p:spPr>
      </p:pic>
      <p:cxnSp>
        <p:nvCxnSpPr>
          <p:cNvPr id="167" name="Пряма сполучна лінія 166"/>
          <p:cNvCxnSpPr/>
          <p:nvPr/>
        </p:nvCxnSpPr>
        <p:spPr>
          <a:xfrm flipV="1">
            <a:off x="8179927" y="3246129"/>
            <a:ext cx="1241761" cy="263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72" name="Рисунок 171">
            <a:extLst>
              <a:ext uri="{FF2B5EF4-FFF2-40B4-BE49-F238E27FC236}">
                <a16:creationId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1701810" y="3161344"/>
            <a:ext cx="455016" cy="567661"/>
          </a:xfrm>
          <a:prstGeom prst="rect">
            <a:avLst/>
          </a:prstGeom>
        </p:spPr>
      </p:pic>
      <p:pic>
        <p:nvPicPr>
          <p:cNvPr id="180" name="Рисунок 179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6418644" y="2811870"/>
            <a:ext cx="455016" cy="567661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3905889" y="2490414"/>
            <a:ext cx="420821" cy="534599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4221294" y="2397082"/>
            <a:ext cx="455016" cy="567661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2493702" y="2823187"/>
            <a:ext cx="420821" cy="534599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7203124" y="1722740"/>
            <a:ext cx="455016" cy="567661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23" t="43000" r="12836" b="43158"/>
          <a:stretch/>
        </p:blipFill>
        <p:spPr>
          <a:xfrm>
            <a:off x="7546080" y="1733685"/>
            <a:ext cx="455016" cy="567661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2987296F-E6CA-41D0-B248-3D75EFBA2E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5740495" y="2748062"/>
            <a:ext cx="302864" cy="272886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2987296F-E6CA-41D0-B248-3D75EFBA2E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3570066" y="2716789"/>
            <a:ext cx="302864" cy="272886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2987296F-E6CA-41D0-B248-3D75EFBA2E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7886852" y="2695254"/>
            <a:ext cx="302864" cy="272886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2987296F-E6CA-41D0-B248-3D75EFBA2E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1377023" y="2746742"/>
            <a:ext cx="302864" cy="272886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6468115" y="3129950"/>
            <a:ext cx="455016" cy="567661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8639318" y="2810664"/>
            <a:ext cx="420821" cy="534599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6764219" y="3168607"/>
            <a:ext cx="455016" cy="56766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2095849" y="2454756"/>
            <a:ext cx="452781" cy="56487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2452440" y="2446097"/>
            <a:ext cx="455016" cy="567661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2093466" y="3168608"/>
            <a:ext cx="455016" cy="567661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4199178" y="2767504"/>
            <a:ext cx="455016" cy="567661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4221294" y="3138738"/>
            <a:ext cx="455016" cy="567661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384523" y="2419716"/>
            <a:ext cx="455016" cy="567661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20148" y="2463323"/>
            <a:ext cx="420821" cy="534599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216178" y="2408429"/>
            <a:ext cx="455016" cy="567661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8627068" y="2429452"/>
            <a:ext cx="455016" cy="567661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8936948" y="2419716"/>
            <a:ext cx="455016" cy="567661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897350" y="2754144"/>
            <a:ext cx="455016" cy="567661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8232852" y="2790268"/>
            <a:ext cx="455016" cy="567661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8904560" y="3164033"/>
            <a:ext cx="455016" cy="567661"/>
          </a:xfrm>
          <a:prstGeom prst="rect">
            <a:avLst/>
          </a:prstGeom>
        </p:spPr>
      </p:pic>
      <p:pic>
        <p:nvPicPr>
          <p:cNvPr id="95" name="Рисунок 9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959" y="3990886"/>
            <a:ext cx="4507200" cy="276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74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66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id="{6ACFC55A-3855-4980-AF00-D1F5ED6E223B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31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FFB5143A-1BD3-402A-9E2A-DA6B9B1783C8}"/>
              </a:ext>
            </a:extLst>
          </p:cNvPr>
          <p:cNvSpPr/>
          <p:nvPr/>
        </p:nvSpPr>
        <p:spPr>
          <a:xfrm>
            <a:off x="0" y="4540489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  <a:endParaRPr lang="en-US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Задача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160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4"/>
          <p:cNvSpPr/>
          <p:nvPr/>
        </p:nvSpPr>
        <p:spPr>
          <a:xfrm>
            <a:off x="3314733" y="394913"/>
            <a:ext cx="8732066" cy="599824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Розв</a:t>
            </a:r>
            <a:r>
              <a:rPr lang="ru-RU" sz="2000" b="1" dirty="0">
                <a:solidFill>
                  <a:schemeClr val="bg1"/>
                </a:solidFill>
                <a:sym typeface="Symbol" panose="05050102010706020507" pitchFamily="18" charset="2"/>
              </a:rPr>
              <a:t>яжи задачу.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" name="AutoShape 2" descr="Финики полезные и опасны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" name="AutoShape 2" descr="Малыш и Карлсон: серии, интересные факты, герои, озвучка | Союзмультфильм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31" y="1617091"/>
            <a:ext cx="2211137" cy="2414672"/>
          </a:xfrm>
          <a:prstGeom prst="rect">
            <a:avLst/>
          </a:prstGeom>
        </p:spPr>
      </p:pic>
      <p:sp>
        <p:nvSpPr>
          <p:cNvPr id="12" name="Скругленный прямоугольник 37">
            <a:extLst>
              <a:ext uri="{FF2B5EF4-FFF2-40B4-BE49-F238E27FC236}">
                <a16:creationId xmlns:a16="http://schemas.microsoft.com/office/drawing/2014/main" id="{3380C19C-3219-4746-B49F-C3375A8BB361}"/>
              </a:ext>
            </a:extLst>
          </p:cNvPr>
          <p:cNvSpPr/>
          <p:nvPr/>
        </p:nvSpPr>
        <p:spPr>
          <a:xfrm>
            <a:off x="3191165" y="1226966"/>
            <a:ext cx="8463806" cy="1893606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</a:rPr>
              <a:t>У </a:t>
            </a:r>
            <a:r>
              <a:rPr lang="ru-RU" sz="3200" b="1" dirty="0" err="1">
                <a:ln>
                  <a:solidFill>
                    <a:sysClr val="windowText" lastClr="000000"/>
                  </a:solidFill>
                </a:ln>
              </a:rPr>
              <a:t>школі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</a:rPr>
              <a:t> селища </a:t>
            </a:r>
            <a:r>
              <a:rPr lang="ru-RU" sz="3200" b="1" dirty="0" err="1">
                <a:ln>
                  <a:solidFill>
                    <a:sysClr val="windowText" lastClr="000000"/>
                  </a:solidFill>
                </a:ln>
              </a:rPr>
              <a:t>Срібне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</a:rPr>
              <a:t> </a:t>
            </a:r>
            <a:r>
              <a:rPr lang="ru-RU" sz="3200" b="1" dirty="0" err="1">
                <a:ln>
                  <a:solidFill>
                    <a:sysClr val="windowText" lastClr="000000"/>
                  </a:solidFill>
                </a:ln>
              </a:rPr>
              <a:t>навчається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</a:rPr>
              <a:t> 344 </a:t>
            </a:r>
            <a:r>
              <a:rPr lang="ru-RU" sz="3200" b="1" dirty="0" err="1">
                <a:ln>
                  <a:solidFill>
                    <a:sysClr val="windowText" lastClr="000000"/>
                  </a:solidFill>
                </a:ln>
              </a:rPr>
              <a:t>учні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</a:rPr>
              <a:t>,</a:t>
            </a:r>
          </a:p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</a:rPr>
              <a:t>а в </a:t>
            </a:r>
            <a:r>
              <a:rPr lang="ru-RU" sz="3200" b="1" dirty="0" err="1">
                <a:ln>
                  <a:solidFill>
                    <a:sysClr val="windowText" lastClr="000000"/>
                  </a:solidFill>
                </a:ln>
              </a:rPr>
              <a:t>школі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</a:rPr>
              <a:t> селища </a:t>
            </a:r>
            <a:r>
              <a:rPr lang="ru-RU" sz="3200" b="1" dirty="0" err="1">
                <a:ln>
                  <a:solidFill>
                    <a:sysClr val="windowText" lastClr="000000"/>
                  </a:solidFill>
                </a:ln>
              </a:rPr>
              <a:t>Талалаївка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</a:rPr>
              <a:t> — на 210 </a:t>
            </a:r>
            <a:r>
              <a:rPr lang="ru-RU" sz="3200" b="1" dirty="0" err="1">
                <a:ln>
                  <a:solidFill>
                    <a:sysClr val="windowText" lastClr="000000"/>
                  </a:solidFill>
                </a:ln>
              </a:rPr>
              <a:t>учнів</a:t>
            </a:r>
            <a:endParaRPr lang="ru-RU" sz="3200" b="1" dirty="0">
              <a:ln>
                <a:solidFill>
                  <a:sysClr val="windowText" lastClr="000000"/>
                </a:solidFill>
              </a:ln>
            </a:endParaRPr>
          </a:p>
          <a:p>
            <a:pPr algn="ctr"/>
            <a:r>
              <a:rPr lang="ru-RU" sz="3200" b="1" dirty="0" err="1">
                <a:ln>
                  <a:solidFill>
                    <a:sysClr val="windowText" lastClr="000000"/>
                  </a:solidFill>
                </a:ln>
              </a:rPr>
              <a:t>менше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</a:rPr>
              <a:t>. </a:t>
            </a:r>
            <a:r>
              <a:rPr lang="ru-RU" sz="3200" b="1" dirty="0" err="1">
                <a:ln>
                  <a:solidFill>
                    <a:sysClr val="windowText" lastClr="000000"/>
                  </a:solidFill>
                </a:ln>
              </a:rPr>
              <a:t>Скільки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</a:rPr>
              <a:t> </a:t>
            </a:r>
            <a:r>
              <a:rPr lang="ru-RU" sz="3200" b="1" dirty="0" err="1">
                <a:ln>
                  <a:solidFill>
                    <a:sysClr val="windowText" lastClr="000000"/>
                  </a:solidFill>
                </a:ln>
              </a:rPr>
              <a:t>учнів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</a:rPr>
              <a:t> </a:t>
            </a:r>
            <a:r>
              <a:rPr lang="ru-RU" sz="3200" b="1" dirty="0" err="1">
                <a:ln>
                  <a:solidFill>
                    <a:sysClr val="windowText" lastClr="000000"/>
                  </a:solidFill>
                </a:ln>
              </a:rPr>
              <a:t>навчається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</a:rPr>
              <a:t> в </a:t>
            </a:r>
            <a:r>
              <a:rPr lang="ru-RU" sz="3200" b="1" dirty="0" err="1">
                <a:ln>
                  <a:solidFill>
                    <a:sysClr val="windowText" lastClr="000000"/>
                  </a:solidFill>
                </a:ln>
              </a:rPr>
              <a:t>школі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</a:rPr>
              <a:t> селища </a:t>
            </a:r>
            <a:r>
              <a:rPr lang="ru-RU" sz="3200" b="1" dirty="0" err="1">
                <a:ln>
                  <a:solidFill>
                    <a:sysClr val="windowText" lastClr="000000"/>
                  </a:solidFill>
                </a:ln>
              </a:rPr>
              <a:t>Талалаївка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</a:rPr>
              <a:t>?</a:t>
            </a:r>
            <a:endParaRPr lang="uk-UA" sz="3200" b="1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AutoShape 2" descr="Картинки для детей бегемот (18 фото) 🔥 Прикольные картинки и юмор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286" y="3479174"/>
            <a:ext cx="3536496" cy="308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8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prstClr val="white"/>
                </a:solidFill>
              </a:rPr>
              <a:pPr algn="ctr"/>
              <a:t>24.01.2021</a:t>
            </a:fld>
            <a:endParaRPr lang="ru-RU" sz="2400" b="1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prstClr val="white"/>
                </a:solidFill>
              </a:rPr>
              <a:t>Сьогодні</a:t>
            </a:r>
            <a:endParaRPr lang="ru-RU" sz="6600" b="1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57068" y="514219"/>
            <a:ext cx="8732066" cy="527522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white"/>
                </a:solidFill>
                <a:cs typeface="Times New Roman" panose="02020603050405020304" pitchFamily="18" charset="0"/>
              </a:rPr>
              <a:t>Розв</a:t>
            </a:r>
            <a:r>
              <a:rPr lang="ru-RU" sz="2000" b="1" dirty="0">
                <a:solidFill>
                  <a:prstClr val="white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язання.</a:t>
            </a:r>
            <a:endParaRPr lang="uk-UA" sz="2000" b="1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4450" y="12717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77336" y="3051870"/>
            <a:ext cx="1480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5E112CB-298A-4A02-B09F-07EF6A840F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55501" b="57838"/>
          <a:stretch/>
        </p:blipFill>
        <p:spPr>
          <a:xfrm>
            <a:off x="1347077" y="1265268"/>
            <a:ext cx="10279312" cy="548329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9085447-83EF-41C4-B955-1D080D2D7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336" y="1206833"/>
            <a:ext cx="2745998" cy="138136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046" y="3471423"/>
            <a:ext cx="2987299" cy="1170533"/>
          </a:xfrm>
          <a:prstGeom prst="rect">
            <a:avLst/>
          </a:prstGeom>
        </p:spPr>
      </p:pic>
      <p:sp>
        <p:nvSpPr>
          <p:cNvPr id="45" name="Прямоугольник 4">
            <a:extLst>
              <a:ext uri="{FF2B5EF4-FFF2-40B4-BE49-F238E27FC236}">
                <a16:creationId xmlns:a16="http://schemas.microsoft.com/office/drawing/2014/main" id="{3CBB7EB3-DB6B-4015-90B9-1762171240E2}"/>
              </a:ext>
            </a:extLst>
          </p:cNvPr>
          <p:cNvSpPr/>
          <p:nvPr/>
        </p:nvSpPr>
        <p:spPr>
          <a:xfrm>
            <a:off x="12158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prstClr val="white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prstClr val="white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prstClr val="white"/>
                </a:solidFill>
              </a:rPr>
              <a:t>31</a:t>
            </a:r>
            <a:endParaRPr lang="ru-RU" sz="4000" b="1" dirty="0">
              <a:solidFill>
                <a:prstClr val="white"/>
              </a:solidFill>
            </a:endParaRPr>
          </a:p>
        </p:txBody>
      </p:sp>
      <p:sp>
        <p:nvSpPr>
          <p:cNvPr id="47" name="Прямоугольник 4">
            <a:extLst>
              <a:ext uri="{FF2B5EF4-FFF2-40B4-BE49-F238E27FC236}">
                <a16:creationId xmlns:a16="http://schemas.microsoft.com/office/drawing/2014/main" id="{18B3D73D-04D8-4CD7-98AC-CDE21A03B845}"/>
              </a:ext>
            </a:extLst>
          </p:cNvPr>
          <p:cNvSpPr/>
          <p:nvPr/>
        </p:nvSpPr>
        <p:spPr>
          <a:xfrm>
            <a:off x="28303" y="4607549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prstClr val="white"/>
                </a:solidFill>
              </a:rPr>
              <a:t>Підручник.</a:t>
            </a:r>
            <a:endParaRPr lang="en-US" sz="1400" b="1" dirty="0">
              <a:solidFill>
                <a:prstClr val="white"/>
              </a:solidFill>
            </a:endParaRPr>
          </a:p>
          <a:p>
            <a:pPr algn="ctr"/>
            <a:r>
              <a:rPr lang="uk-UA" sz="1400" b="1" dirty="0">
                <a:solidFill>
                  <a:prstClr val="white"/>
                </a:solidFill>
              </a:rPr>
              <a:t>Задача</a:t>
            </a:r>
          </a:p>
          <a:p>
            <a:pPr algn="ctr"/>
            <a:r>
              <a:rPr lang="uk-UA" sz="4000" b="1" dirty="0">
                <a:solidFill>
                  <a:prstClr val="white"/>
                </a:solidFill>
              </a:rPr>
              <a:t>160</a:t>
            </a:r>
            <a:endParaRPr lang="ru-RU" sz="4000" b="1" dirty="0">
              <a:solidFill>
                <a:prstClr val="white"/>
              </a:solidFill>
            </a:endParaRPr>
          </a:p>
        </p:txBody>
      </p:sp>
      <p:sp>
        <p:nvSpPr>
          <p:cNvPr id="14" name="Прямокутник 13"/>
          <p:cNvSpPr/>
          <p:nvPr/>
        </p:nvSpPr>
        <p:spPr>
          <a:xfrm>
            <a:off x="5974813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uk-UA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32039" y="438033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sz="36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30069" y="4757387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sz="4800" dirty="0">
              <a:solidFill>
                <a:prstClr val="black"/>
              </a:solidFill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3110" y="-681467"/>
            <a:ext cx="455016" cy="56766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5824" y="-672169"/>
            <a:ext cx="455016" cy="56766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79764" y="-676773"/>
            <a:ext cx="455016" cy="56766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46723" y="-695769"/>
            <a:ext cx="455016" cy="56766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703981" y="-633986"/>
            <a:ext cx="455016" cy="56766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5183" y="-634973"/>
            <a:ext cx="455016" cy="56766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14197" y="-634745"/>
            <a:ext cx="420821" cy="5345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2039" y="-634973"/>
            <a:ext cx="457240" cy="57307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1096" y="-676773"/>
            <a:ext cx="455016" cy="56766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3748" y="-695769"/>
            <a:ext cx="455016" cy="56766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E716230-8E03-4B95-B600-E59172F5457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2730383" y="-510181"/>
            <a:ext cx="421206" cy="27650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987296F-E6CA-41D0-B248-3D75EFBA2E6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9232129" y="-534080"/>
            <a:ext cx="302864" cy="272886"/>
          </a:xfrm>
          <a:prstGeom prst="rect">
            <a:avLst/>
          </a:prstGeom>
        </p:spPr>
      </p:pic>
      <p:sp>
        <p:nvSpPr>
          <p:cNvPr id="21" name="Прямокутник 20"/>
          <p:cNvSpPr/>
          <p:nvPr/>
        </p:nvSpPr>
        <p:spPr>
          <a:xfrm>
            <a:off x="9216773" y="1493988"/>
            <a:ext cx="300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Прямокутник 18"/>
          <p:cNvSpPr/>
          <p:nvPr/>
        </p:nvSpPr>
        <p:spPr>
          <a:xfrm>
            <a:off x="3350859" y="3037323"/>
            <a:ext cx="9380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(уч.)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068808" y="3775473"/>
            <a:ext cx="8930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134 учні  навчається в школі селища </a:t>
            </a:r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1458958" y="2340965"/>
            <a:ext cx="455016" cy="5676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8886" y="2296271"/>
            <a:ext cx="320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2584130" y="2702157"/>
            <a:ext cx="455016" cy="567661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8008927" y="1626545"/>
            <a:ext cx="455016" cy="567661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2193599" y="2313385"/>
            <a:ext cx="455016" cy="567661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2578424" y="3051870"/>
            <a:ext cx="455016" cy="567661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2179506" y="2690244"/>
            <a:ext cx="455016" cy="567661"/>
          </a:xfrm>
          <a:prstGeom prst="rect">
            <a:avLst/>
          </a:prstGeom>
        </p:spPr>
      </p:pic>
      <p:cxnSp>
        <p:nvCxnSpPr>
          <p:cNvPr id="13" name="Пряма сполучна лінія 12"/>
          <p:cNvCxnSpPr/>
          <p:nvPr/>
        </p:nvCxnSpPr>
        <p:spPr>
          <a:xfrm>
            <a:off x="2293868" y="3134257"/>
            <a:ext cx="11802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2987296F-E6CA-41D0-B248-3D75EFBA2E6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1939412" y="2619960"/>
            <a:ext cx="302864" cy="27288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2510661" y="2344823"/>
            <a:ext cx="455016" cy="56766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2875740" y="2348429"/>
            <a:ext cx="455016" cy="567661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2858218" y="2641728"/>
            <a:ext cx="455016" cy="567661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2883669" y="3066359"/>
            <a:ext cx="455016" cy="56766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2243392" y="3027409"/>
            <a:ext cx="455016" cy="56766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8298466" y="1609323"/>
            <a:ext cx="455016" cy="567661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629420" y="1576545"/>
            <a:ext cx="455016" cy="567661"/>
          </a:xfrm>
          <a:prstGeom prst="rect">
            <a:avLst/>
          </a:prstGeom>
        </p:spPr>
      </p:pic>
      <p:sp>
        <p:nvSpPr>
          <p:cNvPr id="56" name="Прямокутник 55"/>
          <p:cNvSpPr/>
          <p:nvPr/>
        </p:nvSpPr>
        <p:spPr>
          <a:xfrm>
            <a:off x="1733068" y="4457647"/>
            <a:ext cx="21637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Талалаївка</a:t>
            </a:r>
            <a:r>
              <a:rPr lang="uk-UA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713" y="1418038"/>
            <a:ext cx="2586478" cy="203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4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65" grpId="0"/>
      <p:bldP spid="10" grpId="0"/>
      <p:bldP spid="5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Фізкультхвилинка.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30D676-08DE-42BB-A69D-8FAC6A5763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374940" y="1456403"/>
            <a:ext cx="2340836" cy="16687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13005C-EDC0-4B84-8B57-FBB232B237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529" r="9385" b="10937"/>
          <a:stretch/>
        </p:blipFill>
        <p:spPr>
          <a:xfrm>
            <a:off x="137331" y="4628915"/>
            <a:ext cx="2578444" cy="2162846"/>
          </a:xfrm>
          <a:prstGeom prst="rect">
            <a:avLst/>
          </a:prstGeom>
        </p:spPr>
      </p:pic>
      <p:pic>
        <p:nvPicPr>
          <p:cNvPr id="10" name="Picture 2" descr="ÐÐ°ÑÑÐ¸Ð½ÐºÐ¸ Ð¿Ð¾ Ð·Ð°Ð¿ÑÐ¾ÑÑ Ð²Ð¸Ð´ÐµÐ¾">
            <a:extLst>
              <a:ext uri="{FF2B5EF4-FFF2-40B4-BE49-F238E27FC236}">
                <a16:creationId xmlns:a16="http://schemas.microsoft.com/office/drawing/2014/main" id="{A1430FDE-C425-4FCC-98A2-CB9FE90C86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4" b="17200"/>
          <a:stretch/>
        </p:blipFill>
        <p:spPr bwMode="auto">
          <a:xfrm>
            <a:off x="374939" y="3272773"/>
            <a:ext cx="2257425" cy="145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Фізкультхвилинка №0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53383" y="1514647"/>
            <a:ext cx="8830265" cy="4967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657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4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я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4404888"/>
              </p:ext>
            </p:extLst>
          </p:nvPr>
        </p:nvGraphicFramePr>
        <p:xfrm>
          <a:off x="1609500" y="1282555"/>
          <a:ext cx="6039529" cy="34491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6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6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6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03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8329">
                <a:tc>
                  <a:txBody>
                    <a:bodyPr/>
                    <a:lstStyle/>
                    <a:p>
                      <a:r>
                        <a:rPr lang="uk-UA" sz="3200" dirty="0"/>
                        <a:t>Число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200" dirty="0"/>
                        <a:t>С.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200" dirty="0"/>
                        <a:t>Д.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200" dirty="0"/>
                        <a:t>Од.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8329">
                <a:tc>
                  <a:txBody>
                    <a:bodyPr/>
                    <a:lstStyle/>
                    <a:p>
                      <a:pPr algn="ctr"/>
                      <a:r>
                        <a:rPr lang="uk-UA" sz="3600" dirty="0"/>
                        <a:t>804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8329">
                <a:tc>
                  <a:txBody>
                    <a:bodyPr/>
                    <a:lstStyle/>
                    <a:p>
                      <a:pPr algn="ctr"/>
                      <a:r>
                        <a:rPr lang="uk-UA" sz="3600" dirty="0"/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8329">
                <a:tc>
                  <a:txBody>
                    <a:bodyPr/>
                    <a:lstStyle/>
                    <a:p>
                      <a:pPr algn="ctr"/>
                      <a:r>
                        <a:rPr lang="uk-UA" sz="3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5786">
                <a:tc>
                  <a:txBody>
                    <a:bodyPr/>
                    <a:lstStyle/>
                    <a:p>
                      <a:pPr algn="ctr"/>
                      <a:r>
                        <a:rPr lang="uk-UA" sz="3600" dirty="0"/>
                        <a:t>720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66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id="{6ACFC55A-3855-4980-AF00-D1F5ED6E223B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ru-RU" sz="4000" b="1" dirty="0">
                <a:solidFill>
                  <a:schemeClr val="bg1"/>
                </a:solidFill>
              </a:rPr>
              <a:t>49</a:t>
            </a:r>
          </a:p>
        </p:txBody>
      </p:sp>
      <p:sp>
        <p:nvSpPr>
          <p:cNvPr id="14" name="Прямоугольник 4"/>
          <p:cNvSpPr/>
          <p:nvPr/>
        </p:nvSpPr>
        <p:spPr>
          <a:xfrm>
            <a:off x="3380636" y="400590"/>
            <a:ext cx="8732066" cy="70249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Прочитай числа. Запиши </a:t>
            </a:r>
            <a:r>
              <a:rPr lang="ru-RU" sz="2000" b="1" dirty="0" err="1">
                <a:solidFill>
                  <a:schemeClr val="bg1"/>
                </a:solidFill>
              </a:rPr>
              <a:t>скільки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всього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сотень</a:t>
            </a:r>
            <a:r>
              <a:rPr lang="ru-RU" sz="2000" b="1" dirty="0">
                <a:solidFill>
                  <a:schemeClr val="bg1"/>
                </a:solidFill>
              </a:rPr>
              <a:t>, </a:t>
            </a:r>
            <a:r>
              <a:rPr lang="ru-RU" sz="2000" b="1" dirty="0" err="1">
                <a:solidFill>
                  <a:schemeClr val="bg1"/>
                </a:solidFill>
              </a:rPr>
              <a:t>десятків</a:t>
            </a:r>
            <a:r>
              <a:rPr lang="ru-RU" sz="2000" b="1" dirty="0">
                <a:solidFill>
                  <a:schemeClr val="bg1"/>
                </a:solidFill>
              </a:rPr>
              <a:t> і </a:t>
            </a:r>
            <a:r>
              <a:rPr lang="ru-RU" sz="2000" b="1" dirty="0" err="1">
                <a:solidFill>
                  <a:schemeClr val="bg1"/>
                </a:solidFill>
              </a:rPr>
              <a:t>одиниць</a:t>
            </a:r>
            <a:r>
              <a:rPr lang="ru-RU" sz="2000" b="1" dirty="0">
                <a:solidFill>
                  <a:schemeClr val="bg1"/>
                </a:solidFill>
              </a:rPr>
              <a:t> у кожному </a:t>
            </a:r>
            <a:r>
              <a:rPr lang="ru-RU" sz="2000" b="1" dirty="0" err="1">
                <a:solidFill>
                  <a:schemeClr val="bg1"/>
                </a:solidFill>
              </a:rPr>
              <a:t>числі</a:t>
            </a:r>
            <a:r>
              <a:rPr lang="ru-RU" sz="20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E716230-8E03-4B95-B600-E59172F545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2730383" y="-510181"/>
            <a:ext cx="421206" cy="27650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3110" y="-681467"/>
            <a:ext cx="455016" cy="56766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5824" y="-672169"/>
            <a:ext cx="455016" cy="56766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79764" y="-676773"/>
            <a:ext cx="455016" cy="56766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46723" y="-695769"/>
            <a:ext cx="455016" cy="56766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0024" y="-663298"/>
            <a:ext cx="455016" cy="56766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5183" y="-634973"/>
            <a:ext cx="455016" cy="56766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14197" y="-634745"/>
            <a:ext cx="420821" cy="534599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3488" y="-655760"/>
            <a:ext cx="455016" cy="56766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1096" y="-676773"/>
            <a:ext cx="455016" cy="567661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3748" y="-695769"/>
            <a:ext cx="455016" cy="56766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987296F-E6CA-41D0-B248-3D75EFBA2E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9232129" y="-534080"/>
            <a:ext cx="302864" cy="272886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F92BA416-09A9-4EE9-93B0-FE06BB79CC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9828358" y="-552772"/>
            <a:ext cx="312609" cy="28166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532" y="2138444"/>
            <a:ext cx="472124" cy="460609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214" y="2138443"/>
            <a:ext cx="472124" cy="460609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522" y="3508798"/>
            <a:ext cx="472124" cy="460609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522" y="4170579"/>
            <a:ext cx="472124" cy="460609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656" y="2138441"/>
            <a:ext cx="472124" cy="460609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739" y="4170580"/>
            <a:ext cx="472124" cy="460609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6809311" y="2057068"/>
            <a:ext cx="520949" cy="649917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5005247" y="4047167"/>
            <a:ext cx="556912" cy="69478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832" y="2119590"/>
            <a:ext cx="472124" cy="460609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04" y="2138442"/>
            <a:ext cx="499515" cy="460609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091" y="2138442"/>
            <a:ext cx="472124" cy="460609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04" y="2888366"/>
            <a:ext cx="472124" cy="460609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770" y="2883000"/>
            <a:ext cx="472124" cy="460609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654" y="2839331"/>
            <a:ext cx="472124" cy="460609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980" y="3514152"/>
            <a:ext cx="472124" cy="460609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832" y="4188975"/>
            <a:ext cx="472124" cy="460609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498" y="3514153"/>
            <a:ext cx="472124" cy="460609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35" y="3487496"/>
            <a:ext cx="472124" cy="460609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691" y="3487497"/>
            <a:ext cx="472124" cy="460609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567" y="3487497"/>
            <a:ext cx="472124" cy="460609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97" y="2839330"/>
            <a:ext cx="472124" cy="460609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69" y="2847418"/>
            <a:ext cx="472124" cy="460609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532" y="2839329"/>
            <a:ext cx="472124" cy="460609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892" y="4150169"/>
            <a:ext cx="472124" cy="460609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691" y="4149278"/>
            <a:ext cx="472124" cy="460609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567" y="4170578"/>
            <a:ext cx="472124" cy="460609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3458988" y="2017174"/>
            <a:ext cx="556836" cy="69468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4583806" y="2040744"/>
            <a:ext cx="556836" cy="694688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5947061" y="2054231"/>
            <a:ext cx="556836" cy="69468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6325214" y="2004961"/>
            <a:ext cx="542921" cy="67732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4996520" y="1993833"/>
            <a:ext cx="547800" cy="683414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636148" y="-543369"/>
            <a:ext cx="455016" cy="567661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3370883" y="2712031"/>
            <a:ext cx="516073" cy="643833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3415769" y="3382111"/>
            <a:ext cx="550004" cy="686164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4489174" y="3379562"/>
            <a:ext cx="553425" cy="690432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6905242" y="4030836"/>
            <a:ext cx="525530" cy="655631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4604036" y="2792621"/>
            <a:ext cx="530889" cy="662317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6402599" y="2759076"/>
            <a:ext cx="530889" cy="662317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6872616" y="2735958"/>
            <a:ext cx="515888" cy="643603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911071" y="3392743"/>
            <a:ext cx="519894" cy="648600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3548506" y="4133051"/>
            <a:ext cx="457590" cy="581309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4596054" y="4096302"/>
            <a:ext cx="498375" cy="633121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004894" y="4075935"/>
            <a:ext cx="502550" cy="638425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6449850" y="4034640"/>
            <a:ext cx="556912" cy="6947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352" y="1732277"/>
            <a:ext cx="3926647" cy="324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71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я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411056"/>
              </p:ext>
            </p:extLst>
          </p:nvPr>
        </p:nvGraphicFramePr>
        <p:xfrm>
          <a:off x="1609500" y="1282555"/>
          <a:ext cx="6039529" cy="34491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6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6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6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03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8329">
                <a:tc>
                  <a:txBody>
                    <a:bodyPr/>
                    <a:lstStyle/>
                    <a:p>
                      <a:r>
                        <a:rPr lang="uk-UA" sz="3200" dirty="0"/>
                        <a:t>Число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200" dirty="0"/>
                        <a:t>С.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200" dirty="0"/>
                        <a:t>Д.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200" dirty="0"/>
                        <a:t>Од.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8329">
                <a:tc>
                  <a:txBody>
                    <a:bodyPr/>
                    <a:lstStyle/>
                    <a:p>
                      <a:pPr algn="ctr"/>
                      <a:r>
                        <a:rPr lang="uk-UA" sz="3600" dirty="0"/>
                        <a:t>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8329">
                <a:tc>
                  <a:txBody>
                    <a:bodyPr/>
                    <a:lstStyle/>
                    <a:p>
                      <a:pPr algn="ctr"/>
                      <a:r>
                        <a:rPr lang="uk-UA" sz="3600" dirty="0"/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8329">
                <a:tc>
                  <a:txBody>
                    <a:bodyPr/>
                    <a:lstStyle/>
                    <a:p>
                      <a:pPr algn="ctr"/>
                      <a:r>
                        <a:rPr lang="uk-UA" sz="3600" dirty="0"/>
                        <a:t>505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5786">
                <a:tc>
                  <a:txBody>
                    <a:bodyPr/>
                    <a:lstStyle/>
                    <a:p>
                      <a:pPr algn="ctr"/>
                      <a:r>
                        <a:rPr lang="uk-UA" sz="3600" dirty="0"/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3" name="Рисунок 10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562" y="2083862"/>
            <a:ext cx="472124" cy="460609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66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id="{6ACFC55A-3855-4980-AF00-D1F5ED6E223B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ru-RU" sz="4000" b="1" dirty="0">
                <a:solidFill>
                  <a:schemeClr val="bg1"/>
                </a:solidFill>
              </a:rPr>
              <a:t>49</a:t>
            </a:r>
          </a:p>
        </p:txBody>
      </p:sp>
      <p:sp>
        <p:nvSpPr>
          <p:cNvPr id="14" name="Прямоугольник 4"/>
          <p:cNvSpPr/>
          <p:nvPr/>
        </p:nvSpPr>
        <p:spPr>
          <a:xfrm>
            <a:off x="3380636" y="400590"/>
            <a:ext cx="8732066" cy="70249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Прочитай числа. Запиши </a:t>
            </a:r>
            <a:r>
              <a:rPr lang="ru-RU" sz="2000" b="1" dirty="0" err="1">
                <a:solidFill>
                  <a:schemeClr val="bg1"/>
                </a:solidFill>
              </a:rPr>
              <a:t>скільки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всього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сотень</a:t>
            </a:r>
            <a:r>
              <a:rPr lang="ru-RU" sz="2000" b="1" dirty="0">
                <a:solidFill>
                  <a:schemeClr val="bg1"/>
                </a:solidFill>
              </a:rPr>
              <a:t>, </a:t>
            </a:r>
            <a:r>
              <a:rPr lang="ru-RU" sz="2000" b="1" dirty="0" err="1">
                <a:solidFill>
                  <a:schemeClr val="bg1"/>
                </a:solidFill>
              </a:rPr>
              <a:t>десятків</a:t>
            </a:r>
            <a:r>
              <a:rPr lang="ru-RU" sz="2000" b="1" dirty="0">
                <a:solidFill>
                  <a:schemeClr val="bg1"/>
                </a:solidFill>
              </a:rPr>
              <a:t> і </a:t>
            </a:r>
            <a:r>
              <a:rPr lang="ru-RU" sz="2000" b="1" dirty="0" err="1">
                <a:solidFill>
                  <a:schemeClr val="bg1"/>
                </a:solidFill>
              </a:rPr>
              <a:t>одиниць</a:t>
            </a:r>
            <a:r>
              <a:rPr lang="ru-RU" sz="2000" b="1" dirty="0">
                <a:solidFill>
                  <a:schemeClr val="bg1"/>
                </a:solidFill>
              </a:rPr>
              <a:t> у кожному </a:t>
            </a:r>
            <a:r>
              <a:rPr lang="ru-RU" sz="2000" b="1" dirty="0" err="1">
                <a:solidFill>
                  <a:schemeClr val="bg1"/>
                </a:solidFill>
              </a:rPr>
              <a:t>числі</a:t>
            </a:r>
            <a:r>
              <a:rPr lang="ru-RU" sz="20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E716230-8E03-4B95-B600-E59172F545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2730383" y="-510181"/>
            <a:ext cx="421206" cy="27650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3110" y="-681467"/>
            <a:ext cx="455016" cy="56766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5824" y="-672169"/>
            <a:ext cx="455016" cy="56766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79764" y="-676773"/>
            <a:ext cx="455016" cy="56766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46723" y="-695769"/>
            <a:ext cx="455016" cy="56766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0024" y="-663298"/>
            <a:ext cx="455016" cy="56766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5183" y="-634973"/>
            <a:ext cx="455016" cy="56766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14197" y="-634745"/>
            <a:ext cx="420821" cy="534599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3488" y="-655760"/>
            <a:ext cx="455016" cy="56766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1096" y="-676773"/>
            <a:ext cx="455016" cy="567661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3748" y="-695769"/>
            <a:ext cx="455016" cy="56766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987296F-E6CA-41D0-B248-3D75EFBA2E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9232129" y="-534080"/>
            <a:ext cx="302864" cy="272886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F92BA416-09A9-4EE9-93B0-FE06BB79CC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9828358" y="-552772"/>
            <a:ext cx="312609" cy="28166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532" y="2138444"/>
            <a:ext cx="472124" cy="460609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214" y="2138443"/>
            <a:ext cx="472124" cy="460609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522" y="3508798"/>
            <a:ext cx="472124" cy="460609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522" y="4170579"/>
            <a:ext cx="472124" cy="460609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656" y="2138441"/>
            <a:ext cx="472124" cy="460609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739" y="4170580"/>
            <a:ext cx="472124" cy="460609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3418530" y="2035412"/>
            <a:ext cx="520949" cy="64991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04" y="2138442"/>
            <a:ext cx="499515" cy="460609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091" y="2138442"/>
            <a:ext cx="472124" cy="460609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04" y="2888366"/>
            <a:ext cx="472124" cy="460609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852" y="2880707"/>
            <a:ext cx="472124" cy="460609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654" y="2839331"/>
            <a:ext cx="472124" cy="460609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980" y="3514152"/>
            <a:ext cx="472124" cy="460609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832" y="4188975"/>
            <a:ext cx="472124" cy="460609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498" y="3514153"/>
            <a:ext cx="472124" cy="460609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35" y="3487496"/>
            <a:ext cx="472124" cy="460609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691" y="3487497"/>
            <a:ext cx="472124" cy="460609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567" y="3487497"/>
            <a:ext cx="472124" cy="460609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97" y="2839330"/>
            <a:ext cx="472124" cy="460609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69" y="2847418"/>
            <a:ext cx="472124" cy="460609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532" y="2838110"/>
            <a:ext cx="472124" cy="460609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892" y="4150169"/>
            <a:ext cx="472124" cy="460609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691" y="4149278"/>
            <a:ext cx="472124" cy="460609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567" y="4170578"/>
            <a:ext cx="472124" cy="460609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4539313" y="4052668"/>
            <a:ext cx="556836" cy="69468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6487734" y="4028169"/>
            <a:ext cx="556836" cy="69468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6325214" y="2038455"/>
            <a:ext cx="516073" cy="643833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4996520" y="2033413"/>
            <a:ext cx="516073" cy="643833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6777949" y="2029681"/>
            <a:ext cx="516073" cy="643833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6420381" y="3368034"/>
            <a:ext cx="516073" cy="643833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3426405" y="2712031"/>
            <a:ext cx="516073" cy="643833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4968665" y="3397356"/>
            <a:ext cx="516073" cy="643833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4550771" y="2768148"/>
            <a:ext cx="519894" cy="648600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6870561" y="4033577"/>
            <a:ext cx="556912" cy="6947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352" y="1732277"/>
            <a:ext cx="3926647" cy="3247174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4539768" y="2081802"/>
            <a:ext cx="520949" cy="649917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928901" y="2081274"/>
            <a:ext cx="520949" cy="649917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393874" y="2762609"/>
            <a:ext cx="519894" cy="648600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6933020" y="2756277"/>
            <a:ext cx="489226" cy="610340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3426405" y="3407124"/>
            <a:ext cx="531474" cy="663047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4544806" y="3439050"/>
            <a:ext cx="515911" cy="643631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6904473" y="3402024"/>
            <a:ext cx="515911" cy="643631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6011885" y="3409531"/>
            <a:ext cx="515911" cy="643631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3433429" y="4041189"/>
            <a:ext cx="516073" cy="64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8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" y="4290599"/>
            <a:ext cx="12192000" cy="2545630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66122" y="447016"/>
            <a:ext cx="8442254" cy="40932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Виконай </a:t>
            </a:r>
            <a:r>
              <a:rPr lang="ru-RU" sz="2000" b="1" dirty="0" err="1">
                <a:solidFill>
                  <a:schemeClr val="bg1"/>
                </a:solidFill>
              </a:rPr>
              <a:t>додавання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письмово</a:t>
            </a:r>
            <a:r>
              <a:rPr lang="ru-RU" sz="20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EEF77ECD-AB1B-49FD-8A97-04FBFA01D006}"/>
              </a:ext>
            </a:extLst>
          </p:cNvPr>
          <p:cNvSpPr/>
          <p:nvPr/>
        </p:nvSpPr>
        <p:spPr>
          <a:xfrm>
            <a:off x="0" y="570555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49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6" name="AutoShape 2" descr="Cute Cartoon Senior People Set. Happy Old People, Men And Women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" descr="Set Of Diverse Vector People. Men And Women, Young And Old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6" descr="Set Of Diverse Vector People. Men And Women, Young And Old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Відпочинок на Чорному морі 2020 , Чорне море бази відпочинку Україн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Скругленный прямоугольник 9"/>
          <p:cNvSpPr/>
          <p:nvPr/>
        </p:nvSpPr>
        <p:spPr>
          <a:xfrm>
            <a:off x="167905" y="3090439"/>
            <a:ext cx="2877714" cy="1005446"/>
          </a:xfrm>
          <a:prstGeom prst="roundRect">
            <a:avLst/>
          </a:prstGeom>
          <a:solidFill>
            <a:srgbClr val="C6109F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rPr>
              <a:t>345 + 234</a:t>
            </a:r>
          </a:p>
        </p:txBody>
      </p:sp>
      <p:sp>
        <p:nvSpPr>
          <p:cNvPr id="24" name="Скругленный прямоугольник 9"/>
          <p:cNvSpPr/>
          <p:nvPr/>
        </p:nvSpPr>
        <p:spPr>
          <a:xfrm>
            <a:off x="3106441" y="3075581"/>
            <a:ext cx="2883190" cy="1005446"/>
          </a:xfrm>
          <a:prstGeom prst="roundRect">
            <a:avLst/>
          </a:prstGeom>
          <a:solidFill>
            <a:srgbClr val="C6109F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rPr>
              <a:t>112 + 756</a:t>
            </a:r>
          </a:p>
        </p:txBody>
      </p:sp>
      <p:sp>
        <p:nvSpPr>
          <p:cNvPr id="25" name="Скругленный прямоугольник 9"/>
          <p:cNvSpPr/>
          <p:nvPr/>
        </p:nvSpPr>
        <p:spPr>
          <a:xfrm>
            <a:off x="6058097" y="3024706"/>
            <a:ext cx="2883190" cy="1005446"/>
          </a:xfrm>
          <a:prstGeom prst="roundRect">
            <a:avLst/>
          </a:prstGeom>
          <a:solidFill>
            <a:srgbClr val="C6109F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rPr>
              <a:t>567 + 32</a:t>
            </a:r>
          </a:p>
        </p:txBody>
      </p:sp>
      <p:sp>
        <p:nvSpPr>
          <p:cNvPr id="26" name="Скругленный прямоугольник 9"/>
          <p:cNvSpPr/>
          <p:nvPr/>
        </p:nvSpPr>
        <p:spPr>
          <a:xfrm>
            <a:off x="9009753" y="3023818"/>
            <a:ext cx="2883190" cy="1005446"/>
          </a:xfrm>
          <a:prstGeom prst="roundRect">
            <a:avLst/>
          </a:prstGeom>
          <a:solidFill>
            <a:srgbClr val="C6109F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rPr>
              <a:t>907 + 91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E716230-8E03-4B95-B600-E59172F545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2730383" y="-510181"/>
            <a:ext cx="421206" cy="27650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3110" y="-681467"/>
            <a:ext cx="455016" cy="56766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5824" y="-672169"/>
            <a:ext cx="455016" cy="56766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636751" y="-866965"/>
            <a:ext cx="455016" cy="56766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46723" y="-695769"/>
            <a:ext cx="455016" cy="56766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0024" y="-663298"/>
            <a:ext cx="455016" cy="56766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5183" y="-634973"/>
            <a:ext cx="455016" cy="56766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14197" y="-634745"/>
            <a:ext cx="420821" cy="53459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3488" y="-655760"/>
            <a:ext cx="455016" cy="56766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1096" y="-676773"/>
            <a:ext cx="455016" cy="56766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10271206" y="4635330"/>
            <a:ext cx="420821" cy="534599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E716230-8E03-4B95-B600-E59172F545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1875406" y="4929318"/>
            <a:ext cx="421206" cy="276501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2195182" y="4983482"/>
            <a:ext cx="455016" cy="56766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2559712" y="4621643"/>
            <a:ext cx="455016" cy="567661"/>
          </a:xfrm>
          <a:prstGeom prst="rect">
            <a:avLst/>
          </a:prstGeom>
        </p:spPr>
      </p:pic>
      <p:cxnSp>
        <p:nvCxnSpPr>
          <p:cNvPr id="49" name="Пряма сполучна лінія 48"/>
          <p:cNvCxnSpPr/>
          <p:nvPr/>
        </p:nvCxnSpPr>
        <p:spPr>
          <a:xfrm>
            <a:off x="4920790" y="5507585"/>
            <a:ext cx="0" cy="146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 сполучна лінія 49"/>
          <p:cNvCxnSpPr/>
          <p:nvPr/>
        </p:nvCxnSpPr>
        <p:spPr>
          <a:xfrm>
            <a:off x="4606203" y="5414181"/>
            <a:ext cx="1086037" cy="220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9921664" y="4937742"/>
            <a:ext cx="455016" cy="56766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9538542" y="4624469"/>
            <a:ext cx="455016" cy="56766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2928706" y="4619864"/>
            <a:ext cx="455016" cy="567661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2232131" y="5325857"/>
            <a:ext cx="455016" cy="567661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5E716230-8E03-4B95-B600-E59172F545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4348627" y="4939116"/>
            <a:ext cx="421206" cy="276501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2600948" y="4968639"/>
            <a:ext cx="455016" cy="567661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2255021" y="4622517"/>
            <a:ext cx="455016" cy="567661"/>
          </a:xfrm>
          <a:prstGeom prst="rect">
            <a:avLst/>
          </a:prstGeom>
        </p:spPr>
      </p:pic>
      <p:cxnSp>
        <p:nvCxnSpPr>
          <p:cNvPr id="59" name="Пряма сполучна лінія 58"/>
          <p:cNvCxnSpPr/>
          <p:nvPr/>
        </p:nvCxnSpPr>
        <p:spPr>
          <a:xfrm>
            <a:off x="2170991" y="5404068"/>
            <a:ext cx="1086037" cy="220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5337709" y="5314661"/>
            <a:ext cx="455016" cy="567661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4701658" y="5326041"/>
            <a:ext cx="455016" cy="567661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5320492" y="4983390"/>
            <a:ext cx="455016" cy="56766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514397" y="-681467"/>
            <a:ext cx="455016" cy="56766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9860135" y="4599067"/>
            <a:ext cx="455016" cy="56766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5E716230-8E03-4B95-B600-E59172F545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6747291" y="4954586"/>
            <a:ext cx="421206" cy="276501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5356896" y="4622518"/>
            <a:ext cx="455016" cy="567661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029282" y="4968639"/>
            <a:ext cx="455016" cy="567661"/>
          </a:xfrm>
          <a:prstGeom prst="rect">
            <a:avLst/>
          </a:prstGeom>
        </p:spPr>
      </p:pic>
      <p:cxnSp>
        <p:nvCxnSpPr>
          <p:cNvPr id="70" name="Пряма сполучна лінія 69"/>
          <p:cNvCxnSpPr/>
          <p:nvPr/>
        </p:nvCxnSpPr>
        <p:spPr>
          <a:xfrm>
            <a:off x="7044230" y="5397660"/>
            <a:ext cx="1086037" cy="220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7091018" y="5277995"/>
            <a:ext cx="455016" cy="567661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10282795" y="5333615"/>
            <a:ext cx="455016" cy="567661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2881346" y="4990151"/>
            <a:ext cx="455016" cy="56766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5E716230-8E03-4B95-B600-E59172F545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9161281" y="4966588"/>
            <a:ext cx="421206" cy="276501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7452519" y="4961549"/>
            <a:ext cx="455016" cy="567661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7807091" y="4928487"/>
            <a:ext cx="455016" cy="567661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10285642" y="4954587"/>
            <a:ext cx="455016" cy="567661"/>
          </a:xfrm>
          <a:prstGeom prst="rect">
            <a:avLst/>
          </a:prstGeom>
        </p:spPr>
      </p:pic>
      <p:cxnSp>
        <p:nvCxnSpPr>
          <p:cNvPr id="81" name="Пряма сполучна лінія 80"/>
          <p:cNvCxnSpPr/>
          <p:nvPr/>
        </p:nvCxnSpPr>
        <p:spPr>
          <a:xfrm>
            <a:off x="9565798" y="5398487"/>
            <a:ext cx="1086037" cy="220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7134550" y="4626074"/>
            <a:ext cx="455016" cy="567661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7370413" y="4615200"/>
            <a:ext cx="455016" cy="567661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7822838" y="4659136"/>
            <a:ext cx="420821" cy="5345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259" y="859691"/>
            <a:ext cx="3476685" cy="2030724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9917783" y="5292724"/>
            <a:ext cx="455016" cy="567661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9567329" y="5292724"/>
            <a:ext cx="455016" cy="567661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7802973" y="5307563"/>
            <a:ext cx="455016" cy="567661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7456040" y="5300135"/>
            <a:ext cx="455016" cy="567661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5061763" y="4638516"/>
            <a:ext cx="455016" cy="567661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4690878" y="4614649"/>
            <a:ext cx="455016" cy="567661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4673476" y="4990151"/>
            <a:ext cx="420821" cy="534599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4990776" y="5322629"/>
            <a:ext cx="455016" cy="567661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2905026" y="5277995"/>
            <a:ext cx="455016" cy="567661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2582507" y="5323164"/>
            <a:ext cx="420821" cy="53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86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" y="4290599"/>
            <a:ext cx="12192000" cy="2545630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66122" y="447016"/>
            <a:ext cx="8442254" cy="40932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Виконай </a:t>
            </a:r>
            <a:r>
              <a:rPr lang="ru-RU" sz="2000" b="1" dirty="0" err="1">
                <a:solidFill>
                  <a:schemeClr val="bg1"/>
                </a:solidFill>
              </a:rPr>
              <a:t>віднімання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письмово</a:t>
            </a:r>
            <a:r>
              <a:rPr lang="ru-RU" sz="20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EEF77ECD-AB1B-49FD-8A97-04FBFA01D006}"/>
              </a:ext>
            </a:extLst>
          </p:cNvPr>
          <p:cNvSpPr/>
          <p:nvPr/>
        </p:nvSpPr>
        <p:spPr>
          <a:xfrm>
            <a:off x="0" y="570555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49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6" name="AutoShape 2" descr="Cute Cartoon Senior People Set. Happy Old People, Men And Women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" descr="Set Of Diverse Vector People. Men And Women, Young And Old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6" descr="Set Of Diverse Vector People. Men And Women, Young And Old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Відпочинок на Чорному морі 2020 , Чорне море бази відпочинку Україн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E716230-8E03-4B95-B600-E59172F545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2730383" y="-510181"/>
            <a:ext cx="421206" cy="27650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3110" y="-681467"/>
            <a:ext cx="455016" cy="56766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5824" y="-672169"/>
            <a:ext cx="455016" cy="56766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636751" y="-866965"/>
            <a:ext cx="455016" cy="56766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46723" y="-695769"/>
            <a:ext cx="455016" cy="56766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0024" y="-663298"/>
            <a:ext cx="455016" cy="56766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5183" y="-634973"/>
            <a:ext cx="455016" cy="56766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14197" y="-634745"/>
            <a:ext cx="420821" cy="53459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3488" y="-655760"/>
            <a:ext cx="455016" cy="56766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1096" y="-676773"/>
            <a:ext cx="455016" cy="56766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2633389" y="4678912"/>
            <a:ext cx="420821" cy="534599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2195182" y="4983482"/>
            <a:ext cx="455016" cy="56766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026073" y="4954586"/>
            <a:ext cx="455016" cy="567661"/>
          </a:xfrm>
          <a:prstGeom prst="rect">
            <a:avLst/>
          </a:prstGeom>
        </p:spPr>
      </p:pic>
      <p:cxnSp>
        <p:nvCxnSpPr>
          <p:cNvPr id="49" name="Пряма сполучна лінія 48"/>
          <p:cNvCxnSpPr/>
          <p:nvPr/>
        </p:nvCxnSpPr>
        <p:spPr>
          <a:xfrm>
            <a:off x="4920790" y="5507585"/>
            <a:ext cx="0" cy="146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 сполучна лінія 49"/>
          <p:cNvCxnSpPr/>
          <p:nvPr/>
        </p:nvCxnSpPr>
        <p:spPr>
          <a:xfrm>
            <a:off x="4606203" y="5414181"/>
            <a:ext cx="1086037" cy="220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7087955" y="4610100"/>
            <a:ext cx="455016" cy="56766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7437359" y="5303403"/>
            <a:ext cx="455016" cy="567661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9946706" y="5316082"/>
            <a:ext cx="455016" cy="567661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5404093" y="4621642"/>
            <a:ext cx="455016" cy="567661"/>
          </a:xfrm>
          <a:prstGeom prst="rect">
            <a:avLst/>
          </a:prstGeom>
        </p:spPr>
      </p:pic>
      <p:cxnSp>
        <p:nvCxnSpPr>
          <p:cNvPr id="59" name="Пряма сполучна лінія 58"/>
          <p:cNvCxnSpPr/>
          <p:nvPr/>
        </p:nvCxnSpPr>
        <p:spPr>
          <a:xfrm>
            <a:off x="2170991" y="5404068"/>
            <a:ext cx="1086037" cy="220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10256502" y="4968638"/>
            <a:ext cx="455016" cy="567661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839012" y="4599422"/>
            <a:ext cx="455016" cy="567661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2918508" y="4976194"/>
            <a:ext cx="455016" cy="56766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514397" y="-681467"/>
            <a:ext cx="455016" cy="56766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7396927" y="4946563"/>
            <a:ext cx="455016" cy="567661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2918041" y="5291552"/>
            <a:ext cx="455016" cy="567661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7815539" y="4954587"/>
            <a:ext cx="455016" cy="567661"/>
          </a:xfrm>
          <a:prstGeom prst="rect">
            <a:avLst/>
          </a:prstGeom>
        </p:spPr>
      </p:pic>
      <p:cxnSp>
        <p:nvCxnSpPr>
          <p:cNvPr id="70" name="Пряма сполучна лінія 69"/>
          <p:cNvCxnSpPr/>
          <p:nvPr/>
        </p:nvCxnSpPr>
        <p:spPr>
          <a:xfrm>
            <a:off x="7044230" y="5397660"/>
            <a:ext cx="1086037" cy="220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7437359" y="4607446"/>
            <a:ext cx="455016" cy="567661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9926762" y="4622743"/>
            <a:ext cx="455016" cy="567661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9500462" y="4629272"/>
            <a:ext cx="455016" cy="567661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7844130" y="5308159"/>
            <a:ext cx="455016" cy="567661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5338528" y="4984126"/>
            <a:ext cx="455016" cy="567661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10223911" y="5312975"/>
            <a:ext cx="455016" cy="567661"/>
          </a:xfrm>
          <a:prstGeom prst="rect">
            <a:avLst/>
          </a:prstGeom>
        </p:spPr>
      </p:pic>
      <p:cxnSp>
        <p:nvCxnSpPr>
          <p:cNvPr id="81" name="Пряма сполучна лінія 80"/>
          <p:cNvCxnSpPr/>
          <p:nvPr/>
        </p:nvCxnSpPr>
        <p:spPr>
          <a:xfrm>
            <a:off x="9565798" y="5398487"/>
            <a:ext cx="1086037" cy="220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9892523" y="4976716"/>
            <a:ext cx="455016" cy="567661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2190320" y="4644001"/>
            <a:ext cx="455016" cy="567661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10251583" y="4623449"/>
            <a:ext cx="455016" cy="567661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7166960" y="4961753"/>
            <a:ext cx="455016" cy="567661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5430334" y="5312976"/>
            <a:ext cx="455016" cy="567661"/>
          </a:xfrm>
          <a:prstGeom prst="rect">
            <a:avLst/>
          </a:prstGeom>
        </p:spPr>
      </p:pic>
      <p:sp>
        <p:nvSpPr>
          <p:cNvPr id="74" name="Скругленный прямоугольник 37">
            <a:extLst>
              <a:ext uri="{FF2B5EF4-FFF2-40B4-BE49-F238E27FC236}">
                <a16:creationId xmlns:a16="http://schemas.microsoft.com/office/drawing/2014/main" id="{3380C19C-3219-4746-B49F-C3375A8BB361}"/>
              </a:ext>
            </a:extLst>
          </p:cNvPr>
          <p:cNvSpPr/>
          <p:nvPr/>
        </p:nvSpPr>
        <p:spPr>
          <a:xfrm>
            <a:off x="719569" y="3283467"/>
            <a:ext cx="2311674" cy="880852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000" b="1" dirty="0">
                <a:ln>
                  <a:solidFill>
                    <a:sysClr val="windowText" lastClr="000000"/>
                  </a:solidFill>
                </a:ln>
              </a:rPr>
              <a:t>678 – 236 </a:t>
            </a:r>
          </a:p>
        </p:txBody>
      </p:sp>
      <p:sp>
        <p:nvSpPr>
          <p:cNvPr id="75" name="Скругленный прямоугольник 37">
            <a:extLst>
              <a:ext uri="{FF2B5EF4-FFF2-40B4-BE49-F238E27FC236}">
                <a16:creationId xmlns:a16="http://schemas.microsoft.com/office/drawing/2014/main" id="{3380C19C-3219-4746-B49F-C3375A8BB361}"/>
              </a:ext>
            </a:extLst>
          </p:cNvPr>
          <p:cNvSpPr/>
          <p:nvPr/>
        </p:nvSpPr>
        <p:spPr>
          <a:xfrm>
            <a:off x="3535041" y="3308073"/>
            <a:ext cx="2311674" cy="880852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000" b="1" dirty="0">
                <a:ln>
                  <a:solidFill>
                    <a:sysClr val="windowText" lastClr="000000"/>
                  </a:solidFill>
                </a:ln>
              </a:rPr>
              <a:t>853 – 542 </a:t>
            </a:r>
          </a:p>
        </p:txBody>
      </p:sp>
      <p:sp>
        <p:nvSpPr>
          <p:cNvPr id="76" name="Скругленный прямоугольник 37">
            <a:extLst>
              <a:ext uri="{FF2B5EF4-FFF2-40B4-BE49-F238E27FC236}">
                <a16:creationId xmlns:a16="http://schemas.microsoft.com/office/drawing/2014/main" id="{3380C19C-3219-4746-B49F-C3375A8BB361}"/>
              </a:ext>
            </a:extLst>
          </p:cNvPr>
          <p:cNvSpPr/>
          <p:nvPr/>
        </p:nvSpPr>
        <p:spPr>
          <a:xfrm>
            <a:off x="6296746" y="3283467"/>
            <a:ext cx="2311674" cy="880852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000" b="1" dirty="0">
                <a:ln>
                  <a:solidFill>
                    <a:sysClr val="windowText" lastClr="000000"/>
                  </a:solidFill>
                </a:ln>
              </a:rPr>
              <a:t>958 – 105 </a:t>
            </a:r>
          </a:p>
        </p:txBody>
      </p:sp>
      <p:sp>
        <p:nvSpPr>
          <p:cNvPr id="95" name="Скругленный прямоугольник 37">
            <a:extLst>
              <a:ext uri="{FF2B5EF4-FFF2-40B4-BE49-F238E27FC236}">
                <a16:creationId xmlns:a16="http://schemas.microsoft.com/office/drawing/2014/main" id="{3380C19C-3219-4746-B49F-C3375A8BB361}"/>
              </a:ext>
            </a:extLst>
          </p:cNvPr>
          <p:cNvSpPr/>
          <p:nvPr/>
        </p:nvSpPr>
        <p:spPr>
          <a:xfrm>
            <a:off x="8989454" y="3236627"/>
            <a:ext cx="2311674" cy="880852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000" b="1" dirty="0">
                <a:ln>
                  <a:solidFill>
                    <a:sysClr val="windowText" lastClr="000000"/>
                  </a:solidFill>
                </a:ln>
              </a:rPr>
              <a:t>489 – 58 </a:t>
            </a:r>
          </a:p>
        </p:txBody>
      </p:sp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2987296F-E6CA-41D0-B248-3D75EFBA2E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9232129" y="-534080"/>
            <a:ext cx="302864" cy="272886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2987296F-E6CA-41D0-B248-3D75EFBA2E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4379170" y="4914639"/>
            <a:ext cx="302864" cy="272886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2987296F-E6CA-41D0-B248-3D75EFBA2E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6793214" y="4937742"/>
            <a:ext cx="302864" cy="272886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2987296F-E6CA-41D0-B248-3D75EFBA2E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9209943" y="4914639"/>
            <a:ext cx="302864" cy="272886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2987296F-E6CA-41D0-B248-3D75EFBA2E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1902276" y="4908179"/>
            <a:ext cx="302864" cy="272886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9524099" y="5321884"/>
            <a:ext cx="455016" cy="567661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103057" y="5316082"/>
            <a:ext cx="455016" cy="567661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4710578" y="4621642"/>
            <a:ext cx="455016" cy="567661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021001" y="4599422"/>
            <a:ext cx="455016" cy="567661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4686953" y="4991219"/>
            <a:ext cx="455016" cy="567661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5074398" y="5318966"/>
            <a:ext cx="455016" cy="567661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716277" y="5316082"/>
            <a:ext cx="455016" cy="567661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2954758" y="4634307"/>
            <a:ext cx="455016" cy="567661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2595624" y="4950095"/>
            <a:ext cx="455016" cy="567661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2512416" y="5304442"/>
            <a:ext cx="455016" cy="567661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2205466" y="5308158"/>
            <a:ext cx="455016" cy="5676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573" y="132297"/>
            <a:ext cx="5761905" cy="39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1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9065" y="1286480"/>
            <a:ext cx="5322269" cy="51637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61" y="1511586"/>
            <a:ext cx="5841270" cy="45714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67508" y="2298699"/>
            <a:ext cx="490538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6600" dirty="0">
                <a:solidFill>
                  <a:schemeClr val="bg1"/>
                </a:solidFill>
                <a:cs typeface="Times New Roman" panose="02020603050405020304" pitchFamily="18" charset="0"/>
              </a:rPr>
              <a:t>Перевірка </a:t>
            </a:r>
          </a:p>
          <a:p>
            <a:pPr algn="ctr"/>
            <a:r>
              <a:rPr lang="uk-UA" sz="6600" dirty="0">
                <a:solidFill>
                  <a:schemeClr val="bg1"/>
                </a:solidFill>
                <a:cs typeface="Times New Roman" panose="02020603050405020304" pitchFamily="18" charset="0"/>
              </a:rPr>
              <a:t>домашнього </a:t>
            </a:r>
          </a:p>
          <a:p>
            <a:pPr algn="ctr"/>
            <a:r>
              <a:rPr lang="uk-UA" sz="6600" dirty="0">
                <a:solidFill>
                  <a:schemeClr val="bg1"/>
                </a:solidFill>
                <a:cs typeface="Times New Roman" panose="02020603050405020304" pitchFamily="18" charset="0"/>
              </a:rPr>
              <a:t>завдання</a:t>
            </a:r>
          </a:p>
        </p:txBody>
      </p:sp>
    </p:spTree>
    <p:extLst>
      <p:ext uri="{BB962C8B-B14F-4D97-AF65-F5344CB8AC3E}">
        <p14:creationId xmlns:p14="http://schemas.microsoft.com/office/powerpoint/2010/main" val="242393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" y="4290599"/>
            <a:ext cx="12192000" cy="2545630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66122" y="447016"/>
            <a:ext cx="8442254" cy="40932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Знайди </a:t>
            </a:r>
            <a:r>
              <a:rPr lang="ru-RU" sz="2000" b="1" dirty="0" err="1">
                <a:solidFill>
                  <a:schemeClr val="bg1"/>
                </a:solidFill>
              </a:rPr>
              <a:t>невідомі</a:t>
            </a:r>
            <a:r>
              <a:rPr lang="ru-RU" sz="2000" b="1" dirty="0">
                <a:solidFill>
                  <a:schemeClr val="bg1"/>
                </a:solidFill>
              </a:rPr>
              <a:t> числа.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EEF77ECD-AB1B-49FD-8A97-04FBFA01D006}"/>
              </a:ext>
            </a:extLst>
          </p:cNvPr>
          <p:cNvSpPr/>
          <p:nvPr/>
        </p:nvSpPr>
        <p:spPr>
          <a:xfrm>
            <a:off x="0" y="570555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49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6" name="AutoShape 2" descr="Cute Cartoon Senior People Set. Happy Old People, Men And Women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" descr="Set Of Diverse Vector People. Men And Women, Young And Old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6" descr="Set Of Diverse Vector People. Men And Women, Young And Old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Відпочинок на Чорному морі 2020 , Чорне море бази відпочинку Україн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E716230-8E03-4B95-B600-E59172F545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2730383" y="-510181"/>
            <a:ext cx="421206" cy="27650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3110" y="-681467"/>
            <a:ext cx="455016" cy="56766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5824" y="-672169"/>
            <a:ext cx="455016" cy="56766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636751" y="-866965"/>
            <a:ext cx="455016" cy="56766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46723" y="-695769"/>
            <a:ext cx="455016" cy="56766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0024" y="-663298"/>
            <a:ext cx="455016" cy="56766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5183" y="-634973"/>
            <a:ext cx="455016" cy="56766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14197" y="-634745"/>
            <a:ext cx="420821" cy="53459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3488" y="-655760"/>
            <a:ext cx="455016" cy="56766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1096" y="-676773"/>
            <a:ext cx="455016" cy="56766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2996204" y="4677681"/>
            <a:ext cx="420821" cy="534599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2195182" y="4983482"/>
            <a:ext cx="455016" cy="567661"/>
          </a:xfrm>
          <a:prstGeom prst="rect">
            <a:avLst/>
          </a:prstGeom>
        </p:spPr>
      </p:pic>
      <p:cxnSp>
        <p:nvCxnSpPr>
          <p:cNvPr id="49" name="Пряма сполучна лінія 48"/>
          <p:cNvCxnSpPr/>
          <p:nvPr/>
        </p:nvCxnSpPr>
        <p:spPr>
          <a:xfrm>
            <a:off x="4920790" y="5507585"/>
            <a:ext cx="0" cy="146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2923455" y="4968638"/>
            <a:ext cx="455016" cy="567661"/>
          </a:xfrm>
          <a:prstGeom prst="rect">
            <a:avLst/>
          </a:prstGeom>
        </p:spPr>
      </p:pic>
      <p:cxnSp>
        <p:nvCxnSpPr>
          <p:cNvPr id="59" name="Пряма сполучна лінія 58"/>
          <p:cNvCxnSpPr/>
          <p:nvPr/>
        </p:nvCxnSpPr>
        <p:spPr>
          <a:xfrm>
            <a:off x="2170991" y="5404068"/>
            <a:ext cx="1086037" cy="220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839012" y="4599422"/>
            <a:ext cx="455016" cy="567661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2555520" y="4961641"/>
            <a:ext cx="455016" cy="56766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514397" y="-681467"/>
            <a:ext cx="455016" cy="56766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7740880" y="5252468"/>
            <a:ext cx="455016" cy="567661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2918041" y="5291552"/>
            <a:ext cx="455016" cy="567661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7453007" y="4954586"/>
            <a:ext cx="455016" cy="567661"/>
          </a:xfrm>
          <a:prstGeom prst="rect">
            <a:avLst/>
          </a:prstGeom>
        </p:spPr>
      </p:pic>
      <p:cxnSp>
        <p:nvCxnSpPr>
          <p:cNvPr id="70" name="Пряма сполучна лінія 69"/>
          <p:cNvCxnSpPr/>
          <p:nvPr/>
        </p:nvCxnSpPr>
        <p:spPr>
          <a:xfrm>
            <a:off x="7497101" y="5382052"/>
            <a:ext cx="1086037" cy="220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8199739" y="4593553"/>
            <a:ext cx="455016" cy="567661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1211907" y="4629272"/>
            <a:ext cx="455016" cy="567661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7435997" y="4622743"/>
            <a:ext cx="455016" cy="567661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2987296F-E6CA-41D0-B248-3D75EFBA2E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9232129" y="-534080"/>
            <a:ext cx="302864" cy="272886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2987296F-E6CA-41D0-B248-3D75EFBA2E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7134053" y="4886299"/>
            <a:ext cx="302864" cy="272886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2987296F-E6CA-41D0-B248-3D75EFBA2E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1902276" y="4908179"/>
            <a:ext cx="302864" cy="272886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836074" y="4941665"/>
            <a:ext cx="455016" cy="567661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2219434" y="4644619"/>
            <a:ext cx="455016" cy="567661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8214012" y="5276449"/>
            <a:ext cx="455016" cy="567661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2577422" y="4634380"/>
            <a:ext cx="455016" cy="567661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2262447" y="5309449"/>
            <a:ext cx="455016" cy="567661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7432275" y="5307249"/>
            <a:ext cx="455016" cy="5676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flipH="1">
            <a:off x="2191246" y="2438973"/>
            <a:ext cx="808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/>
              <a:t>988 </a:t>
            </a:r>
          </a:p>
        </p:txBody>
      </p:sp>
      <p:sp>
        <p:nvSpPr>
          <p:cNvPr id="11" name="Ліва фігурна дужка 10"/>
          <p:cNvSpPr/>
          <p:nvPr/>
        </p:nvSpPr>
        <p:spPr>
          <a:xfrm>
            <a:off x="3145549" y="1816006"/>
            <a:ext cx="359890" cy="1735752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7" name="TextBox 76"/>
          <p:cNvSpPr txBox="1"/>
          <p:nvPr/>
        </p:nvSpPr>
        <p:spPr>
          <a:xfrm flipH="1">
            <a:off x="3611446" y="1792148"/>
            <a:ext cx="1727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/>
              <a:t>І - ?</a:t>
            </a:r>
          </a:p>
          <a:p>
            <a:r>
              <a:rPr lang="uk-UA" sz="3200" dirty="0"/>
              <a:t>ІІ – 265</a:t>
            </a:r>
          </a:p>
          <a:p>
            <a:r>
              <a:rPr lang="uk-UA" sz="3200" dirty="0"/>
              <a:t>ІІІ - ? </a:t>
            </a:r>
          </a:p>
        </p:txBody>
      </p:sp>
      <p:sp>
        <p:nvSpPr>
          <p:cNvPr id="12" name="Права фігурна дужка 11"/>
          <p:cNvSpPr/>
          <p:nvPr/>
        </p:nvSpPr>
        <p:spPr>
          <a:xfrm>
            <a:off x="4914461" y="1727574"/>
            <a:ext cx="411515" cy="1118173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4" name="TextBox 83"/>
          <p:cNvSpPr txBox="1"/>
          <p:nvPr/>
        </p:nvSpPr>
        <p:spPr>
          <a:xfrm flipH="1">
            <a:off x="5454731" y="1979925"/>
            <a:ext cx="808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/>
              <a:t>587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896" y="990334"/>
            <a:ext cx="4523131" cy="310543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84077" y="4582308"/>
            <a:ext cx="320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2547527" y="5297919"/>
            <a:ext cx="455016" cy="56766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64466" y="5289985"/>
            <a:ext cx="23457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перше число</a:t>
            </a:r>
          </a:p>
        </p:txBody>
      </p: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5E716230-8E03-4B95-B600-E59172F545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2882783" y="-357781"/>
            <a:ext cx="421206" cy="276501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8200122" y="4989390"/>
            <a:ext cx="420821" cy="534599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6722947" y="4613999"/>
            <a:ext cx="455016" cy="567661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>
            <a:off x="6965631" y="4590864"/>
            <a:ext cx="320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8652034" y="5225056"/>
            <a:ext cx="2415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третє число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095629" y="6021596"/>
            <a:ext cx="89817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Відповідь: перше число – 322, третє число  - 401 .</a:t>
            </a:r>
          </a:p>
        </p:txBody>
      </p:sp>
    </p:spTree>
    <p:extLst>
      <p:ext uri="{BB962C8B-B14F-4D97-AF65-F5344CB8AC3E}">
        <p14:creationId xmlns:p14="http://schemas.microsoft.com/office/powerpoint/2010/main" val="264796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92" grpId="0"/>
      <p:bldP spid="93" grpId="0"/>
      <p:bldP spid="9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Домашнє завдання.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824" y="2026648"/>
            <a:ext cx="5340559" cy="39139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895" y="1264581"/>
            <a:ext cx="6120914" cy="54381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67407" y="1264581"/>
            <a:ext cx="599540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cs typeface="Times New Roman" panose="02020603050405020304" pitchFamily="18" charset="0"/>
              </a:rPr>
              <a:t>На сторінці 31  у підручнику, виконай письмове віднімання</a:t>
            </a:r>
          </a:p>
          <a:p>
            <a:pPr algn="ctr"/>
            <a:r>
              <a:rPr lang="uk-UA" sz="4000" b="1" dirty="0">
                <a:cs typeface="Times New Roman" panose="02020603050405020304" pitchFamily="18" charset="0"/>
                <a:sym typeface="Symbol" panose="05050102010706020507" pitchFamily="18" charset="2"/>
              </a:rPr>
              <a:t>№ 161, </a:t>
            </a:r>
            <a:r>
              <a:rPr lang="uk-UA" sz="4000" b="1" dirty="0" err="1">
                <a:cs typeface="Times New Roman" panose="02020603050405020304" pitchFamily="18" charset="0"/>
                <a:sym typeface="Symbol" panose="05050102010706020507" pitchFamily="18" charset="2"/>
              </a:rPr>
              <a:t>розвяжи</a:t>
            </a:r>
            <a:r>
              <a:rPr lang="uk-UA" sz="4000" b="1" dirty="0">
                <a:cs typeface="Times New Roman" panose="02020603050405020304" pitchFamily="18" charset="0"/>
                <a:sym typeface="Symbol" panose="05050102010706020507" pitchFamily="18" charset="2"/>
              </a:rPr>
              <a:t> задачу </a:t>
            </a:r>
          </a:p>
          <a:p>
            <a:pPr algn="ctr"/>
            <a:r>
              <a:rPr lang="uk-UA" sz="4000" b="1" dirty="0">
                <a:cs typeface="Times New Roman" panose="02020603050405020304" pitchFamily="18" charset="0"/>
                <a:sym typeface="Symbol" panose="05050102010706020507" pitchFamily="18" charset="2"/>
              </a:rPr>
              <a:t>№ 162. </a:t>
            </a:r>
          </a:p>
          <a:p>
            <a:pPr algn="ctr"/>
            <a:r>
              <a:rPr lang="uk-UA" sz="4000" i="1" dirty="0">
                <a:cs typeface="Times New Roman" panose="02020603050405020304" pitchFamily="18" charset="0"/>
                <a:sym typeface="Symbol" panose="05050102010706020507" pitchFamily="18" charset="2"/>
              </a:rPr>
              <a:t>Короткий запис в щоденник</a:t>
            </a:r>
            <a:r>
              <a:rPr lang="uk-UA" sz="4000" i="1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46954" y="5476349"/>
            <a:ext cx="3794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>
                <a:cs typeface="Times New Roman" panose="02020603050405020304" pitchFamily="18" charset="0"/>
              </a:rPr>
              <a:t>С 31, №161, </a:t>
            </a:r>
            <a:r>
              <a:rPr lang="uk-UA" sz="4000">
                <a:cs typeface="Times New Roman" panose="02020603050405020304" pitchFamily="18" charset="0"/>
              </a:rPr>
              <a:t>162.</a:t>
            </a:r>
            <a:endParaRPr lang="uk-UA" sz="40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89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8301600" y="4694402"/>
            <a:ext cx="3657810" cy="1528549"/>
          </a:xfrm>
          <a:prstGeom prst="roundRect">
            <a:avLst/>
          </a:prstGeom>
          <a:solidFill>
            <a:srgbClr val="A5F692"/>
          </a:solidFill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261712" y="4694401"/>
            <a:ext cx="3657810" cy="1528549"/>
          </a:xfrm>
          <a:prstGeom prst="roundRect">
            <a:avLst/>
          </a:prstGeom>
          <a:solidFill>
            <a:srgbClr val="A5F692"/>
          </a:solidFill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21824" y="4721788"/>
            <a:ext cx="3657810" cy="1528549"/>
          </a:xfrm>
          <a:prstGeom prst="roundRect">
            <a:avLst/>
          </a:prstGeom>
          <a:solidFill>
            <a:srgbClr val="A5F692"/>
          </a:solidFill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Рефлексія. Вправа «Ранець – м'ясорубка – кошик»</a:t>
            </a:r>
          </a:p>
        </p:txBody>
      </p:sp>
      <p:sp>
        <p:nvSpPr>
          <p:cNvPr id="8" name="Дата 1">
            <a:extLst>
              <a:ext uri="{FF2B5EF4-FFF2-40B4-BE49-F238E27FC236}">
                <a16:creationId xmlns:a16="http://schemas.microsoft.com/office/drawing/2014/main" id="{37B11F9D-A2DF-4436-8B3D-7D173A225923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F4C5E1-3716-4492-BBB5-B41AA4913A2C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1506" name="Picture 2" descr="Мультфильм школьный рюкзак дает большие пальцы | Премиум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3689" y="1915904"/>
            <a:ext cx="3041907" cy="264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Векторный мультфильм кухни мясорубки Клипарт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602" y="2035905"/>
            <a:ext cx="2774030" cy="236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SHOPPING CART GREEN vector icon | SVG(VECTOR):Domínio públic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158" y="1915904"/>
            <a:ext cx="2953259" cy="260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9717" y="4885899"/>
            <a:ext cx="3262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корисні 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знання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59605" y="4885899"/>
            <a:ext cx="3262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над цим варто замислитися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81571" y="4858514"/>
            <a:ext cx="2768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це мені  потрібно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Об'єкт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7007653"/>
              </p:ext>
            </p:extLst>
          </p:nvPr>
        </p:nvGraphicFramePr>
        <p:xfrm>
          <a:off x="-101600" y="0"/>
          <a:ext cx="12293600" cy="689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6" imgW="6093314" imgH="3426611" progId="PowerPoint.Show.12">
                  <p:embed/>
                </p:oleObj>
              </mc:Choice>
              <mc:Fallback>
                <p:oleObj name="Presentation" r:id="rId6" imgW="6093314" imgH="3426611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101600" y="0"/>
                        <a:ext cx="12293600" cy="689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9141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27417" y="723785"/>
            <a:ext cx="1629651" cy="191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3D74329E-5CAA-490F-9A8E-9A7F5460A785}"/>
              </a:ext>
            </a:extLst>
          </p:cNvPr>
          <p:cNvSpPr/>
          <p:nvPr/>
        </p:nvSpPr>
        <p:spPr>
          <a:xfrm>
            <a:off x="3477295" y="508963"/>
            <a:ext cx="8479351" cy="315286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Усна лічба </a:t>
            </a:r>
            <a:r>
              <a:rPr lang="en-US" sz="2000" b="1" dirty="0">
                <a:solidFill>
                  <a:schemeClr val="bg1"/>
                </a:solidFill>
              </a:rPr>
              <a:t>LEGO</a:t>
            </a:r>
            <a:r>
              <a:rPr lang="uk-UA" sz="2000" b="1" dirty="0">
                <a:solidFill>
                  <a:schemeClr val="bg1"/>
                </a:solidFill>
              </a:rPr>
              <a:t>. 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448" y="5231040"/>
            <a:ext cx="3700198" cy="13568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385" y="5231040"/>
            <a:ext cx="3700199" cy="13568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447" y="3696167"/>
            <a:ext cx="3700199" cy="13568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14" y="5231040"/>
            <a:ext cx="3700199" cy="13568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385" y="3696167"/>
            <a:ext cx="3700199" cy="13568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4" y="3695718"/>
            <a:ext cx="3700198" cy="1356871"/>
          </a:xfrm>
          <a:prstGeom prst="rect">
            <a:avLst/>
          </a:prstGeom>
        </p:spPr>
      </p:pic>
      <p:sp>
        <p:nvSpPr>
          <p:cNvPr id="19" name="Скругленный прямоугольник 18"/>
          <p:cNvSpPr/>
          <p:nvPr/>
        </p:nvSpPr>
        <p:spPr>
          <a:xfrm>
            <a:off x="2768542" y="1218182"/>
            <a:ext cx="8346213" cy="2083155"/>
          </a:xfrm>
          <a:prstGeom prst="roundRect">
            <a:avLst/>
          </a:prstGeom>
          <a:solidFill>
            <a:srgbClr val="FF99FF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9600" b="1" dirty="0">
                <a:ln>
                  <a:solidFill>
                    <a:sysClr val="windowText" lastClr="000000"/>
                  </a:solidFill>
                </a:ln>
              </a:rPr>
              <a:t>5 · 5 + 25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243172" y="3804920"/>
            <a:ext cx="3247397" cy="1236234"/>
          </a:xfrm>
          <a:prstGeom prst="roundRect">
            <a:avLst/>
          </a:prstGeom>
          <a:noFill/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9600" b="1" dirty="0">
                <a:ln>
                  <a:solidFill>
                    <a:sysClr val="windowText" lastClr="000000"/>
                  </a:solidFill>
                </a:ln>
              </a:rPr>
              <a:t> 50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89813" y="3830810"/>
            <a:ext cx="3087482" cy="1236234"/>
          </a:xfrm>
          <a:prstGeom prst="roundRect">
            <a:avLst/>
          </a:prstGeom>
          <a:noFill/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9600" b="1" dirty="0">
                <a:ln>
                  <a:solidFill>
                    <a:sysClr val="windowText" lastClr="000000"/>
                  </a:solidFill>
                </a:ln>
              </a:rPr>
              <a:t>55 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8629617" y="3816355"/>
            <a:ext cx="2953857" cy="1236234"/>
          </a:xfrm>
          <a:prstGeom prst="roundRect">
            <a:avLst/>
          </a:prstGeom>
          <a:noFill/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9600" b="1" dirty="0">
                <a:ln>
                  <a:solidFill>
                    <a:sysClr val="windowText" lastClr="000000"/>
                  </a:solidFill>
                </a:ln>
              </a:rPr>
              <a:t>550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799323" y="5383440"/>
            <a:ext cx="2691246" cy="1236234"/>
          </a:xfrm>
          <a:prstGeom prst="roundRect">
            <a:avLst/>
          </a:prstGeom>
          <a:noFill/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9600" b="1" dirty="0">
                <a:ln>
                  <a:solidFill>
                    <a:sysClr val="windowText" lastClr="000000"/>
                  </a:solidFill>
                </a:ln>
              </a:rPr>
              <a:t>30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17822" y="5346785"/>
            <a:ext cx="3048559" cy="1236234"/>
          </a:xfrm>
          <a:prstGeom prst="roundRect">
            <a:avLst/>
          </a:prstGeom>
          <a:noFill/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9600" b="1" dirty="0">
                <a:ln>
                  <a:solidFill>
                    <a:sysClr val="windowText" lastClr="000000"/>
                  </a:solidFill>
                </a:ln>
              </a:rPr>
              <a:t>25 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411479" y="5416667"/>
            <a:ext cx="3658601" cy="1236234"/>
          </a:xfrm>
          <a:prstGeom prst="roundRect">
            <a:avLst/>
          </a:prstGeom>
          <a:noFill/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9600" b="1" dirty="0">
                <a:ln>
                  <a:solidFill>
                    <a:sysClr val="windowText" lastClr="000000"/>
                  </a:solidFill>
                </a:ln>
              </a:rPr>
              <a:t>500 </a:t>
            </a:r>
          </a:p>
        </p:txBody>
      </p:sp>
    </p:spTree>
    <p:extLst>
      <p:ext uri="{BB962C8B-B14F-4D97-AF65-F5344CB8AC3E}">
        <p14:creationId xmlns:p14="http://schemas.microsoft.com/office/powerpoint/2010/main" val="29650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27417" y="723785"/>
            <a:ext cx="1629651" cy="191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3D74329E-5CAA-490F-9A8E-9A7F5460A785}"/>
              </a:ext>
            </a:extLst>
          </p:cNvPr>
          <p:cNvSpPr/>
          <p:nvPr/>
        </p:nvSpPr>
        <p:spPr>
          <a:xfrm>
            <a:off x="3477295" y="508963"/>
            <a:ext cx="8479351" cy="315286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Усна лічба </a:t>
            </a:r>
            <a:r>
              <a:rPr lang="en-US" sz="2000" b="1" dirty="0">
                <a:solidFill>
                  <a:schemeClr val="bg1"/>
                </a:solidFill>
              </a:rPr>
              <a:t>LEGO</a:t>
            </a:r>
            <a:r>
              <a:rPr lang="uk-UA" sz="2000" b="1" dirty="0">
                <a:solidFill>
                  <a:schemeClr val="bg1"/>
                </a:solidFill>
              </a:rPr>
              <a:t>. 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448" y="5231040"/>
            <a:ext cx="3700198" cy="13568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385" y="5231040"/>
            <a:ext cx="3700199" cy="13568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447" y="3696167"/>
            <a:ext cx="3700199" cy="13568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14" y="5231040"/>
            <a:ext cx="3700199" cy="13568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385" y="3696167"/>
            <a:ext cx="3700199" cy="13568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4" y="3695718"/>
            <a:ext cx="3700198" cy="1356871"/>
          </a:xfrm>
          <a:prstGeom prst="rect">
            <a:avLst/>
          </a:prstGeom>
        </p:spPr>
      </p:pic>
      <p:sp>
        <p:nvSpPr>
          <p:cNvPr id="19" name="Скругленный прямоугольник 18"/>
          <p:cNvSpPr/>
          <p:nvPr/>
        </p:nvSpPr>
        <p:spPr>
          <a:xfrm>
            <a:off x="2275056" y="1218182"/>
            <a:ext cx="8346213" cy="2083155"/>
          </a:xfrm>
          <a:prstGeom prst="roundRect">
            <a:avLst/>
          </a:prstGeom>
          <a:solidFill>
            <a:srgbClr val="FF99FF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9600" b="1" dirty="0">
                <a:ln>
                  <a:solidFill>
                    <a:sysClr val="windowText" lastClr="000000"/>
                  </a:solidFill>
                </a:ln>
              </a:rPr>
              <a:t>35 + 6 · 6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243172" y="3804920"/>
            <a:ext cx="3247397" cy="1236234"/>
          </a:xfrm>
          <a:prstGeom prst="roundRect">
            <a:avLst/>
          </a:prstGeom>
          <a:noFill/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9600" b="1" dirty="0">
                <a:ln>
                  <a:solidFill>
                    <a:sysClr val="windowText" lastClr="000000"/>
                  </a:solidFill>
                </a:ln>
              </a:rPr>
              <a:t>106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89813" y="3830810"/>
            <a:ext cx="3087482" cy="1236234"/>
          </a:xfrm>
          <a:prstGeom prst="roundRect">
            <a:avLst/>
          </a:prstGeom>
          <a:noFill/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9600" b="1" dirty="0">
                <a:ln>
                  <a:solidFill>
                    <a:sysClr val="windowText" lastClr="000000"/>
                  </a:solidFill>
                </a:ln>
              </a:rPr>
              <a:t>36 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8629617" y="3816355"/>
            <a:ext cx="2953857" cy="1236234"/>
          </a:xfrm>
          <a:prstGeom prst="roundRect">
            <a:avLst/>
          </a:prstGeom>
          <a:noFill/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9600" b="1" dirty="0">
                <a:ln>
                  <a:solidFill>
                    <a:sysClr val="windowText" lastClr="000000"/>
                  </a:solidFill>
                </a:ln>
              </a:rPr>
              <a:t>710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799323" y="5383440"/>
            <a:ext cx="2691246" cy="1236234"/>
          </a:xfrm>
          <a:prstGeom prst="roundRect">
            <a:avLst/>
          </a:prstGeom>
          <a:noFill/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9600" b="1" dirty="0">
                <a:ln>
                  <a:solidFill>
                    <a:sysClr val="windowText" lastClr="000000"/>
                  </a:solidFill>
                </a:ln>
              </a:rPr>
              <a:t>70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17822" y="5346785"/>
            <a:ext cx="3048559" cy="1236234"/>
          </a:xfrm>
          <a:prstGeom prst="roundRect">
            <a:avLst/>
          </a:prstGeom>
          <a:noFill/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9600" b="1" dirty="0">
                <a:ln>
                  <a:solidFill>
                    <a:sysClr val="windowText" lastClr="000000"/>
                  </a:solidFill>
                </a:ln>
              </a:rPr>
              <a:t>71 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411479" y="5416667"/>
            <a:ext cx="3658601" cy="1236234"/>
          </a:xfrm>
          <a:prstGeom prst="roundRect">
            <a:avLst/>
          </a:prstGeom>
          <a:noFill/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9600" b="1" dirty="0">
                <a:ln>
                  <a:solidFill>
                    <a:sysClr val="windowText" lastClr="000000"/>
                  </a:solidFill>
                </a:ln>
              </a:rPr>
              <a:t>506 </a:t>
            </a:r>
          </a:p>
        </p:txBody>
      </p:sp>
    </p:spTree>
    <p:extLst>
      <p:ext uri="{BB962C8B-B14F-4D97-AF65-F5344CB8AC3E}">
        <p14:creationId xmlns:p14="http://schemas.microsoft.com/office/powerpoint/2010/main" val="134206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27417" y="723785"/>
            <a:ext cx="1629651" cy="191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3D74329E-5CAA-490F-9A8E-9A7F5460A785}"/>
              </a:ext>
            </a:extLst>
          </p:cNvPr>
          <p:cNvSpPr/>
          <p:nvPr/>
        </p:nvSpPr>
        <p:spPr>
          <a:xfrm>
            <a:off x="3477295" y="508963"/>
            <a:ext cx="8479351" cy="315286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Усна лічба </a:t>
            </a:r>
            <a:r>
              <a:rPr lang="en-US" sz="2000" b="1" dirty="0">
                <a:solidFill>
                  <a:schemeClr val="bg1"/>
                </a:solidFill>
              </a:rPr>
              <a:t>LEGO</a:t>
            </a:r>
            <a:r>
              <a:rPr lang="uk-UA" sz="2000" b="1" dirty="0">
                <a:solidFill>
                  <a:schemeClr val="bg1"/>
                </a:solidFill>
              </a:rPr>
              <a:t>. 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448" y="5231040"/>
            <a:ext cx="3700198" cy="13568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385" y="5231040"/>
            <a:ext cx="3700199" cy="13568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447" y="3696167"/>
            <a:ext cx="3700199" cy="13568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14" y="5231040"/>
            <a:ext cx="3700199" cy="13568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385" y="3696167"/>
            <a:ext cx="3700199" cy="13568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4" y="3695718"/>
            <a:ext cx="3700198" cy="1356871"/>
          </a:xfrm>
          <a:prstGeom prst="rect">
            <a:avLst/>
          </a:prstGeom>
        </p:spPr>
      </p:pic>
      <p:sp>
        <p:nvSpPr>
          <p:cNvPr id="19" name="Скругленный прямоугольник 18"/>
          <p:cNvSpPr/>
          <p:nvPr/>
        </p:nvSpPr>
        <p:spPr>
          <a:xfrm>
            <a:off x="2739513" y="1218182"/>
            <a:ext cx="8346213" cy="2083155"/>
          </a:xfrm>
          <a:prstGeom prst="roundRect">
            <a:avLst/>
          </a:prstGeom>
          <a:solidFill>
            <a:srgbClr val="FF99FF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9600" b="1" dirty="0">
                <a:ln>
                  <a:solidFill>
                    <a:sysClr val="windowText" lastClr="000000"/>
                  </a:solidFill>
                </a:ln>
              </a:rPr>
              <a:t>2 · 10 + 80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243172" y="3804920"/>
            <a:ext cx="3247397" cy="1236234"/>
          </a:xfrm>
          <a:prstGeom prst="roundRect">
            <a:avLst/>
          </a:prstGeom>
          <a:noFill/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9600" b="1" dirty="0">
                <a:ln>
                  <a:solidFill>
                    <a:sysClr val="windowText" lastClr="000000"/>
                  </a:solidFill>
                </a:ln>
              </a:rPr>
              <a:t> 580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89813" y="3830810"/>
            <a:ext cx="3087482" cy="1236234"/>
          </a:xfrm>
          <a:prstGeom prst="roundRect">
            <a:avLst/>
          </a:prstGeom>
          <a:noFill/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9600" b="1" dirty="0">
                <a:ln>
                  <a:solidFill>
                    <a:sysClr val="windowText" lastClr="000000"/>
                  </a:solidFill>
                </a:ln>
              </a:rPr>
              <a:t>190 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8629617" y="3816355"/>
            <a:ext cx="2953857" cy="1236234"/>
          </a:xfrm>
          <a:prstGeom prst="roundRect">
            <a:avLst/>
          </a:prstGeom>
          <a:noFill/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9600" b="1" dirty="0">
                <a:ln>
                  <a:solidFill>
                    <a:sysClr val="windowText" lastClr="000000"/>
                  </a:solidFill>
                </a:ln>
              </a:rPr>
              <a:t>110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799323" y="5383440"/>
            <a:ext cx="2691246" cy="1236234"/>
          </a:xfrm>
          <a:prstGeom prst="roundRect">
            <a:avLst/>
          </a:prstGeom>
          <a:noFill/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9600" b="1" dirty="0">
                <a:ln>
                  <a:solidFill>
                    <a:sysClr val="windowText" lastClr="000000"/>
                  </a:solidFill>
                </a:ln>
              </a:rPr>
              <a:t>20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17822" y="5346785"/>
            <a:ext cx="3048559" cy="1236234"/>
          </a:xfrm>
          <a:prstGeom prst="roundRect">
            <a:avLst/>
          </a:prstGeom>
          <a:noFill/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9600" b="1" dirty="0">
                <a:ln>
                  <a:solidFill>
                    <a:sysClr val="windowText" lastClr="000000"/>
                  </a:solidFill>
                </a:ln>
              </a:rPr>
              <a:t>200 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411479" y="5416667"/>
            <a:ext cx="3658601" cy="1236234"/>
          </a:xfrm>
          <a:prstGeom prst="roundRect">
            <a:avLst/>
          </a:prstGeom>
          <a:noFill/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9600" b="1" dirty="0">
                <a:ln>
                  <a:solidFill>
                    <a:sysClr val="windowText" lastClr="000000"/>
                  </a:solidFill>
                </a:ln>
              </a:rPr>
              <a:t>100 </a:t>
            </a:r>
          </a:p>
        </p:txBody>
      </p:sp>
    </p:spTree>
    <p:extLst>
      <p:ext uri="{BB962C8B-B14F-4D97-AF65-F5344CB8AC3E}">
        <p14:creationId xmlns:p14="http://schemas.microsoft.com/office/powerpoint/2010/main" val="393912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27417" y="723785"/>
            <a:ext cx="1629651" cy="191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3D74329E-5CAA-490F-9A8E-9A7F5460A785}"/>
              </a:ext>
            </a:extLst>
          </p:cNvPr>
          <p:cNvSpPr/>
          <p:nvPr/>
        </p:nvSpPr>
        <p:spPr>
          <a:xfrm>
            <a:off x="3477295" y="508963"/>
            <a:ext cx="8479351" cy="315286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Усна лічба </a:t>
            </a:r>
            <a:r>
              <a:rPr lang="en-US" sz="2000" b="1" dirty="0">
                <a:solidFill>
                  <a:schemeClr val="bg1"/>
                </a:solidFill>
              </a:rPr>
              <a:t>LEGO</a:t>
            </a:r>
            <a:r>
              <a:rPr lang="uk-UA" sz="2000" b="1" dirty="0">
                <a:solidFill>
                  <a:schemeClr val="bg1"/>
                </a:solidFill>
              </a:rPr>
              <a:t>. 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448" y="5231040"/>
            <a:ext cx="3700198" cy="13568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385" y="5231040"/>
            <a:ext cx="3700199" cy="13568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447" y="3696167"/>
            <a:ext cx="3700199" cy="13568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14" y="5231040"/>
            <a:ext cx="3700199" cy="13568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385" y="3696167"/>
            <a:ext cx="3700199" cy="13568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4" y="3695718"/>
            <a:ext cx="3700198" cy="1356871"/>
          </a:xfrm>
          <a:prstGeom prst="rect">
            <a:avLst/>
          </a:prstGeom>
        </p:spPr>
      </p:pic>
      <p:sp>
        <p:nvSpPr>
          <p:cNvPr id="19" name="Скругленный прямоугольник 18"/>
          <p:cNvSpPr/>
          <p:nvPr/>
        </p:nvSpPr>
        <p:spPr>
          <a:xfrm>
            <a:off x="2739513" y="1218182"/>
            <a:ext cx="8346213" cy="2083155"/>
          </a:xfrm>
          <a:prstGeom prst="roundRect">
            <a:avLst/>
          </a:prstGeom>
          <a:solidFill>
            <a:srgbClr val="FF99FF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9600" b="1" dirty="0">
                <a:ln>
                  <a:solidFill>
                    <a:sysClr val="windowText" lastClr="000000"/>
                  </a:solidFill>
                </a:ln>
              </a:rPr>
              <a:t>100 – 7 · 7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243172" y="3804920"/>
            <a:ext cx="3247397" cy="1236234"/>
          </a:xfrm>
          <a:prstGeom prst="roundRect">
            <a:avLst/>
          </a:prstGeom>
          <a:noFill/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9600" b="1" dirty="0">
                <a:ln>
                  <a:solidFill>
                    <a:sysClr val="windowText" lastClr="000000"/>
                  </a:solidFill>
                </a:ln>
              </a:rPr>
              <a:t> 50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89813" y="3830810"/>
            <a:ext cx="3087482" cy="1236234"/>
          </a:xfrm>
          <a:prstGeom prst="roundRect">
            <a:avLst/>
          </a:prstGeom>
          <a:noFill/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9600" b="1" dirty="0">
                <a:ln>
                  <a:solidFill>
                    <a:sysClr val="windowText" lastClr="000000"/>
                  </a:solidFill>
                </a:ln>
              </a:rPr>
              <a:t>510 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8629617" y="3816355"/>
            <a:ext cx="2953857" cy="1236234"/>
          </a:xfrm>
          <a:prstGeom prst="roundRect">
            <a:avLst/>
          </a:prstGeom>
          <a:noFill/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9600" b="1" dirty="0">
                <a:ln>
                  <a:solidFill>
                    <a:sysClr val="windowText" lastClr="000000"/>
                  </a:solidFill>
                </a:ln>
              </a:rPr>
              <a:t>51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799323" y="5383440"/>
            <a:ext cx="2691246" cy="1236234"/>
          </a:xfrm>
          <a:prstGeom prst="roundRect">
            <a:avLst/>
          </a:prstGeom>
          <a:noFill/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9600" b="1" dirty="0">
                <a:ln>
                  <a:solidFill>
                    <a:sysClr val="windowText" lastClr="000000"/>
                  </a:solidFill>
                </a:ln>
              </a:rPr>
              <a:t>80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17822" y="5346785"/>
            <a:ext cx="3048559" cy="1236234"/>
          </a:xfrm>
          <a:prstGeom prst="roundRect">
            <a:avLst/>
          </a:prstGeom>
          <a:noFill/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9600" b="1" dirty="0">
                <a:ln>
                  <a:solidFill>
                    <a:sysClr val="windowText" lastClr="000000"/>
                  </a:solidFill>
                </a:ln>
              </a:rPr>
              <a:t>49 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411479" y="5416667"/>
            <a:ext cx="3658601" cy="1236234"/>
          </a:xfrm>
          <a:prstGeom prst="roundRect">
            <a:avLst/>
          </a:prstGeom>
          <a:noFill/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9600" b="1" dirty="0">
                <a:ln>
                  <a:solidFill>
                    <a:sysClr val="windowText" lastClr="000000"/>
                  </a:solidFill>
                </a:ln>
              </a:rPr>
              <a:t>555 </a:t>
            </a:r>
          </a:p>
        </p:txBody>
      </p:sp>
    </p:spTree>
    <p:extLst>
      <p:ext uri="{BB962C8B-B14F-4D97-AF65-F5344CB8AC3E}">
        <p14:creationId xmlns:p14="http://schemas.microsoft.com/office/powerpoint/2010/main" val="428128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27417" y="723785"/>
            <a:ext cx="1629651" cy="191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3D74329E-5CAA-490F-9A8E-9A7F5460A785}"/>
              </a:ext>
            </a:extLst>
          </p:cNvPr>
          <p:cNvSpPr/>
          <p:nvPr/>
        </p:nvSpPr>
        <p:spPr>
          <a:xfrm>
            <a:off x="3477295" y="508963"/>
            <a:ext cx="8479351" cy="315286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Усна лічба </a:t>
            </a:r>
            <a:r>
              <a:rPr lang="en-US" sz="2000" b="1" dirty="0">
                <a:solidFill>
                  <a:schemeClr val="bg1"/>
                </a:solidFill>
              </a:rPr>
              <a:t>LEGO</a:t>
            </a:r>
            <a:r>
              <a:rPr lang="uk-UA" sz="2000" b="1" dirty="0">
                <a:solidFill>
                  <a:schemeClr val="bg1"/>
                </a:solidFill>
              </a:rPr>
              <a:t>. 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448" y="5231040"/>
            <a:ext cx="3700198" cy="13568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385" y="5231040"/>
            <a:ext cx="3700199" cy="13568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447" y="3696167"/>
            <a:ext cx="3700199" cy="13568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14" y="5231040"/>
            <a:ext cx="3700199" cy="13568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385" y="3696167"/>
            <a:ext cx="3700199" cy="13568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4" y="3695718"/>
            <a:ext cx="3700198" cy="1356871"/>
          </a:xfrm>
          <a:prstGeom prst="rect">
            <a:avLst/>
          </a:prstGeom>
        </p:spPr>
      </p:pic>
      <p:sp>
        <p:nvSpPr>
          <p:cNvPr id="19" name="Скругленный прямоугольник 18"/>
          <p:cNvSpPr/>
          <p:nvPr/>
        </p:nvSpPr>
        <p:spPr>
          <a:xfrm>
            <a:off x="2739513" y="1218182"/>
            <a:ext cx="8346213" cy="2083155"/>
          </a:xfrm>
          <a:prstGeom prst="roundRect">
            <a:avLst/>
          </a:prstGeom>
          <a:solidFill>
            <a:srgbClr val="FF99FF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9600" b="1" dirty="0">
                <a:ln>
                  <a:solidFill>
                    <a:sysClr val="windowText" lastClr="000000"/>
                  </a:solidFill>
                </a:ln>
              </a:rPr>
              <a:t>80 : 10 + 70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243172" y="3804920"/>
            <a:ext cx="3247397" cy="1236234"/>
          </a:xfrm>
          <a:prstGeom prst="roundRect">
            <a:avLst/>
          </a:prstGeom>
          <a:noFill/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9600" b="1" dirty="0">
                <a:ln>
                  <a:solidFill>
                    <a:sysClr val="windowText" lastClr="000000"/>
                  </a:solidFill>
                </a:ln>
              </a:rPr>
              <a:t> 708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89813" y="3830810"/>
            <a:ext cx="3087482" cy="1236234"/>
          </a:xfrm>
          <a:prstGeom prst="roundRect">
            <a:avLst/>
          </a:prstGeom>
          <a:noFill/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9600" b="1" dirty="0">
                <a:ln>
                  <a:solidFill>
                    <a:sysClr val="windowText" lastClr="000000"/>
                  </a:solidFill>
                </a:ln>
              </a:rPr>
              <a:t>78 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8629617" y="3816355"/>
            <a:ext cx="2953857" cy="1236234"/>
          </a:xfrm>
          <a:prstGeom prst="roundRect">
            <a:avLst/>
          </a:prstGeom>
          <a:noFill/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9600" b="1" dirty="0">
                <a:ln>
                  <a:solidFill>
                    <a:sysClr val="windowText" lastClr="000000"/>
                  </a:solidFill>
                </a:ln>
              </a:rPr>
              <a:t>600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799323" y="5383440"/>
            <a:ext cx="2691246" cy="1236234"/>
          </a:xfrm>
          <a:prstGeom prst="roundRect">
            <a:avLst/>
          </a:prstGeom>
          <a:noFill/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9600" b="1" dirty="0">
                <a:ln>
                  <a:solidFill>
                    <a:sysClr val="windowText" lastClr="000000"/>
                  </a:solidFill>
                </a:ln>
              </a:rPr>
              <a:t>10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17822" y="5346785"/>
            <a:ext cx="3048559" cy="1236234"/>
          </a:xfrm>
          <a:prstGeom prst="roundRect">
            <a:avLst/>
          </a:prstGeom>
          <a:noFill/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9600" b="1" dirty="0">
                <a:ln>
                  <a:solidFill>
                    <a:sysClr val="windowText" lastClr="000000"/>
                  </a:solidFill>
                </a:ln>
              </a:rPr>
              <a:t>540 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411479" y="5416667"/>
            <a:ext cx="3658601" cy="1236234"/>
          </a:xfrm>
          <a:prstGeom prst="roundRect">
            <a:avLst/>
          </a:prstGeom>
          <a:noFill/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9600" b="1" dirty="0">
                <a:ln>
                  <a:solidFill>
                    <a:sysClr val="windowText" lastClr="000000"/>
                  </a:solidFill>
                </a:ln>
              </a:rPr>
              <a:t>8 </a:t>
            </a:r>
          </a:p>
        </p:txBody>
      </p:sp>
    </p:spTree>
    <p:extLst>
      <p:ext uri="{BB962C8B-B14F-4D97-AF65-F5344CB8AC3E}">
        <p14:creationId xmlns:p14="http://schemas.microsoft.com/office/powerpoint/2010/main" val="281741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27417" y="723785"/>
            <a:ext cx="1629651" cy="191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24.01.2021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3D74329E-5CAA-490F-9A8E-9A7F5460A785}"/>
              </a:ext>
            </a:extLst>
          </p:cNvPr>
          <p:cNvSpPr/>
          <p:nvPr/>
        </p:nvSpPr>
        <p:spPr>
          <a:xfrm>
            <a:off x="3477295" y="508963"/>
            <a:ext cx="8479351" cy="315286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Усна лічба </a:t>
            </a:r>
            <a:r>
              <a:rPr lang="en-US" sz="2000" b="1" dirty="0">
                <a:solidFill>
                  <a:schemeClr val="bg1"/>
                </a:solidFill>
              </a:rPr>
              <a:t>LEGO</a:t>
            </a:r>
            <a:r>
              <a:rPr lang="uk-UA" sz="2000" b="1" dirty="0">
                <a:solidFill>
                  <a:schemeClr val="bg1"/>
                </a:solidFill>
              </a:rPr>
              <a:t>. 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448" y="5231040"/>
            <a:ext cx="3700198" cy="13568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385" y="5231040"/>
            <a:ext cx="3700199" cy="13568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447" y="3696167"/>
            <a:ext cx="3700199" cy="13568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14" y="5231040"/>
            <a:ext cx="3700199" cy="13568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385" y="3696167"/>
            <a:ext cx="3700199" cy="13568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4" y="3695718"/>
            <a:ext cx="3700198" cy="1356871"/>
          </a:xfrm>
          <a:prstGeom prst="rect">
            <a:avLst/>
          </a:prstGeom>
        </p:spPr>
      </p:pic>
      <p:sp>
        <p:nvSpPr>
          <p:cNvPr id="19" name="Скругленный прямоугольник 18"/>
          <p:cNvSpPr/>
          <p:nvPr/>
        </p:nvSpPr>
        <p:spPr>
          <a:xfrm>
            <a:off x="2739513" y="1218182"/>
            <a:ext cx="8346213" cy="2083155"/>
          </a:xfrm>
          <a:prstGeom prst="roundRect">
            <a:avLst/>
          </a:prstGeom>
          <a:solidFill>
            <a:srgbClr val="FF99FF"/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9600" b="1" dirty="0">
                <a:ln>
                  <a:solidFill>
                    <a:sysClr val="windowText" lastClr="000000"/>
                  </a:solidFill>
                </a:ln>
              </a:rPr>
              <a:t>8 · 8 – 60 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243172" y="3804920"/>
            <a:ext cx="3247397" cy="1236234"/>
          </a:xfrm>
          <a:prstGeom prst="roundRect">
            <a:avLst/>
          </a:prstGeom>
          <a:noFill/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9600" b="1" dirty="0">
                <a:ln>
                  <a:solidFill>
                    <a:sysClr val="windowText" lastClr="000000"/>
                  </a:solidFill>
                </a:ln>
              </a:rPr>
              <a:t> 580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89813" y="3830810"/>
            <a:ext cx="3087482" cy="1236234"/>
          </a:xfrm>
          <a:prstGeom prst="roundRect">
            <a:avLst/>
          </a:prstGeom>
          <a:noFill/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9600" b="1" dirty="0">
                <a:ln>
                  <a:solidFill>
                    <a:sysClr val="windowText" lastClr="000000"/>
                  </a:solidFill>
                </a:ln>
              </a:rPr>
              <a:t>64 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8629617" y="3816355"/>
            <a:ext cx="2953857" cy="1236234"/>
          </a:xfrm>
          <a:prstGeom prst="roundRect">
            <a:avLst/>
          </a:prstGeom>
          <a:noFill/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9600" b="1" dirty="0">
                <a:ln>
                  <a:solidFill>
                    <a:sysClr val="windowText" lastClr="000000"/>
                  </a:solidFill>
                </a:ln>
              </a:rPr>
              <a:t>4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799323" y="5383440"/>
            <a:ext cx="2691246" cy="1236234"/>
          </a:xfrm>
          <a:prstGeom prst="roundRect">
            <a:avLst/>
          </a:prstGeom>
          <a:noFill/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9600" b="1" dirty="0">
                <a:ln>
                  <a:solidFill>
                    <a:sysClr val="windowText" lastClr="000000"/>
                  </a:solidFill>
                </a:ln>
              </a:rPr>
              <a:t>40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17822" y="5346785"/>
            <a:ext cx="3048559" cy="1236234"/>
          </a:xfrm>
          <a:prstGeom prst="roundRect">
            <a:avLst/>
          </a:prstGeom>
          <a:noFill/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9600" b="1" dirty="0">
                <a:ln>
                  <a:solidFill>
                    <a:sysClr val="windowText" lastClr="000000"/>
                  </a:solidFill>
                </a:ln>
              </a:rPr>
              <a:t>200 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411479" y="5416667"/>
            <a:ext cx="3658601" cy="1236234"/>
          </a:xfrm>
          <a:prstGeom prst="roundRect">
            <a:avLst/>
          </a:prstGeom>
          <a:noFill/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9600" b="1" dirty="0">
                <a:ln>
                  <a:solidFill>
                    <a:sysClr val="windowText" lastClr="000000"/>
                  </a:solidFill>
                </a:ln>
              </a:rPr>
              <a:t>60 </a:t>
            </a:r>
          </a:p>
        </p:txBody>
      </p:sp>
    </p:spTree>
    <p:extLst>
      <p:ext uri="{BB962C8B-B14F-4D97-AF65-F5344CB8AC3E}">
        <p14:creationId xmlns:p14="http://schemas.microsoft.com/office/powerpoint/2010/main" val="242286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32085</TotalTime>
  <Words>930</Words>
  <Application>Microsoft Office PowerPoint</Application>
  <PresentationFormat>Широкий екран</PresentationFormat>
  <Paragraphs>363</Paragraphs>
  <Slides>32</Slides>
  <Notes>0</Notes>
  <HiddenSlides>0</HiddenSlides>
  <MMClips>2</MMClips>
  <ScaleCrop>false</ScaleCrop>
  <HeadingPairs>
    <vt:vector size="8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Monotype Corsiva</vt:lpstr>
      <vt:lpstr>Times New Roman</vt:lpstr>
      <vt:lpstr>Тема Office</vt:lpstr>
      <vt:lpstr>Presentation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Василь Цупа</cp:lastModifiedBy>
  <cp:revision>1599</cp:revision>
  <dcterms:created xsi:type="dcterms:W3CDTF">2018-01-05T16:38:53Z</dcterms:created>
  <dcterms:modified xsi:type="dcterms:W3CDTF">2021-01-24T15:59:55Z</dcterms:modified>
</cp:coreProperties>
</file>