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12494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Опора </a:t>
            </a:r>
            <a:r>
              <a:rPr lang="uk-UA" sz="5400" dirty="0" smtClean="0"/>
              <a:t>і рух. Види скелета. Значення опорно-рухової системи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4034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547260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/>
              <a:t>конструкція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підтримує</a:t>
            </a:r>
            <a:r>
              <a:rPr lang="ru-RU" sz="3200" dirty="0"/>
              <a:t> </a:t>
            </a:r>
            <a:r>
              <a:rPr lang="ru-RU" sz="3200" dirty="0" err="1"/>
              <a:t>тіло</a:t>
            </a:r>
            <a:r>
              <a:rPr lang="ru-RU" sz="3200" dirty="0"/>
              <a:t> і </a:t>
            </a:r>
            <a:r>
              <a:rPr lang="ru-RU" sz="3200" dirty="0" err="1"/>
              <a:t>зберігає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форму</a:t>
            </a:r>
            <a:r>
              <a:rPr lang="ru-RU" sz="3200" dirty="0" smtClean="0"/>
              <a:t>.</a:t>
            </a:r>
          </a:p>
          <a:p>
            <a:pPr>
              <a:buFontTx/>
              <a:buChar char="-"/>
            </a:pPr>
            <a:r>
              <a:rPr lang="ru-RU" sz="3200" dirty="0" smtClean="0"/>
              <a:t> </a:t>
            </a:r>
            <a:r>
              <a:rPr lang="ru-RU" sz="3200" dirty="0"/>
              <a:t>Скелет </a:t>
            </a:r>
            <a:r>
              <a:rPr lang="ru-RU" sz="3200" dirty="0" err="1"/>
              <a:t>виконує</a:t>
            </a:r>
            <a:r>
              <a:rPr lang="ru-RU" sz="3200" dirty="0"/>
              <a:t> </a:t>
            </a:r>
            <a:r>
              <a:rPr lang="ru-RU" sz="3200" dirty="0" err="1"/>
              <a:t>захисну</a:t>
            </a:r>
            <a:r>
              <a:rPr lang="ru-RU" sz="3200" dirty="0"/>
              <a:t> </a:t>
            </a:r>
            <a:r>
              <a:rPr lang="ru-RU" sz="3200" dirty="0" err="1"/>
              <a:t>функцію</a:t>
            </a:r>
            <a:r>
              <a:rPr lang="ru-RU" sz="3200" dirty="0"/>
              <a:t>, </a:t>
            </a:r>
            <a:r>
              <a:rPr lang="ru-RU" sz="3200" dirty="0" err="1"/>
              <a:t>підтримує</a:t>
            </a:r>
            <a:r>
              <a:rPr lang="ru-RU" sz="3200" dirty="0"/>
              <a:t> в </a:t>
            </a:r>
            <a:r>
              <a:rPr lang="ru-RU" sz="3200" dirty="0" err="1"/>
              <a:t>певному</a:t>
            </a:r>
            <a:r>
              <a:rPr lang="ru-RU" sz="3200" dirty="0"/>
              <a:t> </a:t>
            </a:r>
            <a:r>
              <a:rPr lang="ru-RU" sz="3200" dirty="0" err="1"/>
              <a:t>положенні</a:t>
            </a:r>
            <a:r>
              <a:rPr lang="ru-RU" sz="3200" dirty="0"/>
              <a:t> </a:t>
            </a:r>
            <a:r>
              <a:rPr lang="ru-RU" sz="3200" dirty="0" err="1"/>
              <a:t>внутрішні</a:t>
            </a:r>
            <a:r>
              <a:rPr lang="ru-RU" sz="3200" dirty="0"/>
              <a:t> </a:t>
            </a:r>
            <a:r>
              <a:rPr lang="ru-RU" sz="3200" dirty="0" err="1"/>
              <a:t>органи</a:t>
            </a:r>
            <a:r>
              <a:rPr lang="ru-RU" sz="3200" dirty="0" smtClean="0"/>
              <a:t>.</a:t>
            </a:r>
          </a:p>
          <a:p>
            <a:pPr>
              <a:buFontTx/>
              <a:buChar char="-"/>
            </a:pPr>
            <a:r>
              <a:rPr lang="ru-RU" sz="3200" dirty="0" smtClean="0"/>
              <a:t> </a:t>
            </a:r>
            <a:r>
              <a:rPr lang="ru-RU" sz="3200" dirty="0"/>
              <a:t>До скелета </a:t>
            </a:r>
            <a:r>
              <a:rPr lang="ru-RU" sz="3200" dirty="0" err="1"/>
              <a:t>приєднуються</a:t>
            </a:r>
            <a:r>
              <a:rPr lang="ru-RU" sz="3200" dirty="0"/>
              <a:t> </a:t>
            </a:r>
            <a:r>
              <a:rPr lang="ru-RU" sz="3200" dirty="0" err="1"/>
              <a:t>м’язи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забезпечують</a:t>
            </a:r>
            <a:r>
              <a:rPr lang="ru-RU" sz="3200" dirty="0"/>
              <a:t> </a:t>
            </a:r>
            <a:r>
              <a:rPr lang="ru-RU" sz="3200" dirty="0" err="1"/>
              <a:t>різноманітні</a:t>
            </a:r>
            <a:r>
              <a:rPr lang="ru-RU" sz="3200" dirty="0"/>
              <a:t> </a:t>
            </a:r>
            <a:r>
              <a:rPr lang="ru-RU" sz="3200" dirty="0" err="1"/>
              <a:t>рухи</a:t>
            </a:r>
            <a:r>
              <a:rPr lang="ru-RU" sz="3200" dirty="0"/>
              <a:t> </a:t>
            </a:r>
            <a:r>
              <a:rPr lang="ru-RU" sz="3200" dirty="0" err="1"/>
              <a:t>тварин</a:t>
            </a:r>
            <a:r>
              <a:rPr lang="ru-RU" sz="3200" dirty="0"/>
              <a:t>: як </a:t>
            </a:r>
            <a:r>
              <a:rPr lang="ru-RU" sz="3200" dirty="0" err="1"/>
              <a:t>окремих</a:t>
            </a:r>
            <a:r>
              <a:rPr lang="ru-RU" sz="3200" dirty="0"/>
              <a:t> </a:t>
            </a:r>
            <a:r>
              <a:rPr lang="ru-RU" sz="3200" dirty="0" err="1"/>
              <a:t>частин</a:t>
            </a:r>
            <a:r>
              <a:rPr lang="ru-RU" sz="3200" dirty="0"/>
              <a:t> </a:t>
            </a:r>
            <a:r>
              <a:rPr lang="ru-RU" sz="3200" dirty="0" err="1"/>
              <a:t>їхнього</a:t>
            </a:r>
            <a:r>
              <a:rPr lang="ru-RU" sz="3200" dirty="0"/>
              <a:t> </a:t>
            </a:r>
            <a:r>
              <a:rPr lang="ru-RU" sz="3200" dirty="0" err="1"/>
              <a:t>тіла</a:t>
            </a:r>
            <a:r>
              <a:rPr lang="ru-RU" sz="3200" dirty="0"/>
              <a:t>, так і </a:t>
            </a:r>
            <a:r>
              <a:rPr lang="ru-RU" sz="3200" dirty="0" err="1"/>
              <a:t>організму</a:t>
            </a:r>
            <a:r>
              <a:rPr lang="ru-RU" sz="3200" dirty="0"/>
              <a:t> в </a:t>
            </a:r>
            <a:r>
              <a:rPr lang="ru-RU" sz="3200" dirty="0" err="1" smtClean="0"/>
              <a:t>цілому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Скелет</a:t>
            </a:r>
          </a:p>
        </p:txBody>
      </p:sp>
    </p:spTree>
    <p:extLst>
      <p:ext uri="{BB962C8B-B14F-4D97-AF65-F5344CB8AC3E}">
        <p14:creationId xmlns:p14="http://schemas.microsoft.com/office/powerpoint/2010/main" val="9114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556792"/>
            <a:ext cx="8640960" cy="4569371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Рідинний скелет (</a:t>
            </a:r>
            <a:r>
              <a:rPr lang="uk-UA" sz="3200" dirty="0" err="1" smtClean="0">
                <a:solidFill>
                  <a:srgbClr val="FF0000"/>
                </a:solidFill>
              </a:rPr>
              <a:t>гідроскелет</a:t>
            </a:r>
            <a:r>
              <a:rPr lang="uk-UA" sz="3200" dirty="0" smtClean="0">
                <a:solidFill>
                  <a:srgbClr val="FF0000"/>
                </a:solidFill>
              </a:rPr>
              <a:t>) </a:t>
            </a:r>
            <a:r>
              <a:rPr lang="uk-UA" sz="3200" dirty="0" smtClean="0"/>
              <a:t>– його опорою є насичені водою м’які тканини або </a:t>
            </a:r>
            <a:r>
              <a:rPr lang="uk-UA" sz="3200" dirty="0"/>
              <a:t>п</a:t>
            </a:r>
            <a:r>
              <a:rPr lang="uk-UA" sz="3200" dirty="0" smtClean="0"/>
              <a:t>орожнина тіла.</a:t>
            </a:r>
            <a:endParaRPr lang="ru-RU" sz="3200" dirty="0" smtClean="0"/>
          </a:p>
          <a:p>
            <a:r>
              <a:rPr lang="uk-UA" sz="3200" dirty="0" smtClean="0">
                <a:solidFill>
                  <a:srgbClr val="FF0000"/>
                </a:solidFill>
              </a:rPr>
              <a:t>Зовнішній скелет (</a:t>
            </a:r>
            <a:r>
              <a:rPr lang="uk-UA" sz="3200" dirty="0" err="1" smtClean="0">
                <a:solidFill>
                  <a:srgbClr val="FF0000"/>
                </a:solidFill>
              </a:rPr>
              <a:t>екзоскелет</a:t>
            </a:r>
            <a:r>
              <a:rPr lang="uk-UA" sz="3200" dirty="0" smtClean="0">
                <a:solidFill>
                  <a:srgbClr val="FF0000"/>
                </a:solidFill>
              </a:rPr>
              <a:t>) </a:t>
            </a:r>
            <a:r>
              <a:rPr lang="uk-UA" sz="3200" dirty="0" smtClean="0"/>
              <a:t>– утворюється </a:t>
            </a:r>
            <a:r>
              <a:rPr lang="uk-UA" sz="3200" dirty="0" err="1" smtClean="0"/>
              <a:t>іиділеннями</a:t>
            </a:r>
            <a:r>
              <a:rPr lang="uk-UA" sz="3200" dirty="0" smtClean="0"/>
              <a:t> цитоплазми клітин, клітинами ектодерми чи епітеліальними тканинами.</a:t>
            </a:r>
            <a:endParaRPr lang="uk-UA" sz="3200" dirty="0" smtClean="0">
              <a:solidFill>
                <a:srgbClr val="FF0000"/>
              </a:solidFill>
            </a:endParaRPr>
          </a:p>
          <a:p>
            <a:r>
              <a:rPr lang="uk-UA" sz="3200" dirty="0" smtClean="0">
                <a:solidFill>
                  <a:srgbClr val="FF0000"/>
                </a:solidFill>
              </a:rPr>
              <a:t>Внутрішній скелет (</a:t>
            </a:r>
            <a:r>
              <a:rPr lang="uk-UA" sz="3200" dirty="0" err="1" smtClean="0">
                <a:solidFill>
                  <a:srgbClr val="FF0000"/>
                </a:solidFill>
              </a:rPr>
              <a:t>ендоскелет</a:t>
            </a:r>
            <a:r>
              <a:rPr lang="uk-UA" sz="3200" dirty="0" smtClean="0">
                <a:solidFill>
                  <a:srgbClr val="FF0000"/>
                </a:solidFill>
              </a:rPr>
              <a:t>) </a:t>
            </a:r>
            <a:r>
              <a:rPr lang="uk-UA" sz="3200" dirty="0" smtClean="0"/>
              <a:t>– утворений живою тканиною. (хрящовий чи кістковий)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скелета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01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81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85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3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4000" dirty="0" smtClean="0"/>
              <a:t>  Від зовнішнього до внутрішнього скелету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 smtClean="0"/>
              <a:t>  Диференціація на відділи, що зумовило урізноманітнення функцій.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r>
              <a:rPr lang="uk-UA" sz="4800" dirty="0" smtClean="0"/>
              <a:t>Еволюція скелетної системи тварин: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66033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</TotalTime>
  <Words>131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Default Theme</vt:lpstr>
      <vt:lpstr>Опора і рух. Види скелета. Значення опорно-рухової системи</vt:lpstr>
      <vt:lpstr>Скелет</vt:lpstr>
      <vt:lpstr>Види скелета</vt:lpstr>
      <vt:lpstr>Презентация PowerPoint</vt:lpstr>
      <vt:lpstr>Презентация PowerPoint</vt:lpstr>
      <vt:lpstr>Презентация PowerPoint</vt:lpstr>
      <vt:lpstr>Еволюція скелетної системи тварин: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Опора і рух. Види скелета. Значення опорно-рухової системи</dc:title>
  <dc:creator>Пользователь</dc:creator>
  <cp:lastModifiedBy>Пользователь</cp:lastModifiedBy>
  <cp:revision>3</cp:revision>
  <dcterms:created xsi:type="dcterms:W3CDTF">2018-02-08T18:40:23Z</dcterms:created>
  <dcterms:modified xsi:type="dcterms:W3CDTF">2018-02-08T19:12:44Z</dcterms:modified>
</cp:coreProperties>
</file>