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6" r:id="rId3"/>
    <p:sldId id="274" r:id="rId4"/>
    <p:sldId id="266" r:id="rId5"/>
    <p:sldId id="277" r:id="rId6"/>
    <p:sldId id="283" r:id="rId7"/>
    <p:sldId id="288" r:id="rId8"/>
    <p:sldId id="279" r:id="rId9"/>
    <p:sldId id="280" r:id="rId10"/>
    <p:sldId id="284" r:id="rId11"/>
    <p:sldId id="281" r:id="rId12"/>
    <p:sldId id="282" r:id="rId13"/>
    <p:sldId id="268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07747-B488-4F29-B417-334380B4328A}" type="datetimeFigureOut">
              <a:rPr lang="uk-UA" smtClean="0"/>
              <a:t>31.01.2022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51C6B-16C2-4FC2-B185-AC7F669605F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870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51C6B-16C2-4FC2-B185-AC7F669605F9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42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8262"/>
            <a:ext cx="8229600" cy="1935088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Зчеплення генів </a:t>
            </a:r>
            <a:b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і кросинговер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7365" b="8139"/>
          <a:stretch/>
        </p:blipFill>
        <p:spPr>
          <a:xfrm>
            <a:off x="1331640" y="2331313"/>
            <a:ext cx="6408712" cy="42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5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124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Кросинговер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59352"/>
              </p:ext>
            </p:extLst>
          </p:nvPr>
        </p:nvGraphicFramePr>
        <p:xfrm>
          <a:off x="2987824" y="1268760"/>
          <a:ext cx="5904656" cy="17983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Морган виявив відхилення від закону: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серед гібридів другого покоління було небагато особин з перекомбінацією ознак, гени яких перебувають в одній хромосомі;</a:t>
                      </a:r>
                      <a:endParaRPr lang="uk-UA" sz="21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98683"/>
              </p:ext>
            </p:extLst>
          </p:nvPr>
        </p:nvGraphicFramePr>
        <p:xfrm>
          <a:off x="264520" y="3068960"/>
          <a:ext cx="8640960" cy="34747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зроблено припущення про те, що перекомбінація ознак може бути виклакана кросинговером (англ. </a:t>
                      </a:r>
                      <a:r>
                        <a:rPr lang="en-US" sz="21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cross </a:t>
                      </a:r>
                      <a:r>
                        <a:rPr lang="uk-UA" sz="21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– схрещувати, </a:t>
                      </a:r>
                      <a:r>
                        <a:rPr lang="en-US" sz="21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over</a:t>
                      </a:r>
                      <a:r>
                        <a:rPr lang="ru-RU" sz="21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– над) – обмін ділянками гомологічних хромосом під час коньюгації при метафазі-І</a:t>
                      </a:r>
                      <a:r>
                        <a:rPr lang="ru-RU" sz="21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мейозу;</a:t>
                      </a:r>
                      <a:endParaRPr lang="uk-UA" sz="21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встановив, що гени однієї хромосоми зчеплені не абсолютно, кросинговер може відбутись у будь-якій ділянці</a:t>
                      </a:r>
                      <a:r>
                        <a:rPr lang="uk-UA" sz="21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хромосоми;</a:t>
                      </a:r>
                      <a:endParaRPr lang="uk-UA" sz="21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чим далі розташовані локуси</a:t>
                      </a:r>
                      <a:r>
                        <a:rPr lang="uk-UA" sz="21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в одній хромосомі, тим частіше між ними можу відбуватись обмін ділянками і навпаки</a:t>
                      </a:r>
                      <a:endParaRPr lang="uk-UA" sz="21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5"/>
          <a:stretch/>
        </p:blipFill>
        <p:spPr bwMode="auto">
          <a:xfrm>
            <a:off x="165969" y="1412776"/>
            <a:ext cx="2808312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51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75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Генетична карта 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659191"/>
              </p:ext>
            </p:extLst>
          </p:nvPr>
        </p:nvGraphicFramePr>
        <p:xfrm>
          <a:off x="251520" y="1196752"/>
          <a:ext cx="8712968" cy="822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схема взаємного розташування і відстані генів,</a:t>
                      </a:r>
                      <a:r>
                        <a:rPr lang="uk-UA" sz="24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локалізованих у цій хромосомі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065287"/>
              </p:ext>
            </p:extLst>
          </p:nvPr>
        </p:nvGraphicFramePr>
        <p:xfrm>
          <a:off x="323528" y="2132855"/>
          <a:ext cx="4680520" cy="4206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6345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використовуючи гібридологічний метод</a:t>
                      </a:r>
                      <a:r>
                        <a:rPr lang="uk-UA" sz="22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і підраховуючи частоту кросинговеру, Морган із співробітниками побудували генетичні карти, на яких зазначили порядок генів у хромосомі та відстань між ними</a:t>
                      </a:r>
                      <a:endParaRPr lang="uk-UA" sz="22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798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одиницею вимірювання є 1% кросинговеру – </a:t>
                      </a:r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морганіда</a:t>
                      </a:r>
                      <a:r>
                        <a:rPr lang="uk-UA" sz="2200" b="1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сантиморган</a:t>
                      </a:r>
                      <a:r>
                        <a:rPr lang="uk-UA" sz="2200" b="1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7510" y="2459395"/>
            <a:ext cx="454150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8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2474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Хромосомна теорія спадковості</a:t>
            </a:r>
            <a:endParaRPr lang="uk-UA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903838"/>
              </p:ext>
            </p:extLst>
          </p:nvPr>
        </p:nvGraphicFramePr>
        <p:xfrm>
          <a:off x="323528" y="1052736"/>
          <a:ext cx="8568952" cy="5212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1875 р.-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г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ени знаходяться у хромосомах і розташовані там у лінійному порядку</a:t>
                      </a:r>
                      <a:endParaRPr lang="uk-UA" sz="20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Сучасні молекулярно-генетичні дослідження підтвердили ці положення:</a:t>
                      </a:r>
                      <a:endParaRPr lang="uk-UA" sz="24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Гени знаходяться у хромосомах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2. Кожний ген займає певне місце у хромосомі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3.</a:t>
                      </a: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Гени в хромосомах розташовані у лінійному порядку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4. Кожна хромосома являє собою групу зчеплення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5. Кількість груп зчеплення дорівнює гаплоїдному</a:t>
                      </a: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набору хромосом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6. Між гомологічними</a:t>
                      </a: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хромосомами відбувається обмін алельними генами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7. Відстань між генами пропорційна відсотку кросинговеру між ними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33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Висновки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45435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Зчеплені гени, які локалізовані в одній хромосомі, успадковуються разом і не виявляють незалежного розподілу (Закон Моргана)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Зчеплення генів завдяки кросинговеру може бути неповним, що забезпечує спадкову різноманітність нащадків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Хромосомна теорія спадковості – узагальнення наукових знань, згідно з якими хромосоми є матеріальною основою спадковості, тобто спадковість ознак організмів у ряді поколінь визначається спадковістю їхніх хромосом</a:t>
            </a:r>
            <a:endParaRPr lang="uk-UA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6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Томас Хант Морган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367819"/>
              </p:ext>
            </p:extLst>
          </p:nvPr>
        </p:nvGraphicFramePr>
        <p:xfrm>
          <a:off x="2987824" y="1268760"/>
          <a:ext cx="5832648" cy="3474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1933 р.- присуджено </a:t>
                      </a:r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Нобелівську премію 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«за відкриття</a:t>
                      </a:r>
                      <a:r>
                        <a:rPr lang="uk-UA" sz="24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, пов’язані з роллю хромосом у спадковості»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775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Моргану, як і Менделю поталанило. Адже спочатку він</a:t>
                      </a: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збирався проводити досліди на кроликах, але спонсори, які фінансували його роботу, подумали, що кролики – надто дорогий об’єкт і рішуче відмовили вченому. 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48241"/>
              </p:ext>
            </p:extLst>
          </p:nvPr>
        </p:nvGraphicFramePr>
        <p:xfrm>
          <a:off x="376100" y="4826955"/>
          <a:ext cx="8444372" cy="17068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444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тоді Морган і звернувся до плодових</a:t>
                      </a: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мушок.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саме завдяки скупості спонсорів уже</a:t>
                      </a: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на початку ХХ ст. Томас Морган зробив усі свої відкриття, адже почни він свої досліди з кролями, у яких не 4, а 22 пари хромосом, то йому знадобилося б кілька десятиліть.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3" y="1196752"/>
            <a:ext cx="257723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77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548680"/>
            <a:ext cx="6192688" cy="2690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Вперше зчеплення генів відкрили у 1906р. англійські генетики У.Бетсон і Р.Пеннет, які вивчали дигібридне схрещування у Горошку запашного (</a:t>
            </a:r>
            <a:r>
              <a:rPr lang="en-US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Lathyrus odoratus) </a:t>
            </a:r>
            <a:r>
              <a:rPr lang="uk-UA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і виявили відхилення від закону незалежного успадкування генів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5236" y="566133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Що таке зчеплення генів?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80"/>
            <a:ext cx="189021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085148"/>
            <a:ext cx="2016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Реджинальд Пеннет</a:t>
            </a:r>
            <a:endParaRPr lang="uk-UA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3" t="2627" b="11091"/>
          <a:stretch/>
        </p:blipFill>
        <p:spPr bwMode="auto">
          <a:xfrm>
            <a:off x="427490" y="3479609"/>
            <a:ext cx="1952313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3580" y="5999890"/>
            <a:ext cx="2016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Уїльям Бетсон</a:t>
            </a:r>
            <a:endParaRPr lang="uk-UA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7"/>
          <a:stretch/>
        </p:blipFill>
        <p:spPr bwMode="auto">
          <a:xfrm>
            <a:off x="2843808" y="3239036"/>
            <a:ext cx="5616624" cy="22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68145" y="5157016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Горошок запашний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2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План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67221"/>
            <a:ext cx="5410944" cy="4641379"/>
          </a:xfrm>
        </p:spPr>
        <p:txBody>
          <a:bodyPr>
            <a:normAutofit fontScale="92500"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Експеримент Т.Моргана про зчеплення генів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Значення кросинговеру за неповного зчеплення генів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Значення хромосомної теорії спадковості</a:t>
            </a:r>
            <a:endParaRPr lang="uk-UA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15" y="1412776"/>
            <a:ext cx="3001516" cy="450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168" y="5526348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Горошок запашний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4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Томас Хант Морган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790846"/>
              </p:ext>
            </p:extLst>
          </p:nvPr>
        </p:nvGraphicFramePr>
        <p:xfrm>
          <a:off x="323528" y="1052736"/>
          <a:ext cx="5904656" cy="3627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1908 р.- розпочались дослідження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35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добував дрозофіл у бакалійних та фруктових крамницях: виловлював їх сачком, отримавши дозвіл</a:t>
                      </a: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господарів крамниць, які кепкували з дивака-мухолова;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тридцятип’ятиметрова  кімната для дослідів «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Fly-room</a:t>
                      </a: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» (мушача кімната) у Колумбійському університеті, де він проводив свої досліди, стала широковідомою;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68" y="1049863"/>
            <a:ext cx="2634698" cy="36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61166"/>
              </p:ext>
            </p:extLst>
          </p:nvPr>
        </p:nvGraphicFramePr>
        <p:xfrm>
          <a:off x="323528" y="4696194"/>
          <a:ext cx="8539354" cy="20116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53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усе приміщення було заставлене плошками, банками й колбами з мухами та личинками;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пляшок весь час не вистачало, й ширилися чутки, що рано-вранці дорогою до лабораторії, Морган та його студенти викрадали ємкості для молока, які виставляли жителі Манхеттена ввечері за двері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59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sz="43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Мухи-дрозофіли – ідеальний об’єкт для дослідів</a:t>
            </a:r>
            <a:endParaRPr lang="uk-UA" sz="43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74254"/>
              </p:ext>
            </p:extLst>
          </p:nvPr>
        </p:nvGraphicFramePr>
        <p:xfrm>
          <a:off x="323528" y="1321162"/>
          <a:ext cx="5616624" cy="21031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легко </a:t>
                      </a: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розводяться</a:t>
                      </a: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у неволі; невибагливі;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життєвий цикл </a:t>
                      </a: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– 10-20 діб,</a:t>
                      </a: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за який самка дає близько 400 потомків;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легко вивчати протягом усього їхнього життя; 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05655"/>
              </p:ext>
            </p:extLst>
          </p:nvPr>
        </p:nvGraphicFramePr>
        <p:xfrm>
          <a:off x="251520" y="3320334"/>
          <a:ext cx="8496944" cy="1005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84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в клітинах слинних залоз личинок є </a:t>
                      </a: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гігантські хромосоми</a:t>
                      </a: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, зручні для дослідження,</a:t>
                      </a: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оскільки не потребують мікроскопів з надто великим збільшенням; невелика кількість (4);</a:t>
                      </a:r>
                      <a:endParaRPr lang="uk-UA" sz="20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30" y="1268780"/>
            <a:ext cx="2861550" cy="201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430018"/>
              </p:ext>
            </p:extLst>
          </p:nvPr>
        </p:nvGraphicFramePr>
        <p:xfrm>
          <a:off x="2796716" y="4365104"/>
          <a:ext cx="6096000" cy="2286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828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плодові мушки відрізняються за зовнішніми </a:t>
                      </a:r>
                      <a:r>
                        <a:rPr lang="uk-UA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ознаками</a:t>
                      </a:r>
                      <a:r>
                        <a:rPr lang="uk-UA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: </a:t>
                      </a:r>
                    </a:p>
                    <a:p>
                      <a:r>
                        <a:rPr lang="uk-UA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- за кольором очей: червоні, жовті, рожеві, білі;</a:t>
                      </a:r>
                    </a:p>
                    <a:p>
                      <a:r>
                        <a:rPr lang="uk-UA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- за довжиною крил: довгі, короткі;</a:t>
                      </a:r>
                    </a:p>
                    <a:p>
                      <a:r>
                        <a:rPr lang="uk-UA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- за формою крил: нормальні, зморщені, не здатні до польоту;</a:t>
                      </a:r>
                    </a:p>
                    <a:p>
                      <a:r>
                        <a:rPr lang="uk-UA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- за формою і забарвленням черевця, ніг, антен і навіть щетинок, що вкривають тіло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5" y="4397757"/>
            <a:ext cx="25202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1584" y="5089321"/>
            <a:ext cx="902811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05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Дикий тип</a:t>
            </a:r>
            <a:endParaRPr lang="uk-UA" sz="10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1582" y="6309320"/>
            <a:ext cx="644728" cy="4154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05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Жовте </a:t>
            </a:r>
          </a:p>
          <a:p>
            <a:pPr algn="ctr"/>
            <a:r>
              <a:rPr lang="uk-UA" sz="105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тіло</a:t>
            </a:r>
            <a:endParaRPr lang="uk-UA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24395" y="6274809"/>
            <a:ext cx="660758" cy="4154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05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Темне </a:t>
            </a:r>
          </a:p>
          <a:p>
            <a:pPr algn="ctr"/>
            <a:r>
              <a:rPr lang="uk-UA" sz="105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тіло</a:t>
            </a:r>
            <a:endParaRPr lang="uk-UA" sz="10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07705" y="6316375"/>
            <a:ext cx="818002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05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Білі очі </a:t>
            </a:r>
            <a:endParaRPr lang="uk-UA" sz="105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59361" y="5008530"/>
            <a:ext cx="728084" cy="4154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05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Короткі </a:t>
            </a:r>
          </a:p>
          <a:p>
            <a:pPr algn="ctr"/>
            <a:r>
              <a:rPr lang="uk-UA" sz="105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крила</a:t>
            </a:r>
            <a:endParaRPr lang="uk-UA" sz="10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07705" y="5008530"/>
            <a:ext cx="870751" cy="4154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05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Закручені </a:t>
            </a:r>
          </a:p>
          <a:p>
            <a:pPr algn="ctr"/>
            <a:r>
              <a:rPr lang="uk-UA" sz="105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крила</a:t>
            </a:r>
            <a:endParaRPr lang="uk-UA" sz="1050" dirty="0"/>
          </a:p>
        </p:txBody>
      </p:sp>
    </p:spTree>
    <p:extLst>
      <p:ext uri="{BB962C8B-B14F-4D97-AF65-F5344CB8AC3E}">
        <p14:creationId xmlns:p14="http://schemas.microsoft.com/office/powerpoint/2010/main" val="159334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24744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Зчеплення ознак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523407"/>
              </p:ext>
            </p:extLst>
          </p:nvPr>
        </p:nvGraphicFramePr>
        <p:xfrm>
          <a:off x="279716" y="1052736"/>
          <a:ext cx="8612764" cy="56337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612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кількість генів більше, ніж хромосом (в одній хромосомі може бути сотні тисяч генів);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гени розташовані в різних хромосомах, передаються потомству незалежно один від одного відповідно до законів Менделя</a:t>
                      </a:r>
                      <a:endParaRPr lang="uk-UA" sz="20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1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Закон Моргана:</a:t>
                      </a:r>
                      <a:r>
                        <a:rPr lang="uk-UA" sz="2100" b="1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uk-UA" sz="21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гени, локалізовані в одній хромосомі, успадковуються спільно (зчеплено)</a:t>
                      </a:r>
                      <a:endParaRPr lang="uk-UA" sz="21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uk-UA" sz="21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Спадкування генів, що знаходяться і одній хромосомі називають </a:t>
                      </a:r>
                      <a:r>
                        <a:rPr lang="uk-UA" sz="21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зчепленим спадкуванням</a:t>
                      </a:r>
                      <a:endParaRPr lang="uk-UA" sz="21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Кількість груп зчеплення</a:t>
                      </a: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відповідає кількості хромосом гаплоїдного набору: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людина - 23</a:t>
                      </a:r>
                      <a:endParaRPr lang="uk-UA" sz="1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бізон - 53</a:t>
                      </a:r>
                      <a:endParaRPr lang="uk-UA" sz="1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собака - 39</a:t>
                      </a:r>
                      <a:endParaRPr lang="uk-UA" sz="1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папороть Ужовник густорядний - 660</a:t>
                      </a:r>
                      <a:endParaRPr lang="uk-UA" sz="1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дрозофіла - 4</a:t>
                      </a:r>
                      <a:endParaRPr lang="uk-UA" sz="1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509120"/>
            <a:ext cx="3266842" cy="221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60232" y="6434995"/>
            <a:ext cx="175400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Каріотип людини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92154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75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Дослід Моргана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71240" y="1858406"/>
            <a:ext cx="152915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Чорне тіло (а)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Вкорочені крила (в)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99153" y="1332989"/>
            <a:ext cx="103265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♂ аавв</a:t>
            </a:r>
            <a:endParaRPr lang="uk-UA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1" y="1858762"/>
            <a:ext cx="172819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Сіре тіло</a:t>
            </a:r>
            <a:r>
              <a:rPr lang="en-US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(</a:t>
            </a:r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А)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Нормальна форма крил (В)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3682710"/>
            <a:ext cx="129614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Сіре тіло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Нормальна форма крил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5805264"/>
            <a:ext cx="129614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Сіре тіло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Нормальна форма крил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87517" y="5810123"/>
            <a:ext cx="129614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Чорне тіло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Нормальна форма крил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87643" y="5813376"/>
            <a:ext cx="111151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Сіре тіло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Вкорочені крила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00580" y="5816629"/>
            <a:ext cx="129614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Чорне тіло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Вкорочені крила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3790432"/>
            <a:ext cx="115212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Чорне тіло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Вкорочені 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крила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71158" y="2610077"/>
            <a:ext cx="153536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Сіре тіло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Нормальна форма крил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3695390"/>
            <a:ext cx="16561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Аналізуюче схрещування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2628" y="4797152"/>
            <a:ext cx="1877589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Нащадки, отримані внаслідок аналізуючого схрещування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3335" y="1362221"/>
            <a:ext cx="115608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♀ </a:t>
            </a:r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/>
              </a:rPr>
              <a:t>ААВВ</a:t>
            </a:r>
            <a:endParaRPr lang="uk-UA" sz="2000" dirty="0"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2874" y="1885465"/>
            <a:ext cx="165618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2729395"/>
            <a:ext cx="165618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F1</a:t>
            </a:r>
            <a:endParaRPr lang="uk-UA" sz="2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79913" y="2790950"/>
            <a:ext cx="90281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/>
              </a:rPr>
              <a:t>АаВв</a:t>
            </a:r>
            <a:endParaRPr lang="uk-UA" sz="2000" dirty="0">
              <a:latin typeface="Comic Sans MS" panose="030F0702030302020204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01982" y="3390322"/>
            <a:ext cx="214834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аавв - </a:t>
            </a:r>
            <a:r>
              <a:rPr lang="uk-UA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аналізатор</a:t>
            </a:r>
            <a:endParaRPr lang="uk-UA" sz="1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24450" y="3303679"/>
            <a:ext cx="90281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/>
              </a:rPr>
              <a:t>АаВв</a:t>
            </a:r>
            <a:endParaRPr lang="uk-U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8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75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Дослід Моргана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80709"/>
              </p:ext>
            </p:extLst>
          </p:nvPr>
        </p:nvGraphicFramePr>
        <p:xfrm>
          <a:off x="251520" y="1052736"/>
          <a:ext cx="8712968" cy="5608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504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Аналізуюче схрещування з аналізатором  аа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bb</a:t>
                      </a:r>
                      <a:endParaRPr lang="uk-UA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Очікування: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І варіант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ІІ варіант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Якщо гени,</a:t>
                      </a:r>
                      <a:r>
                        <a:rPr lang="uk-UA" sz="19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що визначають ці ознаки, локалізовані у різних генах і успадковуються незалежно один від одного, буде</a:t>
                      </a:r>
                      <a:endParaRPr lang="uk-UA" sz="19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Якщо гени, що визначають ці ознаки, перебувають в одній хромосомі й успадковуються зчепленно, то очікується </a:t>
                      </a:r>
                      <a:endParaRPr lang="uk-UA" sz="19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25% : 25% : 25%</a:t>
                      </a: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: 25%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сірі з нормальними крилами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сірі з короткими крилами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чорні з нормальними крилами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чорні з короткими крилами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50% : 50%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чорні з короткими крилами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сірі з нормальними крилами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Вийшло: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41,5% : 41,5% : 8,5% : 8,5%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сірі з нормальними крилами, чорні з короткими,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сірі з короткими, чорні з нормальними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27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75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Дослід Моргана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38030"/>
              </p:ext>
            </p:extLst>
          </p:nvPr>
        </p:nvGraphicFramePr>
        <p:xfrm>
          <a:off x="251520" y="1196752"/>
          <a:ext cx="8712968" cy="4785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Вийшло: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41,5% : 41,5% : 8,5% : 8,5%</a:t>
                      </a:r>
                      <a:endParaRPr lang="uk-UA" sz="22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сірі з нормальними крилами, чорні з короткими,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сірі з короткими, чорні з нормальними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uk-UA" sz="22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8,5% + 8,5% = 17% - з новими фенотипами-</a:t>
                      </a:r>
                      <a:r>
                        <a:rPr lang="uk-UA" sz="22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чорні з нормальними крилами, сірі з короткими)</a:t>
                      </a:r>
                      <a:endParaRPr lang="uk-UA" sz="22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17% мух</a:t>
                      </a:r>
                      <a:r>
                        <a:rPr lang="uk-UA" sz="20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- мали перекомбінацію ознак, викликану кросинговером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частота кросинговеру</a:t>
                      </a: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– загальний відсоток особин, чий фенотип є результатом кросинговеру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частота кросинговеру характеризує відстань між генами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чим більший відсоток особин, тим далі знаходяться один від одного гени в хромосомі і навпаки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53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1079</Words>
  <Application>Microsoft Office PowerPoint</Application>
  <PresentationFormat>Экран (4:3)</PresentationFormat>
  <Paragraphs>137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Тема Office</vt:lpstr>
      <vt:lpstr>Зчеплення генів  і кросинговер</vt:lpstr>
      <vt:lpstr>Презентация PowerPoint</vt:lpstr>
      <vt:lpstr>План</vt:lpstr>
      <vt:lpstr>Томас Хант Морган</vt:lpstr>
      <vt:lpstr>Мухи-дрозофіли – ідеальний об’єкт для дослідів</vt:lpstr>
      <vt:lpstr>Зчеплення ознак</vt:lpstr>
      <vt:lpstr>Дослід Моргана</vt:lpstr>
      <vt:lpstr>Дослід Моргана</vt:lpstr>
      <vt:lpstr>Дослід Моргана</vt:lpstr>
      <vt:lpstr>Кросинговер</vt:lpstr>
      <vt:lpstr>Генетична карта </vt:lpstr>
      <vt:lpstr>Хромосомна теорія спадковості</vt:lpstr>
      <vt:lpstr>Висновки</vt:lpstr>
      <vt:lpstr>Томас Хант Морган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Пользователь Windows</cp:lastModifiedBy>
  <cp:revision>56</cp:revision>
  <dcterms:created xsi:type="dcterms:W3CDTF">2021-02-07T18:56:46Z</dcterms:created>
  <dcterms:modified xsi:type="dcterms:W3CDTF">2022-01-31T12:50:10Z</dcterms:modified>
</cp:coreProperties>
</file>