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422" r:id="rId3"/>
    <p:sldId id="1882" r:id="rId4"/>
    <p:sldId id="1885" r:id="rId5"/>
    <p:sldId id="1876" r:id="rId6"/>
    <p:sldId id="1877" r:id="rId7"/>
    <p:sldId id="1145" r:id="rId8"/>
    <p:sldId id="1893" r:id="rId9"/>
    <p:sldId id="1891" r:id="rId10"/>
    <p:sldId id="1894" r:id="rId11"/>
    <p:sldId id="1902" r:id="rId12"/>
    <p:sldId id="1903" r:id="rId13"/>
    <p:sldId id="1904" r:id="rId14"/>
    <p:sldId id="1905" r:id="rId15"/>
    <p:sldId id="1906" r:id="rId16"/>
    <p:sldId id="1907" r:id="rId17"/>
    <p:sldId id="1908" r:id="rId18"/>
    <p:sldId id="1909" r:id="rId19"/>
    <p:sldId id="1910" r:id="rId20"/>
    <p:sldId id="1881" r:id="rId21"/>
    <p:sldId id="1873" r:id="rId22"/>
    <p:sldId id="455" r:id="rId23"/>
    <p:sldId id="45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4511"/>
    <a:srgbClr val="84A029"/>
    <a:srgbClr val="FF8585"/>
    <a:srgbClr val="2F3242"/>
    <a:srgbClr val="F4CB02"/>
    <a:srgbClr val="FFFFFF"/>
    <a:srgbClr val="B4EA4E"/>
    <a:srgbClr val="5C045E"/>
    <a:srgbClr val="091255"/>
    <a:srgbClr val="F8C2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Помірний стиль 2 –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7" autoAdjust="0"/>
    <p:restoredTop sz="94660"/>
  </p:normalViewPr>
  <p:slideViewPr>
    <p:cSldViewPr snapToGrid="0">
      <p:cViewPr>
        <p:scale>
          <a:sx n="92" d="100"/>
          <a:sy n="92" d="100"/>
        </p:scale>
        <p:origin x="-202" y="1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D86A0-1217-4E7B-9444-3CA2B7EAE60B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782C8-2FDC-4492-87C1-335491D2FD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471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D74D-05D6-4FA5-A0FE-FCFB5667ECCF}" type="datetime4">
              <a:rPr lang="uk-UA" smtClean="0"/>
              <a:t>1 лютого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1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0754-E3B3-4AE5-8334-5A7D8D99D0DF}" type="datetime4">
              <a:rPr lang="uk-UA" smtClean="0"/>
              <a:t>1 лютого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3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D4D5-8B29-41CC-AD9F-D860F61E6732}" type="datetime4">
              <a:rPr lang="uk-UA" smtClean="0"/>
              <a:t>1 лютого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98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26BE-B476-4F10-92EF-5E8F098F3FFD}" type="datetime4">
              <a:rPr lang="uk-UA" smtClean="0"/>
              <a:t>1 лютого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63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AD0A-BC18-4447-81C4-B70106899EEB}" type="datetime4">
              <a:rPr lang="uk-UA" smtClean="0"/>
              <a:t>1 лютого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27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1C79-03A4-43EF-BF0B-2A1838ED8C3B}" type="datetime4">
              <a:rPr lang="uk-UA" smtClean="0"/>
              <a:t>1 лютого 2022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297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CC2F-78EE-4DAB-AE28-7EE2FCCC9D7F}" type="datetime4">
              <a:rPr lang="uk-UA" smtClean="0"/>
              <a:t>1 лютого 2022 р.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7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C602-D7B2-436E-A38A-787D03AA4BB5}" type="datetime4">
              <a:rPr lang="uk-UA" smtClean="0"/>
              <a:t>1 лютого 2022 р.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965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F5C9-C2CE-4824-BBA2-613C7A3A53DD}" type="datetime4">
              <a:rPr lang="uk-UA" smtClean="0"/>
              <a:t>1 лютого 2022 р.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6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204E-09AB-4BA8-9868-771DB87F4C88}" type="datetime4">
              <a:rPr lang="uk-UA" smtClean="0"/>
              <a:t>1 лютого 2022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19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D62B-D05C-4AD1-AE28-D2EA13C2ADAF}" type="datetime4">
              <a:rPr lang="uk-UA" smtClean="0"/>
              <a:t>1 лютого 2022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429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0679-F8D0-4550-BE94-D8E867DD5806}" type="datetime4">
              <a:rPr lang="uk-UA" smtClean="0"/>
              <a:t>1 лютого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7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8123" y="1155409"/>
            <a:ext cx="166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Сьогодн</a:t>
            </a:r>
            <a:r>
              <a:rPr lang="uk-UA" sz="2400" b="1" dirty="0">
                <a:solidFill>
                  <a:schemeClr val="bg1"/>
                </a:solidFill>
              </a:rPr>
              <a:t>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1171157" y="1617074"/>
            <a:ext cx="1756555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400" b="1" smtClean="0">
                <a:solidFill>
                  <a:schemeClr val="bg1"/>
                </a:solidFill>
              </a:rPr>
              <a:pPr algn="ctr"/>
              <a:t>01.02.2022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8B8F9FE-FD7D-4D5E-A4F0-5CB7444DCCD6}"/>
              </a:ext>
            </a:extLst>
          </p:cNvPr>
          <p:cNvSpPr txBox="1"/>
          <p:nvPr/>
        </p:nvSpPr>
        <p:spPr>
          <a:xfrm>
            <a:off x="1218123" y="2644170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№20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BD5F42-DCD4-4828-A98A-C0B8D74F6F8F}"/>
              </a:ext>
            </a:extLst>
          </p:cNvPr>
          <p:cNvSpPr txBox="1"/>
          <p:nvPr/>
        </p:nvSpPr>
        <p:spPr>
          <a:xfrm>
            <a:off x="850106" y="368121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Інформатика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4DECFB-A962-4566-9CF8-1E2DA91E71FB}"/>
              </a:ext>
            </a:extLst>
          </p:cNvPr>
          <p:cNvSpPr txBox="1"/>
          <p:nvPr/>
        </p:nvSpPr>
        <p:spPr>
          <a:xfrm>
            <a:off x="3468467" y="4593000"/>
            <a:ext cx="8476771" cy="1541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4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Алгоритми з розгалуженням. Повне розгалуження </a:t>
            </a:r>
            <a:endParaRPr lang="uk-UA" sz="368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20F016B-11B2-414A-998B-CC099C73C7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12600" r="20104" b="19389"/>
          <a:stretch/>
        </p:blipFill>
        <p:spPr>
          <a:xfrm>
            <a:off x="7315200" y="138569"/>
            <a:ext cx="4305000" cy="375722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6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01.02.2022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A74A0D5C-5EED-408F-8FB8-69901A4B882B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Складемо програму з повним розгалуженням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F0AABC7-89EB-4BA4-9015-8B2FF3D42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22" y="1266355"/>
            <a:ext cx="11195630" cy="53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01.02.2022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A74A0D5C-5EED-408F-8FB8-69901A4B882B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Складемо програму з повним розгалуженням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F0AABC7-89EB-4BA4-9015-8B2FF3D42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22" y="1266355"/>
            <a:ext cx="11195630" cy="5391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5023856-60A6-463F-9A85-C65D60530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14" y="1266355"/>
            <a:ext cx="11192837" cy="538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3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01.02.2022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A74A0D5C-5EED-408F-8FB8-69901A4B882B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Складемо програму з повним розгалуженням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F0AABC7-89EB-4BA4-9015-8B2FF3D42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22" y="1266355"/>
            <a:ext cx="11195630" cy="53910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A4FEE18-37FC-4092-B20F-FCD445B18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22" y="1266355"/>
            <a:ext cx="11195630" cy="53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6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01.02.2022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A74A0D5C-5EED-408F-8FB8-69901A4B882B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Складемо програму з повним розгалуженням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F0AABC7-89EB-4BA4-9015-8B2FF3D42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22" y="1266355"/>
            <a:ext cx="11195630" cy="5391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DC8883E-19EB-48C2-89A3-F3F67AE15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68" y="1266355"/>
            <a:ext cx="11120284" cy="53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01.02.2022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A74A0D5C-5EED-408F-8FB8-69901A4B882B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Складемо програму з повним розгалуженням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F0AABC7-89EB-4BA4-9015-8B2FF3D42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22" y="1266355"/>
            <a:ext cx="11195630" cy="53910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64511F5-6099-4F03-9F49-9E75BD109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22" y="1266355"/>
            <a:ext cx="11195630" cy="53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1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01.02.2022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A74A0D5C-5EED-408F-8FB8-69901A4B882B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Складемо програму з повним розгалуженням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F0AABC7-89EB-4BA4-9015-8B2FF3D42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22" y="1266355"/>
            <a:ext cx="11195630" cy="5391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00D8D06-F788-49B4-B55F-535E1F0EF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22" y="1266355"/>
            <a:ext cx="11195630" cy="53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8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01.02.2022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A74A0D5C-5EED-408F-8FB8-69901A4B882B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Складемо програму з повним розгалуженням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F0AABC7-89EB-4BA4-9015-8B2FF3D42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22" y="1266355"/>
            <a:ext cx="11195630" cy="53910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B3B67B9-C8F1-4E63-AB9A-C7E680AEF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22" y="1266355"/>
            <a:ext cx="11195630" cy="53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3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01.02.2022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A74A0D5C-5EED-408F-8FB8-69901A4B882B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Складемо програму з повним розгалуженням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F0AABC7-89EB-4BA4-9015-8B2FF3D42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22" y="1266355"/>
            <a:ext cx="11195630" cy="5391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AEB5BB6-9808-438F-A5F6-755ADFC78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22" y="1266355"/>
            <a:ext cx="11195630" cy="53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0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01.02.2022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A74A0D5C-5EED-408F-8FB8-69901A4B882B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Складемо програму з повним розгалуженням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F0AABC7-89EB-4BA4-9015-8B2FF3D42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22" y="1266355"/>
            <a:ext cx="11195630" cy="53910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A78DDE4-89FF-45BC-880C-0D7284D4B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22" y="1266354"/>
            <a:ext cx="11195628" cy="53910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A0FB8C0-F15E-48E8-963D-640F21ACB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20" y="1266353"/>
            <a:ext cx="11195628" cy="53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8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01.02.2022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A74A0D5C-5EED-408F-8FB8-69901A4B882B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Складемо програму з повним розгалуженням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F0AABC7-89EB-4BA4-9015-8B2FF3D42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22" y="1266355"/>
            <a:ext cx="11195630" cy="5391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E9EBEA4-FE3C-49E8-9849-736A90171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22" y="1266354"/>
            <a:ext cx="11195630" cy="53910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A61D77B-B1E6-4EF0-ADD2-5A14B3682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22" y="1266353"/>
            <a:ext cx="11195630" cy="539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4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Повідомлення теми і мети уроку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01.02.2022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Бульбашка прямої мови: прямокутна з округленими кутами 5">
            <a:extLst>
              <a:ext uri="{FF2B5EF4-FFF2-40B4-BE49-F238E27FC236}">
                <a16:creationId xmlns:a16="http://schemas.microsoft.com/office/drawing/2014/main" xmlns="" id="{E2A5ED55-1A96-482C-8018-A77A944EB088}"/>
              </a:ext>
            </a:extLst>
          </p:cNvPr>
          <p:cNvSpPr/>
          <p:nvPr/>
        </p:nvSpPr>
        <p:spPr>
          <a:xfrm>
            <a:off x="474740" y="1406176"/>
            <a:ext cx="6535659" cy="1012559"/>
          </a:xfrm>
          <a:prstGeom prst="wedgeRoundRectCallout">
            <a:avLst>
              <a:gd name="adj1" fmla="val 62742"/>
              <a:gd name="adj2" fmla="val 38790"/>
              <a:gd name="adj3" fmla="val 16667"/>
            </a:avLst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Сьогодні на уроці ми з вами: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D57ED17-C3D3-4A8C-9727-DA822ED82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750" y="879312"/>
            <a:ext cx="3700510" cy="5913489"/>
          </a:xfrm>
          <a:prstGeom prst="rect">
            <a:avLst/>
          </a:prstGeom>
        </p:spPr>
      </p:pic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xmlns="" id="{6BC5233E-9009-4B38-906A-7AC77D6880FA}"/>
              </a:ext>
            </a:extLst>
          </p:cNvPr>
          <p:cNvSpPr/>
          <p:nvPr/>
        </p:nvSpPr>
        <p:spPr>
          <a:xfrm>
            <a:off x="474740" y="4991145"/>
            <a:ext cx="6535658" cy="921357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вчитимемося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створювати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алгоритми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з 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повним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розгалуженням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у 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середовищі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Скретч.</a:t>
            </a:r>
            <a:endParaRPr lang="uk-UA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xmlns="" id="{07412941-D02E-455F-B650-92A8289A1465}"/>
              </a:ext>
            </a:extLst>
          </p:cNvPr>
          <p:cNvSpPr/>
          <p:nvPr/>
        </p:nvSpPr>
        <p:spPr>
          <a:xfrm>
            <a:off x="474740" y="3244261"/>
            <a:ext cx="6535658" cy="921357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дізнаємося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про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повне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розгалуження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;</a:t>
            </a:r>
            <a:endParaRPr lang="uk-UA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8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xmlns="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Самост</a:t>
            </a:r>
            <a:r>
              <a:rPr lang="uk-UA" sz="2000" b="1" dirty="0" err="1">
                <a:solidFill>
                  <a:schemeClr val="bg1"/>
                </a:solidFill>
              </a:rPr>
              <a:t>ійна</a:t>
            </a:r>
            <a:r>
              <a:rPr lang="uk-UA" sz="2000" b="1" dirty="0">
                <a:solidFill>
                  <a:schemeClr val="bg1"/>
                </a:solidFill>
              </a:rPr>
              <a:t> робота </a:t>
            </a:r>
            <a:r>
              <a:rPr lang="uk-UA" sz="2000" b="1" dirty="0" smtClean="0">
                <a:solidFill>
                  <a:schemeClr val="bg1"/>
                </a:solidFill>
              </a:rPr>
              <a:t>над </a:t>
            </a:r>
            <a:r>
              <a:rPr lang="uk-UA" sz="2000" b="1" dirty="0">
                <a:solidFill>
                  <a:schemeClr val="bg1"/>
                </a:solidFill>
              </a:rPr>
              <a:t>реалізацією програми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48ECED6-19AB-4F30-9312-BEA83621AA6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01.02.2022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8A0783-5C84-404F-BA8C-3826D6FCE0D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A041E2B-4BA1-459D-BE08-F2DE242E93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18750" r="8160" b="26250"/>
          <a:stretch/>
        </p:blipFill>
        <p:spPr>
          <a:xfrm>
            <a:off x="312929" y="2373173"/>
            <a:ext cx="4908000" cy="35046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778BD10-EE1E-470A-A395-3744448989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76" t="17911" r="37412" b="4394"/>
          <a:stretch/>
        </p:blipFill>
        <p:spPr>
          <a:xfrm>
            <a:off x="6484113" y="1256710"/>
            <a:ext cx="4832815" cy="534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Дата 1">
            <a:extLst>
              <a:ext uri="{FF2B5EF4-FFF2-40B4-BE49-F238E27FC236}">
                <a16:creationId xmlns:a16="http://schemas.microsoft.com/office/drawing/2014/main" xmlns="" id="{1B311214-A310-4CB9-B9DF-5C9D5D5D2D7D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01.02.2022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509E129-6CD1-499C-935B-F51F56AF2341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0358" y="494529"/>
            <a:ext cx="8638281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72F446C-E6A4-4BB5-BB4E-3C3A511082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56012" y="1271970"/>
            <a:ext cx="889961" cy="8611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7DA7EE7-2306-4253-9E7A-C14FA7B4CA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A1CF699-C01F-418F-BA9A-FEAAF51CF2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71F4DB4-615D-4C36-B9E7-B320F50BCB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691796" y="1047751"/>
            <a:ext cx="1326769" cy="6675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F2A58A8-906C-4B28-B5D0-5AD2DCB5DD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573058" y="1219348"/>
            <a:ext cx="1326769" cy="6870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31CD516-2A97-45C0-BAEA-AC35A7918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9945134" y="3723733"/>
            <a:ext cx="929702" cy="5686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53E57C0-E6A1-46F4-8A3A-1445EFE306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128C62F-184F-494E-9167-A2D3470E3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CEEB732-C3D1-42B7-8A45-A75F07A1E3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170947" y="5887414"/>
            <a:ext cx="1326769" cy="8114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81AED1D-80EC-4B2A-874F-BAE9995846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1128558" y="5887414"/>
            <a:ext cx="1326769" cy="8114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D4E63A5-4CDD-4D3F-950B-970A4AAF3F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-39905" y="4666821"/>
            <a:ext cx="889962" cy="5443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3B65325-0F63-4D2C-BDE0-6C1772279F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589434" y="3723733"/>
            <a:ext cx="1052628" cy="6438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37D41D9-1163-4CDF-BDE0-A03C5B5D79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552253"/>
            <a:ext cx="729437" cy="4857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D5346C8-007E-49DD-BFEB-10E7DA7DDA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312806" y="3757932"/>
            <a:ext cx="1096830" cy="55136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260AF475-047F-4812-8539-285F41A35E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2" name="Гімнастика для очей №11">
            <a:hlinkClick r:id="" action="ppaction://media"/>
            <a:extLst>
              <a:ext uri="{FF2B5EF4-FFF2-40B4-BE49-F238E27FC236}">
                <a16:creationId xmlns:a16="http://schemas.microsoft.com/office/drawing/2014/main" xmlns="" id="{A7EAA101-993C-4F12-941E-52F6842B4C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3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для самоперевірки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01.02.2022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8B7EC-B313-4213-869C-E67EE118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4494250" cy="56896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xmlns="" id="{5565AA03-0C59-4EF7-BDE7-D24120464ABD}"/>
              </a:ext>
            </a:extLst>
          </p:cNvPr>
          <p:cNvSpPr/>
          <p:nvPr/>
        </p:nvSpPr>
        <p:spPr>
          <a:xfrm>
            <a:off x="4494250" y="1245749"/>
            <a:ext cx="7405650" cy="1362236"/>
          </a:xfrm>
          <a:prstGeom prst="roundRect">
            <a:avLst/>
          </a:prstGeom>
          <a:solidFill>
            <a:srgbClr val="F545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таке алгоритм із повним розгалуженням?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xmlns="" id="{62726E1D-CEC8-4ABE-9E77-3722FB95CDEA}"/>
              </a:ext>
            </a:extLst>
          </p:cNvPr>
          <p:cNvSpPr/>
          <p:nvPr/>
        </p:nvSpPr>
        <p:spPr>
          <a:xfrm>
            <a:off x="4562170" y="2685334"/>
            <a:ext cx="7405650" cy="2319303"/>
          </a:xfrm>
          <a:prstGeom prst="roundRect">
            <a:avLst/>
          </a:prstGeom>
          <a:solidFill>
            <a:srgbClr val="F9A8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Яка команда в середовищі </a:t>
            </a:r>
            <a:r>
              <a:rPr lang="uk-UA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Скретч</a:t>
            </a: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призначена для створення алгоритмів із повним розгалуженням?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xmlns="" id="{E77592A2-B63D-4A25-A462-8D82AA596819}"/>
              </a:ext>
            </a:extLst>
          </p:cNvPr>
          <p:cNvSpPr/>
          <p:nvPr/>
        </p:nvSpPr>
        <p:spPr>
          <a:xfrm>
            <a:off x="4562170" y="5279923"/>
            <a:ext cx="7405650" cy="1382611"/>
          </a:xfrm>
          <a:prstGeom prst="roundRect">
            <a:avLst/>
          </a:prstGeom>
          <a:solidFill>
            <a:srgbClr val="7DE0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Чим відрізняються повне й неповне розгалуження?</a:t>
            </a:r>
          </a:p>
        </p:txBody>
      </p:sp>
    </p:spTree>
    <p:extLst>
      <p:ext uri="{BB962C8B-B14F-4D97-AF65-F5344CB8AC3E}">
        <p14:creationId xmlns:p14="http://schemas.microsoft.com/office/powerpoint/2010/main" val="29878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Творче завдання додому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01.02.2022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61D917E-0122-4E2E-BD9D-E90D16D96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07" y="1151735"/>
            <a:ext cx="4900754" cy="5706265"/>
          </a:xfrm>
          <a:prstGeom prst="rect">
            <a:avLst/>
          </a:prstGeom>
        </p:spPr>
      </p:pic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xmlns="" id="{7CABA6D0-39B1-4EFE-9908-3CA8944BE568}"/>
              </a:ext>
            </a:extLst>
          </p:cNvPr>
          <p:cNvSpPr/>
          <p:nvPr/>
        </p:nvSpPr>
        <p:spPr>
          <a:xfrm>
            <a:off x="4395237" y="3110531"/>
            <a:ext cx="7405650" cy="2072142"/>
          </a:xfrm>
          <a:prstGeom prst="roundRect">
            <a:avLst/>
          </a:prstGeom>
          <a:solidFill>
            <a:srgbClr val="B462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Подай за допомогою блок-схеми алгоритм із розгалуженням із повсякденного життя.  Зобрази схему в робочому зошиті. </a:t>
            </a:r>
          </a:p>
        </p:txBody>
      </p:sp>
    </p:spTree>
    <p:extLst>
      <p:ext uri="{BB962C8B-B14F-4D97-AF65-F5344CB8AC3E}">
        <p14:creationId xmlns:p14="http://schemas.microsoft.com/office/powerpoint/2010/main" val="324538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Інтелектуальна розминка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01.02.2022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xmlns="" id="{DDEA006E-D455-49A9-A85E-858784DEDEC1}"/>
              </a:ext>
            </a:extLst>
          </p:cNvPr>
          <p:cNvSpPr/>
          <p:nvPr/>
        </p:nvSpPr>
        <p:spPr>
          <a:xfrm>
            <a:off x="7119151" y="1109710"/>
            <a:ext cx="4660490" cy="3888418"/>
          </a:xfrm>
          <a:prstGeom prst="roundRect">
            <a:avLst/>
          </a:prstGeom>
          <a:solidFill>
            <a:srgbClr val="66FF33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Сашко на 10 </a:t>
            </a:r>
            <a:r>
              <a:rPr lang="ru-RU" sz="3600" dirty="0" err="1">
                <a:solidFill>
                  <a:schemeClr val="accent6">
                    <a:lumMod val="50000"/>
                  </a:schemeClr>
                </a:solidFill>
              </a:rPr>
              <a:t>років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accent6">
                    <a:lumMod val="50000"/>
                  </a:schemeClr>
                </a:solidFill>
              </a:rPr>
              <a:t>молодший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accent6">
                    <a:lumMod val="50000"/>
                  </a:schemeClr>
                </a:solidFill>
              </a:rPr>
              <a:t>від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 Олега. Олег на 2 роки старший, </a:t>
            </a:r>
            <a:r>
              <a:rPr lang="ru-RU" sz="3600" dirty="0" err="1">
                <a:solidFill>
                  <a:schemeClr val="accent6">
                    <a:lumMod val="50000"/>
                  </a:schemeClr>
                </a:solidFill>
              </a:rPr>
              <a:t>ніж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accent6">
                    <a:lumMod val="50000"/>
                  </a:schemeClr>
                </a:solidFill>
              </a:rPr>
              <a:t>Олексій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3600" dirty="0" err="1">
                <a:solidFill>
                  <a:schemeClr val="accent6">
                    <a:lumMod val="50000"/>
                  </a:schemeClr>
                </a:solidFill>
              </a:rPr>
              <a:t>Хто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accent6">
                    <a:lumMod val="50000"/>
                  </a:schemeClr>
                </a:solidFill>
              </a:rPr>
              <a:t>наймолодший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C2BDD2D-CADB-4DED-A4CC-4041203F6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083" y="2085336"/>
            <a:ext cx="4324350" cy="3724275"/>
          </a:xfrm>
          <a:prstGeom prst="rect">
            <a:avLst/>
          </a:prstGeom>
          <a:ln w="28575">
            <a:solidFill>
              <a:srgbClr val="2F3242"/>
            </a:solidFill>
          </a:ln>
        </p:spPr>
      </p:pic>
    </p:spTree>
    <p:extLst>
      <p:ext uri="{BB962C8B-B14F-4D97-AF65-F5344CB8AC3E}">
        <p14:creationId xmlns:p14="http://schemas.microsoft.com/office/powerpoint/2010/main" val="320114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D8AB2022-348D-441D-B448-D6E00551FE55}"/>
              </a:ext>
            </a:extLst>
          </p:cNvPr>
          <p:cNvSpPr/>
          <p:nvPr/>
        </p:nvSpPr>
        <p:spPr>
          <a:xfrm>
            <a:off x="6983835" y="3095537"/>
            <a:ext cx="5146646" cy="3682767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" name="Дата 1">
            <a:extLst>
              <a:ext uri="{FF2B5EF4-FFF2-40B4-BE49-F238E27FC236}">
                <a16:creationId xmlns:a16="http://schemas.microsoft.com/office/drawing/2014/main" xmlns="" id="{5AE5222A-D41D-45D0-B5E8-CBA9CE3FE6A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01.02.2022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258D46-37AB-4B28-8895-4912C78EDC4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0D4364DD-C1A1-4325-A738-54DDEF6A9B9E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Розглядаємо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алгоритми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розгалуженням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Фон Вспыш (62 фото)">
            <a:extLst>
              <a:ext uri="{FF2B5EF4-FFF2-40B4-BE49-F238E27FC236}">
                <a16:creationId xmlns:a16="http://schemas.microsoft.com/office/drawing/2014/main" xmlns="" id="{B93417A8-F71F-40E2-8354-AE8BDCDC1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294" y="5448652"/>
            <a:ext cx="1882486" cy="131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xmlns="" id="{3A596399-4120-4347-B863-3585BEC60E65}"/>
              </a:ext>
            </a:extLst>
          </p:cNvPr>
          <p:cNvSpPr/>
          <p:nvPr/>
        </p:nvSpPr>
        <p:spPr>
          <a:xfrm>
            <a:off x="6983835" y="3095537"/>
            <a:ext cx="5146646" cy="180363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032" name="Picture 8" descr="Вспыш и Чудо машинки Мультики (зарубежные) клипарт Клипарт">
            <a:extLst>
              <a:ext uri="{FF2B5EF4-FFF2-40B4-BE49-F238E27FC236}">
                <a16:creationId xmlns:a16="http://schemas.microsoft.com/office/drawing/2014/main" xmlns="" id="{F781DDD8-6A4F-4FDA-BB3F-44A04B337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8008" y="994737"/>
            <a:ext cx="2299150" cy="245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xmlns="" id="{03723D67-F9B3-4B67-A1AD-5AB918C43A54}"/>
              </a:ext>
            </a:extLst>
          </p:cNvPr>
          <p:cNvSpPr/>
          <p:nvPr/>
        </p:nvSpPr>
        <p:spPr>
          <a:xfrm>
            <a:off x="7566869" y="5234729"/>
            <a:ext cx="4563611" cy="1526014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xmlns="" id="{83A7EA53-06C6-4069-86E3-ED0F1BF82F6E}"/>
              </a:ext>
            </a:extLst>
          </p:cNvPr>
          <p:cNvSpPr/>
          <p:nvPr/>
        </p:nvSpPr>
        <p:spPr>
          <a:xfrm>
            <a:off x="7566869" y="5217168"/>
            <a:ext cx="4563612" cy="187405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030" name="Picture 6" descr="Вспыш и Чудо машинки Мультики (зарубежные) клипарт Клипарт">
            <a:extLst>
              <a:ext uri="{FF2B5EF4-FFF2-40B4-BE49-F238E27FC236}">
                <a16:creationId xmlns:a16="http://schemas.microsoft.com/office/drawing/2014/main" xmlns="" id="{B476B9F7-24AF-4262-BE8D-35A7A6320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053" y="3582101"/>
            <a:ext cx="1930748" cy="210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xmlns="" id="{495FC30E-46D0-4223-ADF2-931EE4D4A3BD}"/>
              </a:ext>
            </a:extLst>
          </p:cNvPr>
          <p:cNvSpPr/>
          <p:nvPr/>
        </p:nvSpPr>
        <p:spPr>
          <a:xfrm>
            <a:off x="233581" y="1456402"/>
            <a:ext cx="6502779" cy="1890805"/>
          </a:xfrm>
          <a:prstGeom prst="roundRect">
            <a:avLst>
              <a:gd name="adj" fmla="val 1039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ємо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розгалуження із дитячого мультфільму «Спалах».</a:t>
            </a:r>
          </a:p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Головному герою Спалаху потрібно увімкнути потрібну силу стрибка, щоб дострибнути до Рика. Якщо Спалах розв’яже приклад вірно він зможе дострибнути до Рика (це і буде потрібна сила), якщо ні, тоді дострибне лише до Руйнівника.</a:t>
            </a: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xmlns="" id="{78668AFE-7372-496F-82F1-E558F28607FF}"/>
              </a:ext>
            </a:extLst>
          </p:cNvPr>
          <p:cNvSpPr/>
          <p:nvPr/>
        </p:nvSpPr>
        <p:spPr>
          <a:xfrm>
            <a:off x="1488199" y="3468715"/>
            <a:ext cx="1137555" cy="22677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Початок</a:t>
            </a:r>
          </a:p>
        </p:txBody>
      </p:sp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xmlns="" id="{CB7C01B9-5EB4-4242-98D3-8871EEF255E9}"/>
              </a:ext>
            </a:extLst>
          </p:cNvPr>
          <p:cNvSpPr/>
          <p:nvPr/>
        </p:nvSpPr>
        <p:spPr>
          <a:xfrm>
            <a:off x="1488199" y="3817315"/>
            <a:ext cx="1137555" cy="226771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219 : 3</a:t>
            </a:r>
          </a:p>
        </p:txBody>
      </p:sp>
      <p:sp>
        <p:nvSpPr>
          <p:cNvPr id="6" name="Паралелограм 5">
            <a:extLst>
              <a:ext uri="{FF2B5EF4-FFF2-40B4-BE49-F238E27FC236}">
                <a16:creationId xmlns:a16="http://schemas.microsoft.com/office/drawing/2014/main" xmlns="" id="{B2C25D5C-2082-4E08-8C1E-5AF50DD40641}"/>
              </a:ext>
            </a:extLst>
          </p:cNvPr>
          <p:cNvSpPr/>
          <p:nvPr/>
        </p:nvSpPr>
        <p:spPr>
          <a:xfrm>
            <a:off x="1172541" y="4165915"/>
            <a:ext cx="1768870" cy="226771"/>
          </a:xfrm>
          <a:prstGeom prst="parallelogram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Відповідь Спалаха</a:t>
            </a:r>
          </a:p>
        </p:txBody>
      </p:sp>
      <p:sp>
        <p:nvSpPr>
          <p:cNvPr id="8" name="Ромб 7">
            <a:extLst>
              <a:ext uri="{FF2B5EF4-FFF2-40B4-BE49-F238E27FC236}">
                <a16:creationId xmlns:a16="http://schemas.microsoft.com/office/drawing/2014/main" xmlns="" id="{12EEDA30-C8D6-4494-BE1E-A2F7C18B267D}"/>
              </a:ext>
            </a:extLst>
          </p:cNvPr>
          <p:cNvSpPr/>
          <p:nvPr/>
        </p:nvSpPr>
        <p:spPr>
          <a:xfrm>
            <a:off x="1239053" y="4521178"/>
            <a:ext cx="1635843" cy="959798"/>
          </a:xfrm>
          <a:prstGeom prst="diamond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5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Відповідьвірна?</a:t>
            </a: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xmlns="" id="{EC389B50-48B8-4056-B447-3FDD22287E8F}"/>
              </a:ext>
            </a:extLst>
          </p:cNvPr>
          <p:cNvSpPr/>
          <p:nvPr/>
        </p:nvSpPr>
        <p:spPr>
          <a:xfrm>
            <a:off x="168374" y="5576447"/>
            <a:ext cx="1137555" cy="226771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Рика</a:t>
            </a:r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xmlns="" id="{ABEDEA0B-4F0B-493F-8344-AF35F0A86497}"/>
              </a:ext>
            </a:extLst>
          </p:cNvPr>
          <p:cNvSpPr/>
          <p:nvPr/>
        </p:nvSpPr>
        <p:spPr>
          <a:xfrm>
            <a:off x="2916192" y="5576447"/>
            <a:ext cx="1137555" cy="226771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Руйнівника</a:t>
            </a:r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xmlns="" id="{2F59E4A4-9623-4689-A3E8-A3AFE82DE339}"/>
              </a:ext>
            </a:extLst>
          </p:cNvPr>
          <p:cNvSpPr/>
          <p:nvPr/>
        </p:nvSpPr>
        <p:spPr>
          <a:xfrm>
            <a:off x="1468667" y="6357824"/>
            <a:ext cx="1137555" cy="22677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Кінець</a:t>
            </a:r>
          </a:p>
        </p:txBody>
      </p:sp>
      <p:cxnSp>
        <p:nvCxnSpPr>
          <p:cNvPr id="17" name="Пряма зі стрілкою 16">
            <a:extLst>
              <a:ext uri="{FF2B5EF4-FFF2-40B4-BE49-F238E27FC236}">
                <a16:creationId xmlns:a16="http://schemas.microsoft.com/office/drawing/2014/main" xmlns="" id="{D15B749B-89F6-4F89-8366-B1C35E9D2660}"/>
              </a:ext>
            </a:extLst>
          </p:cNvPr>
          <p:cNvCxnSpPr>
            <a:stCxn id="5" idx="2"/>
            <a:endCxn id="18" idx="0"/>
          </p:cNvCxnSpPr>
          <p:nvPr/>
        </p:nvCxnSpPr>
        <p:spPr>
          <a:xfrm>
            <a:off x="2056977" y="3695486"/>
            <a:ext cx="0" cy="121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 зі стрілкою 26">
            <a:extLst>
              <a:ext uri="{FF2B5EF4-FFF2-40B4-BE49-F238E27FC236}">
                <a16:creationId xmlns:a16="http://schemas.microsoft.com/office/drawing/2014/main" xmlns="" id="{5C7B9EAA-EE0A-41FF-942E-AE0E72DE2AD7}"/>
              </a:ext>
            </a:extLst>
          </p:cNvPr>
          <p:cNvCxnSpPr/>
          <p:nvPr/>
        </p:nvCxnSpPr>
        <p:spPr>
          <a:xfrm>
            <a:off x="2049834" y="4044086"/>
            <a:ext cx="0" cy="121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 зі стрілкою 27">
            <a:extLst>
              <a:ext uri="{FF2B5EF4-FFF2-40B4-BE49-F238E27FC236}">
                <a16:creationId xmlns:a16="http://schemas.microsoft.com/office/drawing/2014/main" xmlns="" id="{EE469BB3-5D0F-4F1D-9437-2BD73D676055}"/>
              </a:ext>
            </a:extLst>
          </p:cNvPr>
          <p:cNvCxnSpPr/>
          <p:nvPr/>
        </p:nvCxnSpPr>
        <p:spPr>
          <a:xfrm>
            <a:off x="2056975" y="4392686"/>
            <a:ext cx="0" cy="121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 зі стрілкою 31">
            <a:extLst>
              <a:ext uri="{FF2B5EF4-FFF2-40B4-BE49-F238E27FC236}">
                <a16:creationId xmlns:a16="http://schemas.microsoft.com/office/drawing/2014/main" xmlns="" id="{3AD305A6-6D52-464C-87A2-A0EFE7DBA1A2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3484970" y="5001077"/>
            <a:ext cx="1180" cy="575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 сполучна лінія 30">
            <a:extLst>
              <a:ext uri="{FF2B5EF4-FFF2-40B4-BE49-F238E27FC236}">
                <a16:creationId xmlns:a16="http://schemas.microsoft.com/office/drawing/2014/main" xmlns="" id="{31AD5AB2-C13C-4765-B8AE-87BF049AC314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874896" y="5001077"/>
            <a:ext cx="6100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 зі стрілкою 37">
            <a:extLst>
              <a:ext uri="{FF2B5EF4-FFF2-40B4-BE49-F238E27FC236}">
                <a16:creationId xmlns:a16="http://schemas.microsoft.com/office/drawing/2014/main" xmlns="" id="{7FD033AB-7401-4122-8336-B64A640ACD7B}"/>
              </a:ext>
            </a:extLst>
          </p:cNvPr>
          <p:cNvCxnSpPr>
            <a:cxnSpLocks/>
          </p:cNvCxnSpPr>
          <p:nvPr/>
        </p:nvCxnSpPr>
        <p:spPr>
          <a:xfrm flipH="1">
            <a:off x="628979" y="5001077"/>
            <a:ext cx="1180" cy="575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 сполучна лінія 38">
            <a:extLst>
              <a:ext uri="{FF2B5EF4-FFF2-40B4-BE49-F238E27FC236}">
                <a16:creationId xmlns:a16="http://schemas.microsoft.com/office/drawing/2014/main" xmlns="" id="{B6C304E1-D4EA-497B-A8D8-F14FF15A44D3}"/>
              </a:ext>
            </a:extLst>
          </p:cNvPr>
          <p:cNvCxnSpPr>
            <a:cxnSpLocks/>
          </p:cNvCxnSpPr>
          <p:nvPr/>
        </p:nvCxnSpPr>
        <p:spPr>
          <a:xfrm>
            <a:off x="628979" y="5001077"/>
            <a:ext cx="6100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 сполучна лінія 41">
            <a:extLst>
              <a:ext uri="{FF2B5EF4-FFF2-40B4-BE49-F238E27FC236}">
                <a16:creationId xmlns:a16="http://schemas.microsoft.com/office/drawing/2014/main" xmlns="" id="{1D878673-66DB-44B9-AE5B-F90B6685C32D}"/>
              </a:ext>
            </a:extLst>
          </p:cNvPr>
          <p:cNvCxnSpPr>
            <a:cxnSpLocks/>
          </p:cNvCxnSpPr>
          <p:nvPr/>
        </p:nvCxnSpPr>
        <p:spPr>
          <a:xfrm flipV="1">
            <a:off x="628979" y="5803218"/>
            <a:ext cx="0" cy="3014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 сполучна лінія 43">
            <a:extLst>
              <a:ext uri="{FF2B5EF4-FFF2-40B4-BE49-F238E27FC236}">
                <a16:creationId xmlns:a16="http://schemas.microsoft.com/office/drawing/2014/main" xmlns="" id="{8A52D226-534A-4938-BDBD-59304BD4E612}"/>
              </a:ext>
            </a:extLst>
          </p:cNvPr>
          <p:cNvCxnSpPr>
            <a:cxnSpLocks/>
          </p:cNvCxnSpPr>
          <p:nvPr/>
        </p:nvCxnSpPr>
        <p:spPr>
          <a:xfrm flipV="1">
            <a:off x="3484969" y="5803218"/>
            <a:ext cx="0" cy="3014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 сполучна лінія 44">
            <a:extLst>
              <a:ext uri="{FF2B5EF4-FFF2-40B4-BE49-F238E27FC236}">
                <a16:creationId xmlns:a16="http://schemas.microsoft.com/office/drawing/2014/main" xmlns="" id="{C05FA0B3-7C09-4C7B-A5E1-C6A49F2AD1C8}"/>
              </a:ext>
            </a:extLst>
          </p:cNvPr>
          <p:cNvCxnSpPr>
            <a:cxnSpLocks/>
          </p:cNvCxnSpPr>
          <p:nvPr/>
        </p:nvCxnSpPr>
        <p:spPr>
          <a:xfrm>
            <a:off x="628979" y="6104697"/>
            <a:ext cx="2855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 зі стрілкою 46">
            <a:extLst>
              <a:ext uri="{FF2B5EF4-FFF2-40B4-BE49-F238E27FC236}">
                <a16:creationId xmlns:a16="http://schemas.microsoft.com/office/drawing/2014/main" xmlns="" id="{0EA682BA-2947-4A61-8007-56043FBDDB06}"/>
              </a:ext>
            </a:extLst>
          </p:cNvPr>
          <p:cNvCxnSpPr>
            <a:cxnSpLocks/>
          </p:cNvCxnSpPr>
          <p:nvPr/>
        </p:nvCxnSpPr>
        <p:spPr>
          <a:xfrm>
            <a:off x="2057564" y="6104697"/>
            <a:ext cx="0" cy="253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64AD29A-DEDB-45E8-9170-A024A30A1F79}"/>
              </a:ext>
            </a:extLst>
          </p:cNvPr>
          <p:cNvSpPr txBox="1"/>
          <p:nvPr/>
        </p:nvSpPr>
        <p:spPr>
          <a:xfrm>
            <a:off x="745371" y="4776125"/>
            <a:ext cx="5451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b="1" dirty="0">
                <a:solidFill>
                  <a:schemeClr val="accent1">
                    <a:lumMod val="50000"/>
                  </a:schemeClr>
                </a:solidFill>
              </a:rPr>
              <a:t>Так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DE6AAA2-9907-4790-89EF-AFF3864097B3}"/>
              </a:ext>
            </a:extLst>
          </p:cNvPr>
          <p:cNvSpPr txBox="1"/>
          <p:nvPr/>
        </p:nvSpPr>
        <p:spPr>
          <a:xfrm>
            <a:off x="3037922" y="4776125"/>
            <a:ext cx="5451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b="1" dirty="0">
                <a:solidFill>
                  <a:schemeClr val="accent1">
                    <a:lumMod val="50000"/>
                  </a:schemeClr>
                </a:solidFill>
              </a:rPr>
              <a:t>Ні</a:t>
            </a:r>
          </a:p>
        </p:txBody>
      </p:sp>
    </p:spTree>
    <p:extLst>
      <p:ext uri="{BB962C8B-B14F-4D97-AF65-F5344CB8AC3E}">
        <p14:creationId xmlns:p14="http://schemas.microsoft.com/office/powerpoint/2010/main" val="426225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6" grpId="0" animBg="1"/>
      <p:bldP spid="8" grpId="0" animBg="1"/>
      <p:bldP spid="22" grpId="0" animBg="1"/>
      <p:bldP spid="23" grpId="0" animBg="1"/>
      <p:bldP spid="24" grpId="0" animBg="1"/>
      <p:bldP spid="41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xmlns="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Більше про повне розгалуження</a:t>
            </a:r>
          </a:p>
        </p:txBody>
      </p:sp>
      <p:sp>
        <p:nvSpPr>
          <p:cNvPr id="11" name="Дата 1">
            <a:extLst>
              <a:ext uri="{FF2B5EF4-FFF2-40B4-BE49-F238E27FC236}">
                <a16:creationId xmlns:a16="http://schemas.microsoft.com/office/drawing/2014/main" xmlns="" id="{07739353-C6BF-483F-B2AD-9E9CADE44DCA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01.02.2022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9E1F58B-ACE3-4E34-8044-1BA50C84431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я 2">
            <a:extLst>
              <a:ext uri="{FF2B5EF4-FFF2-40B4-BE49-F238E27FC236}">
                <a16:creationId xmlns:a16="http://schemas.microsoft.com/office/drawing/2014/main" xmlns="" id="{DAB60339-6769-42C6-AE5D-D5DB801A4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764442"/>
              </p:ext>
            </p:extLst>
          </p:nvPr>
        </p:nvGraphicFramePr>
        <p:xfrm>
          <a:off x="301523" y="1456402"/>
          <a:ext cx="11739680" cy="4541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869840">
                  <a:extLst>
                    <a:ext uri="{9D8B030D-6E8A-4147-A177-3AD203B41FA5}">
                      <a16:colId xmlns:a16="http://schemas.microsoft.com/office/drawing/2014/main" xmlns="" val="4292357127"/>
                    </a:ext>
                  </a:extLst>
                </a:gridCol>
                <a:gridCol w="5869840">
                  <a:extLst>
                    <a:ext uri="{9D8B030D-6E8A-4147-A177-3AD203B41FA5}">
                      <a16:colId xmlns:a16="http://schemas.microsoft.com/office/drawing/2014/main" xmlns="" val="19323298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600" dirty="0"/>
                        <a:t>Словесне подання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600" dirty="0"/>
                        <a:t>Блок-схема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47490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600" dirty="0"/>
                        <a:t>Якщо Спалах дає правильну відповідь, то він буде знати потрібну силу стрибка і зможе дострибнути до Рика, інакше дострибне лише до Руйнівника.</a:t>
                      </a:r>
                    </a:p>
                    <a:p>
                      <a:endParaRPr lang="uk-UA" sz="2600" dirty="0"/>
                    </a:p>
                    <a:p>
                      <a:r>
                        <a:rPr lang="uk-UA" sz="2600" i="1" dirty="0"/>
                        <a:t>Цей алгоритм слід розуміти так: якщо висловлювання «Відповідь вірна» істинне, слід виконати команду «Стрибок до Рика», а якщо хибне – команду «Стрибок до Руйнівника».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4695742"/>
                  </a:ext>
                </a:extLst>
              </a:tr>
            </a:tbl>
          </a:graphicData>
        </a:graphic>
      </p:graphicFrame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xmlns="" id="{AE96E4B7-8DAF-4190-A118-5A04FC87CCF8}"/>
              </a:ext>
            </a:extLst>
          </p:cNvPr>
          <p:cNvSpPr/>
          <p:nvPr/>
        </p:nvSpPr>
        <p:spPr>
          <a:xfrm>
            <a:off x="8508431" y="2285718"/>
            <a:ext cx="1137555" cy="22677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Початок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xmlns="" id="{16E9CC60-E1E3-4D6B-9122-7E584FA81872}"/>
              </a:ext>
            </a:extLst>
          </p:cNvPr>
          <p:cNvSpPr/>
          <p:nvPr/>
        </p:nvSpPr>
        <p:spPr>
          <a:xfrm>
            <a:off x="8508431" y="2634318"/>
            <a:ext cx="1137555" cy="226771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219 : 3</a:t>
            </a:r>
          </a:p>
        </p:txBody>
      </p:sp>
      <p:sp>
        <p:nvSpPr>
          <p:cNvPr id="9" name="Паралелограм 8">
            <a:extLst>
              <a:ext uri="{FF2B5EF4-FFF2-40B4-BE49-F238E27FC236}">
                <a16:creationId xmlns:a16="http://schemas.microsoft.com/office/drawing/2014/main" xmlns="" id="{58DB7B99-27F0-4314-8E24-AE7D159950CD}"/>
              </a:ext>
            </a:extLst>
          </p:cNvPr>
          <p:cNvSpPr/>
          <p:nvPr/>
        </p:nvSpPr>
        <p:spPr>
          <a:xfrm>
            <a:off x="8192773" y="2982918"/>
            <a:ext cx="1768870" cy="226771"/>
          </a:xfrm>
          <a:prstGeom prst="parallelogram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Відповідь Спалаха</a:t>
            </a:r>
          </a:p>
        </p:txBody>
      </p:sp>
      <p:sp>
        <p:nvSpPr>
          <p:cNvPr id="14" name="Ромб 13">
            <a:extLst>
              <a:ext uri="{FF2B5EF4-FFF2-40B4-BE49-F238E27FC236}">
                <a16:creationId xmlns:a16="http://schemas.microsoft.com/office/drawing/2014/main" xmlns="" id="{99912C7A-A0A8-4EE5-9E4D-6BDA86DFE360}"/>
              </a:ext>
            </a:extLst>
          </p:cNvPr>
          <p:cNvSpPr/>
          <p:nvPr/>
        </p:nvSpPr>
        <p:spPr>
          <a:xfrm>
            <a:off x="8259285" y="3338181"/>
            <a:ext cx="1635843" cy="959798"/>
          </a:xfrm>
          <a:prstGeom prst="diamond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5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Відповідьвірна?</a:t>
            </a:r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xmlns="" id="{69C41AD8-BB9C-4D93-B77B-003F361EECB5}"/>
              </a:ext>
            </a:extLst>
          </p:cNvPr>
          <p:cNvSpPr/>
          <p:nvPr/>
        </p:nvSpPr>
        <p:spPr>
          <a:xfrm>
            <a:off x="7188606" y="4393450"/>
            <a:ext cx="1137555" cy="226771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Рика</a:t>
            </a:r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xmlns="" id="{D2E95477-74EA-4B63-BD64-ADE417CD0EE3}"/>
              </a:ext>
            </a:extLst>
          </p:cNvPr>
          <p:cNvSpPr/>
          <p:nvPr/>
        </p:nvSpPr>
        <p:spPr>
          <a:xfrm>
            <a:off x="9936424" y="4393450"/>
            <a:ext cx="1137555" cy="226771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Руйнівника</a:t>
            </a:r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xmlns="" id="{79399F6F-E4AB-4641-BEB1-C6217D660B6B}"/>
              </a:ext>
            </a:extLst>
          </p:cNvPr>
          <p:cNvSpPr/>
          <p:nvPr/>
        </p:nvSpPr>
        <p:spPr>
          <a:xfrm>
            <a:off x="8488899" y="5174827"/>
            <a:ext cx="1137555" cy="22677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Кінець</a:t>
            </a:r>
          </a:p>
        </p:txBody>
      </p:sp>
      <p:cxnSp>
        <p:nvCxnSpPr>
          <p:cNvPr id="18" name="Пряма зі стрілкою 17">
            <a:extLst>
              <a:ext uri="{FF2B5EF4-FFF2-40B4-BE49-F238E27FC236}">
                <a16:creationId xmlns:a16="http://schemas.microsoft.com/office/drawing/2014/main" xmlns="" id="{F822DC97-91A7-48BA-AC98-3F64DF83B668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9077209" y="2512489"/>
            <a:ext cx="0" cy="121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зі стрілкою 18">
            <a:extLst>
              <a:ext uri="{FF2B5EF4-FFF2-40B4-BE49-F238E27FC236}">
                <a16:creationId xmlns:a16="http://schemas.microsoft.com/office/drawing/2014/main" xmlns="" id="{CA9E7B84-C7C3-4641-8BBB-F58554C47664}"/>
              </a:ext>
            </a:extLst>
          </p:cNvPr>
          <p:cNvCxnSpPr/>
          <p:nvPr/>
        </p:nvCxnSpPr>
        <p:spPr>
          <a:xfrm>
            <a:off x="9070066" y="2861089"/>
            <a:ext cx="0" cy="121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 зі стрілкою 19">
            <a:extLst>
              <a:ext uri="{FF2B5EF4-FFF2-40B4-BE49-F238E27FC236}">
                <a16:creationId xmlns:a16="http://schemas.microsoft.com/office/drawing/2014/main" xmlns="" id="{C2949F94-BDA9-4720-964D-AB84DBD7062F}"/>
              </a:ext>
            </a:extLst>
          </p:cNvPr>
          <p:cNvCxnSpPr/>
          <p:nvPr/>
        </p:nvCxnSpPr>
        <p:spPr>
          <a:xfrm>
            <a:off x="9077207" y="3209689"/>
            <a:ext cx="0" cy="121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 зі стрілкою 20">
            <a:extLst>
              <a:ext uri="{FF2B5EF4-FFF2-40B4-BE49-F238E27FC236}">
                <a16:creationId xmlns:a16="http://schemas.microsoft.com/office/drawing/2014/main" xmlns="" id="{F4D07717-C7C2-427E-986E-8EFA53D1BD86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10505202" y="3818080"/>
            <a:ext cx="1180" cy="575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 сполучна лінія 21">
            <a:extLst>
              <a:ext uri="{FF2B5EF4-FFF2-40B4-BE49-F238E27FC236}">
                <a16:creationId xmlns:a16="http://schemas.microsoft.com/office/drawing/2014/main" xmlns="" id="{15F95A59-C36D-4F82-B046-D8EA851579E2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9895128" y="3818080"/>
            <a:ext cx="6100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 зі стрілкою 22">
            <a:extLst>
              <a:ext uri="{FF2B5EF4-FFF2-40B4-BE49-F238E27FC236}">
                <a16:creationId xmlns:a16="http://schemas.microsoft.com/office/drawing/2014/main" xmlns="" id="{84B0C8C6-E38C-4E20-94D9-FBD6A34B8DDE}"/>
              </a:ext>
            </a:extLst>
          </p:cNvPr>
          <p:cNvCxnSpPr>
            <a:cxnSpLocks/>
          </p:cNvCxnSpPr>
          <p:nvPr/>
        </p:nvCxnSpPr>
        <p:spPr>
          <a:xfrm flipH="1">
            <a:off x="7649211" y="3818080"/>
            <a:ext cx="1180" cy="575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 сполучна лінія 23">
            <a:extLst>
              <a:ext uri="{FF2B5EF4-FFF2-40B4-BE49-F238E27FC236}">
                <a16:creationId xmlns:a16="http://schemas.microsoft.com/office/drawing/2014/main" xmlns="" id="{3B21F126-9D97-4AB1-B935-8F996FEED4F2}"/>
              </a:ext>
            </a:extLst>
          </p:cNvPr>
          <p:cNvCxnSpPr>
            <a:cxnSpLocks/>
          </p:cNvCxnSpPr>
          <p:nvPr/>
        </p:nvCxnSpPr>
        <p:spPr>
          <a:xfrm>
            <a:off x="7649211" y="3818080"/>
            <a:ext cx="6100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 сполучна лінія 24">
            <a:extLst>
              <a:ext uri="{FF2B5EF4-FFF2-40B4-BE49-F238E27FC236}">
                <a16:creationId xmlns:a16="http://schemas.microsoft.com/office/drawing/2014/main" xmlns="" id="{39D7DD7F-50F9-4864-BF9A-4D73B717A3BA}"/>
              </a:ext>
            </a:extLst>
          </p:cNvPr>
          <p:cNvCxnSpPr>
            <a:cxnSpLocks/>
          </p:cNvCxnSpPr>
          <p:nvPr/>
        </p:nvCxnSpPr>
        <p:spPr>
          <a:xfrm flipV="1">
            <a:off x="7649211" y="4620221"/>
            <a:ext cx="0" cy="3014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 сполучна лінія 25">
            <a:extLst>
              <a:ext uri="{FF2B5EF4-FFF2-40B4-BE49-F238E27FC236}">
                <a16:creationId xmlns:a16="http://schemas.microsoft.com/office/drawing/2014/main" xmlns="" id="{FF97B86B-6B8C-42CB-A8D1-8413A848EA64}"/>
              </a:ext>
            </a:extLst>
          </p:cNvPr>
          <p:cNvCxnSpPr>
            <a:cxnSpLocks/>
          </p:cNvCxnSpPr>
          <p:nvPr/>
        </p:nvCxnSpPr>
        <p:spPr>
          <a:xfrm flipV="1">
            <a:off x="10505201" y="4620221"/>
            <a:ext cx="0" cy="3014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 сполучна лінія 26">
            <a:extLst>
              <a:ext uri="{FF2B5EF4-FFF2-40B4-BE49-F238E27FC236}">
                <a16:creationId xmlns:a16="http://schemas.microsoft.com/office/drawing/2014/main" xmlns="" id="{8F3518F4-E8C6-46A2-B3B6-A04DBF9EBFBC}"/>
              </a:ext>
            </a:extLst>
          </p:cNvPr>
          <p:cNvCxnSpPr>
            <a:cxnSpLocks/>
          </p:cNvCxnSpPr>
          <p:nvPr/>
        </p:nvCxnSpPr>
        <p:spPr>
          <a:xfrm>
            <a:off x="7649211" y="4921700"/>
            <a:ext cx="2855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 зі стрілкою 27">
            <a:extLst>
              <a:ext uri="{FF2B5EF4-FFF2-40B4-BE49-F238E27FC236}">
                <a16:creationId xmlns:a16="http://schemas.microsoft.com/office/drawing/2014/main" xmlns="" id="{ABED7AD1-BCB8-4D52-B133-3B620FC651A1}"/>
              </a:ext>
            </a:extLst>
          </p:cNvPr>
          <p:cNvCxnSpPr>
            <a:cxnSpLocks/>
          </p:cNvCxnSpPr>
          <p:nvPr/>
        </p:nvCxnSpPr>
        <p:spPr>
          <a:xfrm>
            <a:off x="9077796" y="4921700"/>
            <a:ext cx="0" cy="253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CD7CBD3-7A42-4FA9-878C-2CE94E14FAA4}"/>
              </a:ext>
            </a:extLst>
          </p:cNvPr>
          <p:cNvSpPr txBox="1"/>
          <p:nvPr/>
        </p:nvSpPr>
        <p:spPr>
          <a:xfrm>
            <a:off x="7765603" y="3593128"/>
            <a:ext cx="5451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b="1" dirty="0">
                <a:solidFill>
                  <a:schemeClr val="accent1">
                    <a:lumMod val="50000"/>
                  </a:schemeClr>
                </a:solidFill>
              </a:rPr>
              <a:t>Так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BA945B5-42AD-40A4-94FD-764A10B0D2EE}"/>
              </a:ext>
            </a:extLst>
          </p:cNvPr>
          <p:cNvSpPr txBox="1"/>
          <p:nvPr/>
        </p:nvSpPr>
        <p:spPr>
          <a:xfrm>
            <a:off x="10058154" y="3593128"/>
            <a:ext cx="5451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b="1" dirty="0">
                <a:solidFill>
                  <a:schemeClr val="accent1">
                    <a:lumMod val="50000"/>
                  </a:schemeClr>
                </a:solidFill>
              </a:rPr>
              <a:t>Ні</a:t>
            </a:r>
          </a:p>
        </p:txBody>
      </p:sp>
    </p:spTree>
    <p:extLst>
      <p:ext uri="{BB962C8B-B14F-4D97-AF65-F5344CB8AC3E}">
        <p14:creationId xmlns:p14="http://schemas.microsoft.com/office/powerpoint/2010/main" val="310986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xmlns="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Запам’ятай!</a:t>
            </a:r>
          </a:p>
        </p:txBody>
      </p:sp>
      <p:sp>
        <p:nvSpPr>
          <p:cNvPr id="11" name="Дата 1">
            <a:extLst>
              <a:ext uri="{FF2B5EF4-FFF2-40B4-BE49-F238E27FC236}">
                <a16:creationId xmlns:a16="http://schemas.microsoft.com/office/drawing/2014/main" xmlns="" id="{07739353-C6BF-483F-B2AD-9E9CADE44DCA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01.02.2022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9E1F58B-ACE3-4E34-8044-1BA50C84431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6CF3096-C342-43F5-8499-E45AEFA6A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572" y="1369696"/>
            <a:ext cx="2248156" cy="5088194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xmlns="" id="{062F7A2D-4B79-4328-BED4-802E4975DECA}"/>
              </a:ext>
            </a:extLst>
          </p:cNvPr>
          <p:cNvSpPr/>
          <p:nvPr/>
        </p:nvSpPr>
        <p:spPr>
          <a:xfrm>
            <a:off x="294968" y="1602658"/>
            <a:ext cx="8665945" cy="4710941"/>
          </a:xfrm>
          <a:prstGeom prst="roundRect">
            <a:avLst/>
          </a:prstGeom>
          <a:solidFill>
            <a:srgbClr val="FF8585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 в алгоритмах із розгалуженням передбачено виконання одних команд, коли умова істинна, та інших команд – коли хибна, то таке розгалуження називають </a:t>
            </a:r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повним</a:t>
            </a:r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076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:a16="http://schemas.microsoft.com/office/drawing/2014/main" xmlns="" id="{5AE5222A-D41D-45D0-B5E8-CBA9CE3FE6A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01.02.2022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258D46-37AB-4B28-8895-4912C78EDC4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BCB3BC97-DB15-4A4F-92F2-D37CE8CE12C5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Дослідження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C15AB91-EE0C-401A-9299-1F04B77BEA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150798" y="1371806"/>
            <a:ext cx="6073022" cy="5295806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xmlns="" id="{1FB680EF-E04A-42FD-9FA9-8D93DBD139A7}"/>
              </a:ext>
            </a:extLst>
          </p:cNvPr>
          <p:cNvSpPr/>
          <p:nvPr/>
        </p:nvSpPr>
        <p:spPr>
          <a:xfrm>
            <a:off x="6007510" y="1321580"/>
            <a:ext cx="5802295" cy="4992019"/>
          </a:xfrm>
          <a:prstGeom prst="roundRect">
            <a:avLst>
              <a:gd name="adj" fmla="val 1039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сторінках </a:t>
            </a:r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підручника </a:t>
            </a:r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71-72 </a:t>
            </a:r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проаналізуй самостійно алгоритм розгалуження.</a:t>
            </a:r>
          </a:p>
        </p:txBody>
      </p:sp>
    </p:spTree>
    <p:extLst>
      <p:ext uri="{BB962C8B-B14F-4D97-AF65-F5344CB8AC3E}">
        <p14:creationId xmlns:p14="http://schemas.microsoft.com/office/powerpoint/2010/main" val="236043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01.02.2022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A74A0D5C-5EED-408F-8FB8-69901A4B882B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Складемо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програму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повним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розгалуженням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207AEAB-3AF0-4F92-A36C-AA5BF4F63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22" y="1266354"/>
            <a:ext cx="11002297" cy="52979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6D2B784-D976-47ED-AE1E-5A921DB00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275" r="95919"/>
          <a:stretch/>
        </p:blipFill>
        <p:spPr>
          <a:xfrm>
            <a:off x="524421" y="6154994"/>
            <a:ext cx="448973" cy="40928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657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01.02.2022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A74A0D5C-5EED-408F-8FB8-69901A4B882B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Складемо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програму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повним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розгалуженням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F0E6423-EB5F-4C3B-ACE1-38A49F2D0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22" y="1266354"/>
            <a:ext cx="11195630" cy="53910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90FC5EA-E073-48CE-BC0E-C9187D291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0" t="12348" r="79699" b="42057"/>
          <a:stretch/>
        </p:blipFill>
        <p:spPr>
          <a:xfrm>
            <a:off x="651520" y="1927123"/>
            <a:ext cx="2163096" cy="245806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752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1965</TotalTime>
  <Words>406</Words>
  <Application>Microsoft Office PowerPoint</Application>
  <PresentationFormat>Довільний</PresentationFormat>
  <Paragraphs>108</Paragraphs>
  <Slides>23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24" baseType="lpstr"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https://vsimpptx.com</dc:title>
  <dc:creator>Василь Цупа</dc:creator>
  <cp:lastModifiedBy>User</cp:lastModifiedBy>
  <cp:revision>339</cp:revision>
  <dcterms:created xsi:type="dcterms:W3CDTF">2015-10-20T21:14:13Z</dcterms:created>
  <dcterms:modified xsi:type="dcterms:W3CDTF">2022-02-01T03:28:40Z</dcterms:modified>
</cp:coreProperties>
</file>