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1" r:id="rId2"/>
    <p:sldId id="272" r:id="rId3"/>
    <p:sldId id="342" r:id="rId4"/>
    <p:sldId id="341" r:id="rId5"/>
    <p:sldId id="325" r:id="rId6"/>
    <p:sldId id="275" r:id="rId7"/>
    <p:sldId id="339" r:id="rId8"/>
    <p:sldId id="343" r:id="rId9"/>
    <p:sldId id="346" r:id="rId10"/>
    <p:sldId id="278" r:id="rId11"/>
    <p:sldId id="338" r:id="rId12"/>
    <p:sldId id="297" r:id="rId13"/>
    <p:sldId id="319" r:id="rId14"/>
    <p:sldId id="277" r:id="rId15"/>
    <p:sldId id="286" r:id="rId16"/>
    <p:sldId id="260" r:id="rId17"/>
    <p:sldId id="259" r:id="rId18"/>
    <p:sldId id="289" r:id="rId19"/>
    <p:sldId id="276" r:id="rId20"/>
    <p:sldId id="318" r:id="rId21"/>
    <p:sldId id="288" r:id="rId22"/>
    <p:sldId id="263" r:id="rId23"/>
    <p:sldId id="261" r:id="rId24"/>
    <p:sldId id="294" r:id="rId25"/>
    <p:sldId id="284" r:id="rId26"/>
    <p:sldId id="283" r:id="rId27"/>
    <p:sldId id="352" r:id="rId28"/>
    <p:sldId id="353" r:id="rId29"/>
    <p:sldId id="290" r:id="rId30"/>
    <p:sldId id="291" r:id="rId31"/>
    <p:sldId id="292" r:id="rId32"/>
    <p:sldId id="273" r:id="rId33"/>
    <p:sldId id="274" r:id="rId34"/>
    <p:sldId id="347" r:id="rId35"/>
    <p:sldId id="285" r:id="rId36"/>
    <p:sldId id="323" r:id="rId37"/>
    <p:sldId id="330" r:id="rId38"/>
    <p:sldId id="331" r:id="rId39"/>
    <p:sldId id="256" r:id="rId40"/>
    <p:sldId id="321" r:id="rId41"/>
    <p:sldId id="344" r:id="rId42"/>
    <p:sldId id="257" r:id="rId43"/>
    <p:sldId id="327" r:id="rId44"/>
    <p:sldId id="328" r:id="rId45"/>
    <p:sldId id="320" r:id="rId46"/>
    <p:sldId id="324" r:id="rId47"/>
    <p:sldId id="348" r:id="rId48"/>
    <p:sldId id="293" r:id="rId49"/>
    <p:sldId id="295" r:id="rId50"/>
    <p:sldId id="349" r:id="rId51"/>
    <p:sldId id="350" r:id="rId52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399FF"/>
    <a:srgbClr val="00FFFF"/>
    <a:srgbClr val="FF66CC"/>
    <a:srgbClr val="99FF66"/>
    <a:srgbClr val="FF99FF"/>
    <a:srgbClr val="66FFFF"/>
    <a:srgbClr val="66FF33"/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04" autoAdjust="0"/>
    <p:restoredTop sz="94660"/>
  </p:normalViewPr>
  <p:slideViewPr>
    <p:cSldViewPr>
      <p:cViewPr varScale="1">
        <p:scale>
          <a:sx n="69" d="100"/>
          <a:sy n="69" d="100"/>
        </p:scale>
        <p:origin x="10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4266-AFCF-40AE-A497-91291F8A97AD}" type="datetimeFigureOut">
              <a:rPr lang="uk-UA" smtClean="0"/>
              <a:pPr/>
              <a:t>31.01.2022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30C78-4204-4F88-9538-72B4C79E7EA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6FC9B-961D-41F8-876A-C78D13CF3C06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9385B-1129-46F0-9D23-8DD05F3C4D8B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EB34A-0ACE-4BD7-95D1-1D658C966A8F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516B9-5B90-4DC4-8390-FA85F6857A0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EE9CA-52A0-4C8C-AEBE-850587214261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45974-20AD-4F08-BC7F-5768795622E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FDDCB-6BAA-4F7B-95FB-E111BCBBF799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C9BCD-10B4-4E87-9A62-B57375DAD797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9F25B-4873-4393-B036-AD398B632EF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E7543-9C2E-46C5-8FE2-7063ECECCC7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B5796-E3D9-4559-8AE9-D728F8AF419A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A95CB8-DD33-4CE2-B6ED-77A18EF479B6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2;&#1086;&#1080;%20&#1076;&#1086;&#1082;&#1091;&#1084;&#1077;&#1085;&#1090;&#1099;\&#1052;&#1086;&#1103;%20&#1084;&#1091;&#1079;&#1099;&#1082;&#1072;\&#1056;&#1080;&#1085;&#1075;&#1090;&#1086;&#1085;&#1080;\Pm06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62000" y="5638800"/>
            <a:ext cx="7848600" cy="641350"/>
          </a:xfrm>
          <a:prstGeom prst="rect">
            <a:avLst/>
          </a:prstGeom>
          <a:solidFill>
            <a:srgbClr val="2A1F0E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>
                <a:solidFill>
                  <a:schemeClr val="bg1"/>
                </a:solidFill>
              </a:rPr>
              <a:t> </a:t>
            </a:r>
            <a:r>
              <a:rPr lang="uk-UA" sz="3600" b="1">
                <a:solidFill>
                  <a:schemeClr val="bg1"/>
                </a:solidFill>
              </a:rPr>
              <a:t>Будова і різноманітність плодів</a:t>
            </a:r>
            <a:endParaRPr lang="uk-UA" sz="3600">
              <a:solidFill>
                <a:schemeClr val="bg1"/>
              </a:solidFill>
            </a:endParaRPr>
          </a:p>
        </p:txBody>
      </p:sp>
      <p:pic>
        <p:nvPicPr>
          <p:cNvPr id="6" name="Pm0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can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2479675" cy="3962400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7772400" cy="1187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/>
              <a:t> Оплодень</a:t>
            </a:r>
            <a:r>
              <a:rPr lang="uk-UA" sz="2400"/>
              <a:t>  складається з </a:t>
            </a:r>
            <a:r>
              <a:rPr lang="uk-UA" sz="2400" b="1" i="1"/>
              <a:t> </a:t>
            </a:r>
            <a:r>
              <a:rPr lang="uk-UA" sz="2400">
                <a:solidFill>
                  <a:srgbClr val="FF3300"/>
                </a:solidFill>
              </a:rPr>
              <a:t>трьох шарів</a:t>
            </a:r>
            <a:r>
              <a:rPr lang="uk-UA" sz="2400"/>
              <a:t>: </a:t>
            </a:r>
            <a:r>
              <a:rPr lang="uk-UA" sz="2400" b="1" i="1"/>
              <a:t>зовнішнього </a:t>
            </a:r>
            <a:r>
              <a:rPr lang="uk-UA" sz="2400"/>
              <a:t>(екзокарпій), </a:t>
            </a:r>
            <a:r>
              <a:rPr lang="uk-UA" sz="2400" b="1" i="1"/>
              <a:t>середнього</a:t>
            </a:r>
            <a:r>
              <a:rPr lang="uk-UA" sz="2400"/>
              <a:t> (мезокарпій) і </a:t>
            </a:r>
            <a:r>
              <a:rPr lang="uk-UA" sz="2400" b="1" i="1"/>
              <a:t>внутрішнього </a:t>
            </a:r>
            <a:r>
              <a:rPr lang="uk-UA" sz="2400"/>
              <a:t>(ендокарпій)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1524000" y="1752600"/>
            <a:ext cx="7239000" cy="762000"/>
          </a:xfrm>
          <a:prstGeom prst="leftArrow">
            <a:avLst>
              <a:gd name="adj1" fmla="val 63889"/>
              <a:gd name="adj2" fmla="val 180016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/>
              <a:t>Зовнішній шар представлений </a:t>
            </a:r>
            <a:r>
              <a:rPr lang="uk-UA" sz="2400" b="1" i="1"/>
              <a:t>шкірочкою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1905000" y="2514600"/>
            <a:ext cx="2667000" cy="838200"/>
          </a:xfrm>
          <a:prstGeom prst="leftArrow">
            <a:avLst>
              <a:gd name="adj1" fmla="val 60981"/>
              <a:gd name="adj2" fmla="val 60307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/>
              <a:t> Середній шар  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524000" y="4495800"/>
            <a:ext cx="7315200" cy="82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/>
              <a:t>Середній шар може бути </a:t>
            </a:r>
            <a:r>
              <a:rPr lang="uk-UA" sz="2400" b="1" i="1"/>
              <a:t>сухим</a:t>
            </a:r>
            <a:r>
              <a:rPr lang="uk-UA" sz="2400"/>
              <a:t> або </a:t>
            </a:r>
            <a:r>
              <a:rPr lang="uk-UA" sz="2400" b="1" i="1"/>
              <a:t>соковитим</a:t>
            </a:r>
            <a:br>
              <a:rPr lang="uk-UA" sz="2400" b="1" i="1"/>
            </a:br>
            <a:r>
              <a:rPr lang="uk-UA" sz="2400"/>
              <a:t>(залежно від цьго виділяють сухі і соковиті плоди)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524000" y="5562600"/>
            <a:ext cx="7315200" cy="82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/>
              <a:t>Внутрішній шар може бути  здерев</a:t>
            </a:r>
            <a:r>
              <a:rPr lang="he-IL" sz="2400"/>
              <a:t>׳</a:t>
            </a:r>
            <a:r>
              <a:rPr lang="uk-UA" sz="2400"/>
              <a:t>янілим, шкірястим або плівчастим</a:t>
            </a: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1524000" y="3429000"/>
            <a:ext cx="3048000" cy="838200"/>
          </a:xfrm>
          <a:prstGeom prst="leftArrow">
            <a:avLst>
              <a:gd name="adj1" fmla="val 60981"/>
              <a:gd name="adj2" fmla="val 68923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/>
              <a:t>  Внутрішній шар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1" grpId="0" animBg="1"/>
      <p:bldP spid="266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2014-10-19 20 29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202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914400" y="4876800"/>
            <a:ext cx="7673975" cy="1524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solidFill>
                  <a:srgbClr val="BCE8FC"/>
                </a:solidFill>
                <a:effectLst>
                  <a:outerShdw dist="117088" dir="13236078" algn="ctr" rotWithShape="0">
                    <a:srgbClr val="3399FF">
                      <a:alpha val="50000"/>
                    </a:srgbClr>
                  </a:outerShdw>
                </a:effectLst>
                <a:latin typeface="Monotype Corsiva"/>
              </a:rPr>
              <a:t>Соковиті плоди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838200" y="3505200"/>
            <a:ext cx="3124200" cy="228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800" b="1">
                <a:latin typeface="Times New Roman" pitchFamily="18" charset="0"/>
              </a:rPr>
              <a:t>Прості </a:t>
            </a:r>
            <a:r>
              <a:rPr lang="uk-UA" sz="2800">
                <a:latin typeface="Times New Roman" pitchFamily="18" charset="0"/>
              </a:rPr>
              <a:t> </a:t>
            </a:r>
            <a:r>
              <a:rPr lang="uk-UA" sz="2800" b="1">
                <a:latin typeface="Times New Roman" pitchFamily="18" charset="0"/>
              </a:rPr>
              <a:t>однонасінні </a:t>
            </a:r>
            <a:r>
              <a:rPr lang="uk-UA" sz="2800">
                <a:latin typeface="Times New Roman" pitchFamily="18" charset="0"/>
              </a:rPr>
              <a:t>Кістянка</a:t>
            </a:r>
          </a:p>
          <a:p>
            <a:pPr>
              <a:buFont typeface="Symbol" pitchFamily="18" charset="2"/>
              <a:buNone/>
            </a:pPr>
            <a:r>
              <a:rPr lang="uk-UA" sz="2800">
                <a:latin typeface="Times New Roman" pitchFamily="18" charset="0"/>
              </a:rPr>
              <a:t>Ягода</a:t>
            </a:r>
          </a:p>
          <a:p>
            <a:pPr>
              <a:buFont typeface="Symbol" pitchFamily="18" charset="2"/>
              <a:buNone/>
            </a:pPr>
            <a:r>
              <a:rPr lang="uk-UA" sz="2800">
                <a:latin typeface="Times New Roman" pitchFamily="18" charset="0"/>
              </a:rPr>
              <a:t>Яблуко</a:t>
            </a:r>
          </a:p>
          <a:p>
            <a:endParaRPr lang="uk-UA" sz="2800" b="1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181600" y="3505200"/>
            <a:ext cx="3200400" cy="228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800" b="1">
                <a:latin typeface="Times New Roman" pitchFamily="18" charset="0"/>
              </a:rPr>
              <a:t>Складні </a:t>
            </a:r>
            <a:br>
              <a:rPr lang="uk-UA" sz="2800" b="1">
                <a:latin typeface="Times New Roman" pitchFamily="18" charset="0"/>
              </a:rPr>
            </a:br>
            <a:r>
              <a:rPr lang="uk-UA" sz="2800" b="1">
                <a:latin typeface="Times New Roman" pitchFamily="18" charset="0"/>
              </a:rPr>
              <a:t>багатонасінні</a:t>
            </a:r>
            <a:br>
              <a:rPr lang="uk-UA" sz="2800" b="1">
                <a:latin typeface="Times New Roman" pitchFamily="18" charset="0"/>
              </a:rPr>
            </a:br>
            <a:r>
              <a:rPr lang="uk-UA" sz="2800">
                <a:latin typeface="Times New Roman" pitchFamily="18" charset="0"/>
              </a:rPr>
              <a:t>Багатокістянка</a:t>
            </a:r>
          </a:p>
          <a:p>
            <a:r>
              <a:rPr lang="uk-UA" sz="2800">
                <a:latin typeface="Times New Roman" pitchFamily="18" charset="0"/>
              </a:rPr>
              <a:t>Суничка</a:t>
            </a:r>
            <a:br>
              <a:rPr lang="uk-UA" sz="2800">
                <a:latin typeface="Times New Roman" pitchFamily="18" charset="0"/>
              </a:rPr>
            </a:br>
            <a:r>
              <a:rPr lang="uk-UA" sz="2800"/>
              <a:t>Багатогорішок</a:t>
            </a:r>
            <a:endParaRPr lang="uk-UA" sz="2800" b="1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657600" y="1524000"/>
            <a:ext cx="1676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800">
                <a:latin typeface="Times New Roman" pitchFamily="18" charset="0"/>
              </a:rPr>
              <a:t>Соковиті</a:t>
            </a:r>
            <a:endParaRPr lang="uk-UA" sz="2800" b="1"/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3800" y="685800"/>
            <a:ext cx="1524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800">
                <a:latin typeface="Times New Roman" pitchFamily="18" charset="0"/>
              </a:rPr>
              <a:t> Плоди</a:t>
            </a:r>
            <a:endParaRPr lang="uk-UA" sz="2800" b="1"/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H="1">
            <a:off x="2895600" y="2133600"/>
            <a:ext cx="12954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4800600" y="2133600"/>
            <a:ext cx="12192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череш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838200"/>
            <a:ext cx="4114800" cy="2276475"/>
          </a:xfrm>
          <a:prstGeom prst="rect">
            <a:avLst/>
          </a:prstGeom>
          <a:noFill/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438400" y="228600"/>
            <a:ext cx="39624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Плід  вишні ─  кістянка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0" y="4980563"/>
            <a:ext cx="9144000" cy="1877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>
              <a:spcBef>
                <a:spcPct val="50000"/>
              </a:spcBef>
            </a:pPr>
            <a:r>
              <a:rPr lang="uk-UA" sz="3200" dirty="0"/>
              <a:t> </a:t>
            </a:r>
            <a:r>
              <a:rPr lang="uk-UA" sz="2800" i="1" dirty="0"/>
              <a:t>Кістянка</a:t>
            </a:r>
            <a:r>
              <a:rPr lang="uk-UA" sz="2800" dirty="0"/>
              <a:t> </a:t>
            </a:r>
            <a:r>
              <a:rPr lang="ru-RU" sz="2800" dirty="0"/>
              <a:t>— </a:t>
            </a:r>
            <a:r>
              <a:rPr lang="ru-RU" sz="2800" dirty="0" err="1"/>
              <a:t>плід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тоненькою </a:t>
            </a:r>
            <a:r>
              <a:rPr lang="ru-RU" sz="2800" dirty="0" err="1"/>
              <a:t>шкіркою</a:t>
            </a:r>
            <a:r>
              <a:rPr lang="ru-RU" sz="2800" dirty="0"/>
              <a:t>, </a:t>
            </a:r>
            <a:r>
              <a:rPr lang="ru-RU" sz="2800" dirty="0" err="1"/>
              <a:t>соковитою</a:t>
            </a:r>
            <a:r>
              <a:rPr lang="ru-RU" sz="2800" dirty="0"/>
              <a:t> </a:t>
            </a:r>
            <a:r>
              <a:rPr lang="ru-RU" sz="2800" dirty="0" err="1"/>
              <a:t>м'якоттю</a:t>
            </a:r>
            <a:r>
              <a:rPr lang="ru-RU" sz="2800" dirty="0"/>
              <a:t> та </a:t>
            </a:r>
            <a:r>
              <a:rPr lang="ru-RU" sz="2800" dirty="0" err="1"/>
              <a:t>однією</a:t>
            </a:r>
            <a:r>
              <a:rPr lang="ru-RU" sz="2800" dirty="0"/>
              <a:t> </a:t>
            </a:r>
            <a:r>
              <a:rPr lang="ru-RU" sz="2800" dirty="0" err="1"/>
              <a:t>насіниною</a:t>
            </a:r>
            <a:r>
              <a:rPr lang="ru-RU" sz="2800" dirty="0"/>
              <a:t> </a:t>
            </a:r>
            <a:r>
              <a:rPr lang="ru-RU" sz="2800" dirty="0" err="1"/>
              <a:t>всередині</a:t>
            </a:r>
            <a:r>
              <a:rPr lang="ru-RU" sz="2800" dirty="0"/>
              <a:t> </a:t>
            </a:r>
            <a:r>
              <a:rPr lang="ru-RU" sz="2800" dirty="0" err="1"/>
              <a:t>твердої</a:t>
            </a:r>
            <a:r>
              <a:rPr lang="ru-RU" sz="2800" dirty="0"/>
              <a:t> </a:t>
            </a:r>
            <a:r>
              <a:rPr lang="ru-RU" sz="2800" dirty="0" err="1"/>
              <a:t>кісточки</a:t>
            </a:r>
            <a:r>
              <a:rPr lang="ru-RU" sz="2800" dirty="0"/>
              <a:t>. </a:t>
            </a:r>
            <a:r>
              <a:rPr lang="ru-RU" sz="2800" dirty="0" err="1"/>
              <a:t>Соковиті</a:t>
            </a:r>
            <a:r>
              <a:rPr lang="ru-RU" sz="2800" dirty="0"/>
              <a:t> плоди </a:t>
            </a:r>
            <a:r>
              <a:rPr lang="ru-RU" sz="2800" dirty="0" err="1"/>
              <a:t>кістянки</a:t>
            </a:r>
            <a:r>
              <a:rPr lang="ru-RU" sz="2800" dirty="0"/>
              <a:t> - у </a:t>
            </a:r>
            <a:r>
              <a:rPr lang="ru-RU" sz="2800" dirty="0" err="1"/>
              <a:t>вишні</a:t>
            </a:r>
            <a:r>
              <a:rPr lang="ru-RU" sz="2800" i="1" dirty="0"/>
              <a:t>,</a:t>
            </a:r>
            <a:r>
              <a:rPr lang="ru-RU" sz="2800" dirty="0"/>
              <a:t> </a:t>
            </a:r>
            <a:r>
              <a:rPr lang="ru-RU" sz="2800" dirty="0" err="1"/>
              <a:t>сливи</a:t>
            </a:r>
            <a:r>
              <a:rPr lang="ru-RU" sz="2800" dirty="0"/>
              <a:t>, абрикоса, </a:t>
            </a:r>
            <a:r>
              <a:rPr lang="ru-RU" sz="2800" dirty="0" err="1"/>
              <a:t>черемхи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25608" name="Picture 8" descr="виш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4267200" cy="3733800"/>
          </a:xfrm>
          <a:prstGeom prst="rect">
            <a:avLst/>
          </a:prstGeom>
          <a:noFill/>
        </p:spPr>
      </p:pic>
      <p:pic>
        <p:nvPicPr>
          <p:cNvPr id="25611" name="Picture 11" descr="2014-10-19 20 12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971800"/>
            <a:ext cx="3048000" cy="207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кизи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762000"/>
            <a:ext cx="4495800" cy="3822700"/>
          </a:xfrm>
          <a:prstGeom prst="rect">
            <a:avLst/>
          </a:prstGeo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200400" y="152400"/>
            <a:ext cx="25908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Плід  кістянка</a:t>
            </a:r>
          </a:p>
        </p:txBody>
      </p:sp>
      <p:pic>
        <p:nvPicPr>
          <p:cNvPr id="34822" name="Picture 6" descr="вишня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3144838" cy="3341688"/>
          </a:xfrm>
          <a:prstGeom prst="rect">
            <a:avLst/>
          </a:prstGeo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638800" y="3962400"/>
            <a:ext cx="2438400" cy="519113"/>
          </a:xfrm>
          <a:prstGeom prst="rect">
            <a:avLst/>
          </a:prstGeom>
          <a:solidFill>
            <a:srgbClr val="003736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Плід кизила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85800" y="1066800"/>
            <a:ext cx="2514600" cy="519113"/>
          </a:xfrm>
          <a:prstGeom prst="rect">
            <a:avLst/>
          </a:prstGeom>
          <a:solidFill>
            <a:srgbClr val="003736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Плід черешні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04800" y="4724400"/>
            <a:ext cx="8382000" cy="191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/>
              <a:t> кістянка</a:t>
            </a:r>
            <a:r>
              <a:rPr lang="uk-UA" sz="2400"/>
              <a:t> утворюється з одного чи кількох плодолистків. Оплодень поділений на три складові частини: внутрішню тверду, дерев'янисту — кісточку, яка оточує насінину, і соковиту (а іноді й суху, як у мигдалю) середню, а також зовнішню — шкірочку (вишня, слива, персик);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исунок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7263"/>
            <a:ext cx="4497388" cy="3360737"/>
          </a:xfrm>
          <a:prstGeom prst="rect">
            <a:avLst/>
          </a:prstGeom>
          <a:noFill/>
        </p:spPr>
      </p:pic>
      <p:pic>
        <p:nvPicPr>
          <p:cNvPr id="7171" name="Picture 3" descr="Рисунок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450" y="3502025"/>
            <a:ext cx="4654550" cy="3355975"/>
          </a:xfrm>
          <a:prstGeom prst="rect">
            <a:avLst/>
          </a:prstGeom>
          <a:noFill/>
        </p:spPr>
      </p:pic>
      <p:pic>
        <p:nvPicPr>
          <p:cNvPr id="7174" name="Picture 6" descr="персик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175" name="Picture 7" descr="абрикос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0"/>
            <a:ext cx="4648200" cy="3505200"/>
          </a:xfrm>
          <a:prstGeom prst="rect">
            <a:avLst/>
          </a:prstGeom>
          <a:noFill/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352800" y="152400"/>
            <a:ext cx="2667000" cy="57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Плід кістянка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4495800" cy="3352800"/>
          </a:xfrm>
          <a:prstGeom prst="rect">
            <a:avLst/>
          </a:prstGeom>
          <a:noFill/>
        </p:spPr>
      </p:pic>
      <p:pic>
        <p:nvPicPr>
          <p:cNvPr id="8197" name="Picture 5" descr="ябло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685800"/>
            <a:ext cx="4038600" cy="2265363"/>
          </a:xfrm>
          <a:prstGeom prst="rect">
            <a:avLst/>
          </a:prstGeom>
          <a:noFill/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85800" y="228600"/>
            <a:ext cx="7010400" cy="57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/>
              <a:t>Плід яблуко </a:t>
            </a:r>
            <a:r>
              <a:rPr lang="uk-UA" sz="2800" dirty="0"/>
              <a:t>має 5 однонасінних гнізда</a:t>
            </a:r>
            <a:r>
              <a:rPr lang="uk-UA" sz="2800" dirty="0">
                <a:sym typeface="Symbol" pitchFamily="18" charset="2"/>
              </a:rPr>
              <a:t> 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81000" y="4572000"/>
            <a:ext cx="4495800" cy="191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/>
              <a:t>яблуко</a:t>
            </a:r>
            <a:r>
              <a:rPr lang="uk-UA" sz="2400" i="1"/>
              <a:t> —</a:t>
            </a:r>
            <a:r>
              <a:rPr lang="uk-UA" sz="2400"/>
              <a:t> соковитий багатонасінний плід, м'якуш якого утворений розрослим квітколожем (яблуня, груша, айва, горобина);</a:t>
            </a:r>
          </a:p>
        </p:txBody>
      </p:sp>
      <p:pic>
        <p:nvPicPr>
          <p:cNvPr id="8206" name="Picture 14" descr="2014-10-19 20 14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895600"/>
            <a:ext cx="36576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грущ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0"/>
            <a:ext cx="4648200" cy="3352800"/>
          </a:xfrm>
          <a:prstGeom prst="rect">
            <a:avLst/>
          </a:prstGeom>
          <a:noFill/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696200" y="2819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груша</a:t>
            </a:r>
          </a:p>
        </p:txBody>
      </p:sp>
      <p:pic>
        <p:nvPicPr>
          <p:cNvPr id="37901" name="Picture 13" descr="Рисунок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953000" cy="3429000"/>
          </a:xfrm>
          <a:prstGeom prst="rect">
            <a:avLst/>
          </a:prstGeom>
          <a:noFill/>
        </p:spPr>
      </p:pic>
      <p:pic>
        <p:nvPicPr>
          <p:cNvPr id="37902" name="Picture 14" descr="гороб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370263"/>
            <a:ext cx="4724400" cy="3487737"/>
          </a:xfrm>
          <a:prstGeom prst="rect">
            <a:avLst/>
          </a:prstGeom>
          <a:noFill/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7620000" y="6338888"/>
            <a:ext cx="1524000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горбина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2362200" y="6035675"/>
            <a:ext cx="1981200" cy="82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чорноплідна горбина</a:t>
            </a:r>
          </a:p>
        </p:txBody>
      </p:sp>
      <p:pic>
        <p:nvPicPr>
          <p:cNvPr id="37905" name="Picture 17" descr="Рисунок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495800" cy="3438525"/>
          </a:xfrm>
          <a:prstGeom prst="rect">
            <a:avLst/>
          </a:prstGeom>
          <a:noFill/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3505200" y="2819400"/>
            <a:ext cx="762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ірга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3352800" y="152400"/>
            <a:ext cx="2590800" cy="57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Плід  яблуко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мал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3962400" cy="3505200"/>
          </a:xfrm>
          <a:prstGeom prst="rect">
            <a:avLst/>
          </a:prstGeom>
          <a:noFill/>
        </p:spPr>
      </p:pic>
      <p:pic>
        <p:nvPicPr>
          <p:cNvPr id="24581" name="Picture 5" descr="ож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14400"/>
            <a:ext cx="3989388" cy="3505200"/>
          </a:xfrm>
          <a:prstGeom prst="rect">
            <a:avLst/>
          </a:prstGeom>
          <a:noFill/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219200" y="228600"/>
            <a:ext cx="67056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Плід   малини, ожини ─ багатокістянки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81000" y="4648200"/>
            <a:ext cx="8458200" cy="946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Плід у цих рослин складається з дрібних кістянок, які розміщуються на спільному квітколожі.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81000" y="5715000"/>
            <a:ext cx="7543800" cy="946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За наявності у квітки кількох маточок виникає і відповідна кількість дрібних плодів </a:t>
            </a:r>
            <a:r>
              <a:rPr lang="uk-UA" i="1"/>
              <a:t> </a:t>
            </a:r>
            <a:endParaRPr lang="uk-UA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  <p:bldP spid="245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0"/>
            <a:ext cx="7924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>
                <a:solidFill>
                  <a:schemeClr val="bg1"/>
                </a:solidFill>
              </a:rPr>
              <a:t>Плід</a:t>
            </a:r>
            <a:r>
              <a:rPr lang="uk-UA" sz="2800" dirty="0">
                <a:solidFill>
                  <a:schemeClr val="bg1"/>
                </a:solidFill>
              </a:rPr>
              <a:t> ─ орган розмноження квіткових рослин, що розвивається з квітки, усередині якого розташоване насіння</a:t>
            </a:r>
          </a:p>
        </p:txBody>
      </p:sp>
      <p:pic>
        <p:nvPicPr>
          <p:cNvPr id="20486" name="Picture 6" descr="пртп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28600" y="5029200"/>
            <a:ext cx="8686800" cy="1800225"/>
          </a:xfrm>
          <a:prstGeom prst="rect">
            <a:avLst/>
          </a:prstGeom>
          <a:solidFill>
            <a:srgbClr val="420000">
              <a:alpha val="6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</a:t>
            </a:r>
            <a:r>
              <a:rPr lang="uk-UA" sz="2800">
                <a:solidFill>
                  <a:srgbClr val="FFFFFF"/>
                </a:solidFill>
              </a:rPr>
              <a:t> </a:t>
            </a:r>
            <a:r>
              <a:rPr lang="uk-UA" sz="2800">
                <a:solidFill>
                  <a:schemeClr val="bg1"/>
                </a:solidFill>
              </a:rPr>
              <a:t>У малини та ожини збірний багатонасінний соковитий плід </a:t>
            </a:r>
            <a:r>
              <a:rPr lang="ru-RU" sz="2800">
                <a:solidFill>
                  <a:schemeClr val="bg1"/>
                </a:solidFill>
              </a:rPr>
              <a:t>-</a:t>
            </a:r>
            <a:r>
              <a:rPr lang="ru-RU" sz="2800" i="1">
                <a:solidFill>
                  <a:schemeClr val="bg1"/>
                </a:solidFill>
              </a:rPr>
              <a:t> </a:t>
            </a:r>
            <a:r>
              <a:rPr lang="uk-UA" sz="2800" i="1">
                <a:solidFill>
                  <a:schemeClr val="bg1"/>
                </a:solidFill>
              </a:rPr>
              <a:t>складна кістянка,</a:t>
            </a:r>
            <a:r>
              <a:rPr lang="uk-UA" sz="2800">
                <a:solidFill>
                  <a:schemeClr val="bg1"/>
                </a:solidFill>
              </a:rPr>
              <a:t> утворена з окремих плодиків. Під час дозрівання ці плодики можуть відокремлюватись один від одного</a:t>
            </a:r>
            <a:r>
              <a:rPr lang="ru-RU" sz="2800" i="1">
                <a:solidFill>
                  <a:schemeClr val="bg1"/>
                </a:solidFill>
              </a:rPr>
              <a:t>.</a:t>
            </a:r>
            <a:endParaRPr lang="uk-UA" sz="2800" i="1">
              <a:solidFill>
                <a:schemeClr val="bg1"/>
              </a:solidFill>
            </a:endParaRPr>
          </a:p>
        </p:txBody>
      </p:sp>
      <p:pic>
        <p:nvPicPr>
          <p:cNvPr id="67590" name="Picture 6" descr="2014-10-19 20 20 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4837113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800600" y="5791200"/>
            <a:ext cx="3276600" cy="82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Плід кави ─  кістянка з однією насіниною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762000" y="4572000"/>
            <a:ext cx="2667000" cy="1187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dirty="0"/>
              <a:t> Плід бузини ─  </a:t>
            </a:r>
            <a:r>
              <a:rPr lang="uk-UA" sz="2400" dirty="0" err="1"/>
              <a:t>багатонасіннева</a:t>
            </a:r>
            <a:r>
              <a:rPr lang="uk-UA" sz="2400" dirty="0"/>
              <a:t> кістянка</a:t>
            </a:r>
          </a:p>
        </p:txBody>
      </p:sp>
      <p:sp>
        <p:nvSpPr>
          <p:cNvPr id="36873" name="Rectangle 9" descr="Рисунок1"/>
          <p:cNvSpPr>
            <a:spLocks noChangeArrowheads="1"/>
          </p:cNvSpPr>
          <p:nvPr/>
        </p:nvSpPr>
        <p:spPr bwMode="auto">
          <a:xfrm>
            <a:off x="457200" y="609600"/>
            <a:ext cx="3200400" cy="3733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36874" name="Rectangle 10" descr="Рисунок1"/>
          <p:cNvSpPr>
            <a:spLocks noChangeArrowheads="1"/>
          </p:cNvSpPr>
          <p:nvPr/>
        </p:nvSpPr>
        <p:spPr bwMode="auto">
          <a:xfrm>
            <a:off x="4191000" y="609600"/>
            <a:ext cx="4038600" cy="4953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  <p:bldP spid="368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плід багатогоріш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3800"/>
            <a:ext cx="2884488" cy="3124200"/>
          </a:xfrm>
          <a:prstGeom prst="rect">
            <a:avLst/>
          </a:prstGeom>
          <a:noFill/>
        </p:spPr>
      </p:pic>
      <p:pic>
        <p:nvPicPr>
          <p:cNvPr id="11270" name="Picture 6" descr="0910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838200"/>
            <a:ext cx="3886200" cy="2362200"/>
          </a:xfrm>
          <a:prstGeom prst="rect">
            <a:avLst/>
          </a:prstGeom>
          <a:noFill/>
        </p:spPr>
      </p:pic>
      <p:pic>
        <p:nvPicPr>
          <p:cNvPr id="11271" name="Picture 7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200"/>
            <a:ext cx="4343400" cy="2982913"/>
          </a:xfrm>
          <a:prstGeom prst="rect">
            <a:avLst/>
          </a:prstGeom>
          <a:noFill/>
        </p:spPr>
      </p:pic>
      <p:pic>
        <p:nvPicPr>
          <p:cNvPr id="11272" name="Picture 8" descr="плід багатогорішок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810000"/>
            <a:ext cx="1941513" cy="1895475"/>
          </a:xfrm>
          <a:prstGeom prst="rect">
            <a:avLst/>
          </a:prstGeom>
          <a:noFill/>
        </p:spPr>
      </p:pic>
      <p:pic>
        <p:nvPicPr>
          <p:cNvPr id="11273" name="Picture 9" descr="плід багатогршо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648200"/>
            <a:ext cx="1765300" cy="1997075"/>
          </a:xfrm>
          <a:prstGeom prst="rect">
            <a:avLst/>
          </a:prstGeom>
          <a:noFill/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752600" y="228600"/>
            <a:ext cx="54102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/>
              <a:t>Плід суниці ─ багатогорішок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114800" y="3352800"/>
            <a:ext cx="5029200" cy="1187450"/>
          </a:xfrm>
          <a:prstGeom prst="rect">
            <a:avLst/>
          </a:prstGeom>
          <a:solidFill>
            <a:srgbClr val="E4F3F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У суниць численні сім'янки вкраплені у поверхню розрослого м'ясистого квітколожа, 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590800" y="5791200"/>
            <a:ext cx="2438400" cy="822325"/>
          </a:xfrm>
          <a:prstGeom prst="rect">
            <a:avLst/>
          </a:prstGeom>
          <a:solidFill>
            <a:srgbClr val="E4F3F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Плололистки під час цвітіння</a:t>
            </a:r>
            <a:endParaRPr lang="uk-UA" sz="2400" b="1" i="1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162800" y="4953000"/>
            <a:ext cx="1752600" cy="1187450"/>
          </a:xfrm>
          <a:prstGeom prst="rect">
            <a:avLst/>
          </a:prstGeom>
          <a:solidFill>
            <a:srgbClr val="E4F3F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Горішки на поверхні  плода</a:t>
            </a:r>
            <a:endParaRPr lang="uk-UA" sz="2400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6" grpId="0" animBg="1"/>
      <p:bldP spid="1127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52600" y="228600"/>
            <a:ext cx="55626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Плід  шипшини ─ багатогорішок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28600" y="4343400"/>
            <a:ext cx="5257800" cy="1981200"/>
          </a:xfrm>
          <a:prstGeom prst="wedgeRectCallout">
            <a:avLst>
              <a:gd name="adj1" fmla="val 51991"/>
              <a:gd name="adj2" fmla="val -95514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uk-UA" sz="2400"/>
              <a:t>У плоді шипшини, замісь випуклої</a:t>
            </a:r>
            <a:br>
              <a:rPr lang="uk-UA" sz="2400"/>
            </a:br>
            <a:r>
              <a:rPr lang="uk-UA" sz="2400"/>
              <a:t>осі квітколожа, розміщений схожий на бакальчик  </a:t>
            </a:r>
            <a:r>
              <a:rPr lang="uk-UA" sz="2400" b="1" i="1"/>
              <a:t>гіпантій </a:t>
            </a:r>
            <a:r>
              <a:rPr lang="uk-UA" sz="2400"/>
              <a:t>в нижній частині  якого прикріплюються горішки</a:t>
            </a:r>
          </a:p>
        </p:txBody>
      </p:sp>
      <p:pic>
        <p:nvPicPr>
          <p:cNvPr id="9225" name="Picture 9" descr="шипш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3708400" cy="3124200"/>
          </a:xfrm>
          <a:prstGeom prst="rect">
            <a:avLst/>
          </a:prstGeom>
          <a:noFill/>
        </p:spPr>
      </p:pic>
      <p:pic>
        <p:nvPicPr>
          <p:cNvPr id="9226" name="Picture 10" descr="2014-10-19 20 20 31"/>
          <p:cNvPicPr>
            <a:picLocks noChangeAspect="1" noChangeArrowheads="1"/>
          </p:cNvPicPr>
          <p:nvPr/>
        </p:nvPicPr>
        <p:blipFill>
          <a:blip r:embed="rId3"/>
          <a:srcRect t="24440"/>
          <a:stretch>
            <a:fillRect/>
          </a:stretch>
        </p:blipFill>
        <p:spPr bwMode="auto">
          <a:xfrm>
            <a:off x="5638800" y="990600"/>
            <a:ext cx="3201988" cy="2743200"/>
          </a:xfrm>
          <a:prstGeom prst="rect">
            <a:avLst/>
          </a:prstGeom>
          <a:noFill/>
        </p:spPr>
      </p:pic>
      <p:pic>
        <p:nvPicPr>
          <p:cNvPr id="9227" name="Picture 11" descr="2014-10-19 20 20 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886200"/>
            <a:ext cx="3276600" cy="243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276600" y="304800"/>
            <a:ext cx="2057400" cy="823913"/>
          </a:xfrm>
          <a:prstGeom prst="rect">
            <a:avLst/>
          </a:prstGeom>
          <a:solidFill>
            <a:srgbClr val="003736">
              <a:alpha val="5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800">
                <a:solidFill>
                  <a:schemeClr val="bg1"/>
                </a:solidFill>
              </a:rPr>
              <a:t>Ягода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09600" y="5257800"/>
            <a:ext cx="8229600" cy="1373188"/>
          </a:xfrm>
          <a:prstGeom prst="rect">
            <a:avLst/>
          </a:prstGeom>
          <a:solidFill>
            <a:srgbClr val="003736">
              <a:alpha val="46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Багатонасінний плід із соковитими  середнім та внутрішніми шарами оплодня, а його зовнішній шар утворює захисну шкірку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смород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3733800" cy="2706688"/>
          </a:xfrm>
          <a:prstGeom prst="rect">
            <a:avLst/>
          </a:prstGeom>
          <a:noFill/>
        </p:spPr>
      </p:pic>
      <p:pic>
        <p:nvPicPr>
          <p:cNvPr id="32776" name="Picture 8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81000"/>
            <a:ext cx="2743200" cy="3017838"/>
          </a:xfrm>
          <a:prstGeom prst="rect">
            <a:avLst/>
          </a:prstGeom>
          <a:noFill/>
        </p:spPr>
      </p:pic>
      <p:pic>
        <p:nvPicPr>
          <p:cNvPr id="32778" name="Picture 10" descr="смр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581400"/>
            <a:ext cx="3429000" cy="2895600"/>
          </a:xfrm>
          <a:prstGeom prst="rect">
            <a:avLst/>
          </a:prstGeom>
          <a:noFill/>
        </p:spPr>
      </p:pic>
      <p:pic>
        <p:nvPicPr>
          <p:cNvPr id="32779" name="Picture 11" descr="агру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581400"/>
            <a:ext cx="3810000" cy="2881313"/>
          </a:xfrm>
          <a:prstGeom prst="rect">
            <a:avLst/>
          </a:prstGeom>
          <a:noFill/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657600" y="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Ягода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брусниц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86200"/>
            <a:ext cx="3352800" cy="2738438"/>
          </a:xfrm>
          <a:prstGeom prst="rect">
            <a:avLst/>
          </a:prstGeom>
          <a:noFill/>
        </p:spPr>
      </p:pic>
      <p:pic>
        <p:nvPicPr>
          <p:cNvPr id="31752" name="Picture 8" descr="TOMATO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3733800" cy="2987675"/>
          </a:xfrm>
          <a:prstGeom prst="rect">
            <a:avLst/>
          </a:prstGeom>
          <a:noFill/>
        </p:spPr>
      </p:pic>
      <p:pic>
        <p:nvPicPr>
          <p:cNvPr id="31754" name="Picture 10" descr="журавл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30200"/>
            <a:ext cx="3733800" cy="3122613"/>
          </a:xfrm>
          <a:prstGeom prst="rect">
            <a:avLst/>
          </a:prstGeom>
          <a:noFill/>
        </p:spPr>
      </p:pic>
      <p:pic>
        <p:nvPicPr>
          <p:cNvPr id="31755" name="Picture 11" descr="2012-06-04 14 44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228600"/>
            <a:ext cx="3276600" cy="3429000"/>
          </a:xfrm>
          <a:prstGeom prst="rect">
            <a:avLst/>
          </a:prstGeom>
          <a:noFill/>
        </p:spPr>
      </p:pic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3657600" y="228600"/>
            <a:ext cx="1371600" cy="579438"/>
          </a:xfrm>
          <a:prstGeom prst="rect">
            <a:avLst/>
          </a:prstGeom>
          <a:solidFill>
            <a:srgbClr val="EFF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Ягода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2014-10-19 20 10 29"/>
          <p:cNvPicPr>
            <a:picLocks noChangeAspect="1" noChangeArrowheads="1"/>
          </p:cNvPicPr>
          <p:nvPr/>
        </p:nvPicPr>
        <p:blipFill>
          <a:blip r:embed="rId2">
            <a:lum bright="-20000" contrast="10000"/>
          </a:blip>
          <a:srcRect/>
          <a:stretch>
            <a:fillRect/>
          </a:stretch>
        </p:blipFill>
        <p:spPr bwMode="auto">
          <a:xfrm>
            <a:off x="304800" y="1600200"/>
            <a:ext cx="8458200" cy="4876800"/>
          </a:xfrm>
          <a:prstGeom prst="rect">
            <a:avLst/>
          </a:prstGeom>
          <a:noFill/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382000" cy="1066800"/>
          </a:xfrm>
          <a:prstGeom prst="rect">
            <a:avLst/>
          </a:prstGeom>
          <a:solidFill>
            <a:srgbClr val="EFF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 Плоди помідорів, картоплі ─ багатонасінні ягоди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2014-10-19 20 16 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600200"/>
            <a:ext cx="6070600" cy="5041900"/>
          </a:xfrm>
          <a:prstGeom prst="rect">
            <a:avLst/>
          </a:prstGeom>
          <a:noFill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447800" y="304800"/>
            <a:ext cx="6096000" cy="1066800"/>
          </a:xfrm>
          <a:prstGeom prst="rect">
            <a:avLst/>
          </a:prstGeom>
          <a:solidFill>
            <a:srgbClr val="EFF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  У лимона та апельсина плід називається </a:t>
            </a:r>
            <a:r>
              <a:rPr lang="uk-UA" sz="3200" b="1" i="1"/>
              <a:t>помаранча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гранат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5203825" cy="4718050"/>
          </a:xfrm>
          <a:prstGeom prst="rect">
            <a:avLst/>
          </a:prstGeom>
          <a:noFill/>
        </p:spPr>
      </p:pic>
      <p:pic>
        <p:nvPicPr>
          <p:cNvPr id="38917" name="Picture 5" descr="гранат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1038" y="685800"/>
            <a:ext cx="3078162" cy="2535238"/>
          </a:xfrm>
          <a:prstGeom prst="rect">
            <a:avLst/>
          </a:prstGeom>
          <a:noFill/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85800" y="5029200"/>
            <a:ext cx="7772400" cy="1552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Плід  граната ─  </a:t>
            </a:r>
            <a:r>
              <a:rPr lang="uk-UA" sz="2400" b="1"/>
              <a:t>гранатина</a:t>
            </a:r>
            <a:r>
              <a:rPr lang="uk-UA" sz="2400"/>
              <a:t> з сухим шкірястим  оплоднем, який розкривається при дозріванні нерівними тріщинами. Гнізда заповнені великим насінням з яскраво-червоними соковитими шкірками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2014-10-19 20 14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79650"/>
            <a:ext cx="5715000" cy="4578350"/>
          </a:xfrm>
          <a:prstGeom prst="rect">
            <a:avLst/>
          </a:prstGeom>
          <a:noFill/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i="1"/>
              <a:t>    </a:t>
            </a:r>
            <a:r>
              <a:rPr lang="ru-RU" sz="2800">
                <a:solidFill>
                  <a:schemeClr val="bg1"/>
                </a:solidFill>
              </a:rPr>
              <a:t> Плід захищає насіння рослини від висихання, дощу та інших несприятливих умов і приваблює тварин, які, поїдаючи їх, сприяють поширенню насіння.</a:t>
            </a:r>
          </a:p>
        </p:txBody>
      </p:sp>
      <p:pic>
        <p:nvPicPr>
          <p:cNvPr id="93191" name="Picture 7" descr="2014-10-19 20 14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76400"/>
            <a:ext cx="56388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2014-10-19 20 17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7104063" cy="5181600"/>
          </a:xfrm>
          <a:prstGeom prst="rect">
            <a:avLst/>
          </a:prstGeom>
          <a:noFill/>
        </p:spPr>
      </p:pic>
      <p:pic>
        <p:nvPicPr>
          <p:cNvPr id="39945" name="Picture 9" descr="2013-11-12 21 05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535238"/>
            <a:ext cx="5181600" cy="4322762"/>
          </a:xfrm>
          <a:prstGeom prst="rect">
            <a:avLst/>
          </a:prstGeom>
          <a:noFill/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04800" y="5791200"/>
            <a:ext cx="3505200" cy="82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 err="1"/>
              <a:t>Середній</a:t>
            </a:r>
            <a:r>
              <a:rPr lang="ru-RU" sz="2400" dirty="0"/>
              <a:t> та </a:t>
            </a: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/>
              <a:t>шари</a:t>
            </a:r>
            <a:r>
              <a:rPr lang="ru-RU" sz="2400" dirty="0"/>
              <a:t> </a:t>
            </a:r>
            <a:r>
              <a:rPr lang="ru-RU" sz="2400" dirty="0" err="1"/>
              <a:t>соковиті</a:t>
            </a:r>
            <a:r>
              <a:rPr lang="uk-UA" sz="2400" dirty="0"/>
              <a:t> 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6248400" y="304800"/>
            <a:ext cx="2362200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/>
              <a:t>гарбузина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133600" y="0"/>
            <a:ext cx="4267200" cy="1189038"/>
          </a:xfrm>
          <a:prstGeom prst="rect">
            <a:avLst/>
          </a:prstGeom>
          <a:solidFill>
            <a:srgbClr val="162826">
              <a:alpha val="5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7200">
                <a:solidFill>
                  <a:schemeClr val="bg1"/>
                </a:solidFill>
              </a:rPr>
              <a:t>Супліддя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28600" y="5715000"/>
            <a:ext cx="8686800" cy="946150"/>
          </a:xfrm>
          <a:prstGeom prst="rect">
            <a:avLst/>
          </a:prstGeom>
          <a:solidFill>
            <a:srgbClr val="003736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rgbClr val="FFFFFF"/>
                </a:solidFill>
              </a:rPr>
              <a:t>   В дуже щільних суцвіттях поди, кожен з яких виникає  з  окремої  квітки, зростаються між собою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227263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/>
              <a:t>Супліддя ─ сукупність плодів одного суцвіття, що зрослися в один плід, які виникли із окремих квіток одного суцвіття.  (ананас, шовковиця, інжир). </a:t>
            </a:r>
            <a:br>
              <a:rPr lang="uk-UA" sz="2800" dirty="0"/>
            </a:br>
            <a:r>
              <a:rPr lang="uk-UA" sz="2800" dirty="0"/>
              <a:t>Крім плодів в утворенні супліддя можуть приймати участь інші частини пагона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81000" y="5638800"/>
            <a:ext cx="8077200" cy="94615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  </a:t>
            </a:r>
            <a:r>
              <a:rPr lang="uk-UA" sz="2800"/>
              <a:t>Тутова ягода </a:t>
            </a:r>
            <a:r>
              <a:rPr lang="uk-UA" sz="2800">
                <a:solidFill>
                  <a:srgbClr val="FF66CC"/>
                </a:solidFill>
              </a:rPr>
              <a:t>шовковиці </a:t>
            </a:r>
            <a:r>
              <a:rPr lang="uk-UA" sz="2800"/>
              <a:t>являє собою супліддя, яке утворене плодами, що зрослися.</a:t>
            </a:r>
          </a:p>
        </p:txBody>
      </p:sp>
      <p:pic>
        <p:nvPicPr>
          <p:cNvPr id="21514" name="Picture 10" descr="шовковиц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362200"/>
            <a:ext cx="3505200" cy="3038475"/>
          </a:xfrm>
          <a:prstGeom prst="rect">
            <a:avLst/>
          </a:prstGeom>
          <a:noFill/>
        </p:spPr>
      </p:pic>
      <p:pic>
        <p:nvPicPr>
          <p:cNvPr id="21515" name="Picture 11" descr="2014-10-19 20 13 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5450" y="2438400"/>
            <a:ext cx="2738438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RUIT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00600" cy="3124200"/>
          </a:xfrm>
          <a:prstGeom prst="rect">
            <a:avLst/>
          </a:prstGeom>
          <a:noFill/>
        </p:spPr>
      </p:pic>
      <p:pic>
        <p:nvPicPr>
          <p:cNvPr id="22533" name="Picture 5" descr="інжи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800600" cy="3429000"/>
          </a:xfrm>
          <a:prstGeom prst="rect">
            <a:avLst/>
          </a:prstGeom>
          <a:noFill/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876800" y="685800"/>
            <a:ext cx="4267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В </a:t>
            </a:r>
            <a:r>
              <a:rPr lang="uk-UA" sz="2800">
                <a:solidFill>
                  <a:srgbClr val="FF66CC"/>
                </a:solidFill>
              </a:rPr>
              <a:t>ананасів</a:t>
            </a:r>
            <a:r>
              <a:rPr lang="uk-UA" sz="2800">
                <a:solidFill>
                  <a:schemeClr val="bg1"/>
                </a:solidFill>
              </a:rPr>
              <a:t> вісь суцвіття зростається з численими завязями та основами покривних листків в мясисту соковиту тканину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791200" y="0"/>
            <a:ext cx="228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Супліддя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953000" y="3657600"/>
            <a:ext cx="40386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В </a:t>
            </a:r>
            <a:r>
              <a:rPr lang="uk-UA" sz="2800">
                <a:solidFill>
                  <a:srgbClr val="FF66CC"/>
                </a:solidFill>
              </a:rPr>
              <a:t>інжиру</a:t>
            </a:r>
            <a:r>
              <a:rPr lang="uk-UA" sz="2800">
                <a:solidFill>
                  <a:schemeClr val="bg1"/>
                </a:solidFill>
              </a:rPr>
              <a:t> плоди-сімянки залишаючись вільними, знаходяться у мішечку, мясисті стінки якого утворені вісями суцвіть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534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Плоди можуть утворюватися і без запліднення, але тоді вони не мають насіння.   Людина широко використовує рослини, які мають здатність давати плоди без насіння. </a:t>
            </a:r>
          </a:p>
          <a:p>
            <a:r>
              <a:rPr lang="ru-RU" sz="2800">
                <a:solidFill>
                  <a:schemeClr val="bg1"/>
                </a:solidFill>
              </a:rPr>
              <a:t>Вчені-селекціонери виводять нові сорти плодових рослин, що дають безнасінні плоди. Наприклад, безнасінні сорти винограду, банана, мандарина</a:t>
            </a:r>
            <a:r>
              <a:rPr lang="ru-RU" sz="2800"/>
              <a:t>. </a:t>
            </a:r>
            <a:r>
              <a:rPr lang="ru-RU" sz="2800">
                <a:solidFill>
                  <a:schemeClr val="bg1"/>
                </a:solidFill>
              </a:rPr>
              <a:t>Розмножують такі сорти вегетативним способом.</a:t>
            </a:r>
          </a:p>
        </p:txBody>
      </p:sp>
      <p:sp>
        <p:nvSpPr>
          <p:cNvPr id="98310" name="Rectangle 6" descr="лдл"/>
          <p:cNvSpPr>
            <a:spLocks noChangeArrowheads="1"/>
          </p:cNvSpPr>
          <p:nvPr/>
        </p:nvSpPr>
        <p:spPr bwMode="auto">
          <a:xfrm>
            <a:off x="4648200" y="4038600"/>
            <a:ext cx="3200400" cy="2514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98311" name="Rectangle 7" descr="виноград"/>
          <p:cNvSpPr>
            <a:spLocks noChangeArrowheads="1"/>
          </p:cNvSpPr>
          <p:nvPr/>
        </p:nvSpPr>
        <p:spPr bwMode="auto">
          <a:xfrm>
            <a:off x="1066800" y="4038600"/>
            <a:ext cx="2743200" cy="2514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бана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33797" name="Picture 5" descr="бан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3987800" cy="4648200"/>
          </a:xfrm>
          <a:prstGeom prst="rect">
            <a:avLst/>
          </a:prstGeom>
          <a:noFill/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24400" y="4876800"/>
            <a:ext cx="4419600" cy="1552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Плід банана ─ ягода з шкірястим зовнвшнім шаром.</a:t>
            </a:r>
            <a:br>
              <a:rPr lang="uk-UA" sz="2400"/>
            </a:br>
            <a:r>
              <a:rPr lang="uk-UA" sz="2400"/>
              <a:t>Внутрішні  мають мучнисту мякоть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09600" y="0"/>
            <a:ext cx="3505200" cy="1373188"/>
          </a:xfrm>
          <a:prstGeom prst="rect">
            <a:avLst/>
          </a:prstGeom>
          <a:solidFill>
            <a:srgbClr val="003736">
              <a:alpha val="7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</a:t>
            </a:r>
            <a:r>
              <a:rPr lang="uk-UA" sz="2800">
                <a:solidFill>
                  <a:schemeClr val="bg1"/>
                </a:solidFill>
              </a:rPr>
              <a:t>Відомі всім банани мають безнасінневі форми плодів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1066800" y="2057400"/>
            <a:ext cx="6781800" cy="1524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solidFill>
                  <a:srgbClr val="BCE8FC"/>
                </a:solidFill>
                <a:effectLst>
                  <a:outerShdw dist="117088" dir="13236078" algn="ctr" rotWithShape="0">
                    <a:srgbClr val="3399FF">
                      <a:alpha val="50000"/>
                    </a:srgbClr>
                  </a:outerShdw>
                </a:effectLst>
                <a:latin typeface="Monotype Corsiva"/>
              </a:rPr>
              <a:t>Сухі плоди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4267200"/>
            <a:ext cx="9144000" cy="2289175"/>
          </a:xfrm>
          <a:prstGeom prst="rect">
            <a:avLst/>
          </a:prstGeom>
          <a:solidFill>
            <a:srgbClr val="2C370F">
              <a:alpha val="8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solidFill>
                  <a:schemeClr val="bg1"/>
                </a:solidFill>
              </a:rPr>
              <a:t>У стиглих</a:t>
            </a:r>
            <a:r>
              <a:rPr lang="ru-RU" sz="3600" i="1">
                <a:solidFill>
                  <a:schemeClr val="bg1"/>
                </a:solidFill>
              </a:rPr>
              <a:t> сухих плодів</a:t>
            </a:r>
            <a:r>
              <a:rPr lang="ru-RU" sz="3600">
                <a:solidFill>
                  <a:schemeClr val="bg1"/>
                </a:solidFill>
              </a:rPr>
              <a:t> немає соковитої м'якоті. Вони бувають</a:t>
            </a:r>
            <a:r>
              <a:rPr lang="ru-RU" sz="3600" i="1">
                <a:solidFill>
                  <a:schemeClr val="bg1"/>
                </a:solidFill>
              </a:rPr>
              <a:t> розкривні</a:t>
            </a:r>
            <a:r>
              <a:rPr lang="ru-RU" sz="3600">
                <a:solidFill>
                  <a:schemeClr val="bg1"/>
                </a:solidFill>
              </a:rPr>
              <a:t> (боби гороху, квасолі) і</a:t>
            </a:r>
            <a:r>
              <a:rPr lang="ru-RU" sz="3600" i="1">
                <a:solidFill>
                  <a:schemeClr val="bg1"/>
                </a:solidFill>
              </a:rPr>
              <a:t> нерозкривні </a:t>
            </a:r>
            <a:r>
              <a:rPr lang="ru-RU" sz="3600">
                <a:solidFill>
                  <a:schemeClr val="bg1"/>
                </a:solidFill>
              </a:rPr>
              <a:t>(жолуді дуба, горіхи ліщини).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219200" y="3505200"/>
            <a:ext cx="28194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latin typeface="Times New Roman" pitchFamily="18" charset="0"/>
              </a:rPr>
              <a:t>Багатонасінні</a:t>
            </a:r>
          </a:p>
          <a:p>
            <a:r>
              <a:rPr lang="uk-UA" sz="2400" b="1">
                <a:latin typeface="Times New Roman" pitchFamily="18" charset="0"/>
              </a:rPr>
              <a:t>Такі, що розкриваються</a:t>
            </a:r>
          </a:p>
          <a:p>
            <a:pPr>
              <a:buFontTx/>
              <a:buChar char="•"/>
            </a:pPr>
            <a:r>
              <a:rPr lang="uk-UA" sz="2400">
                <a:latin typeface="Times New Roman" pitchFamily="18" charset="0"/>
              </a:rPr>
              <a:t> Біб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Стручок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Коробочка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Листівка</a:t>
            </a:r>
          </a:p>
          <a:p>
            <a:pPr lvl="1"/>
            <a:endParaRPr lang="uk-UA" sz="2400">
              <a:latin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</a:rPr>
              <a:t>	</a:t>
            </a:r>
          </a:p>
          <a:p>
            <a:endParaRPr lang="uk-UA" sz="2400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486400" y="3200400"/>
            <a:ext cx="2743200" cy="3124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latin typeface="Times New Roman" pitchFamily="18" charset="0"/>
              </a:rPr>
              <a:t>Однонасінні</a:t>
            </a:r>
          </a:p>
          <a:p>
            <a:r>
              <a:rPr lang="uk-UA" sz="2400" b="1">
                <a:latin typeface="Times New Roman" pitchFamily="18" charset="0"/>
              </a:rPr>
              <a:t>Такі, що  не розкриваються</a:t>
            </a:r>
          </a:p>
          <a:p>
            <a:pPr>
              <a:buFontTx/>
              <a:buChar char="•"/>
            </a:pPr>
            <a:r>
              <a:rPr lang="uk-UA" sz="2400">
                <a:latin typeface="Times New Roman" pitchFamily="18" charset="0"/>
              </a:rPr>
              <a:t>Зернівка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Сім’янка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Крилатка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Горіх</a:t>
            </a:r>
          </a:p>
          <a:p>
            <a:pPr>
              <a:buFont typeface="Symbol" pitchFamily="18" charset="2"/>
              <a:buChar char="·"/>
            </a:pPr>
            <a:r>
              <a:rPr lang="uk-UA" sz="2400">
                <a:latin typeface="Times New Roman" pitchFamily="18" charset="0"/>
              </a:rPr>
              <a:t>Горішок</a:t>
            </a:r>
            <a:endParaRPr lang="uk-UA" sz="2400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3962400" y="1524000"/>
            <a:ext cx="9144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800">
                <a:latin typeface="Times New Roman" pitchFamily="18" charset="0"/>
              </a:rPr>
              <a:t>Сухі</a:t>
            </a:r>
            <a:endParaRPr lang="uk-UA" sz="2800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3352800" y="381000"/>
            <a:ext cx="25908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2800">
                <a:latin typeface="Times New Roman" pitchFamily="18" charset="0"/>
              </a:rPr>
              <a:t> Типи плодів</a:t>
            </a:r>
            <a:endParaRPr lang="uk-UA" sz="2800" b="1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H="1">
            <a:off x="2514600" y="2209800"/>
            <a:ext cx="15240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>
            <a:off x="4724400" y="2209800"/>
            <a:ext cx="16002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066800" y="304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b="1"/>
              <a:t>Сухі. Багатонасінні. Такі, що розкриваються</a:t>
            </a:r>
          </a:p>
        </p:txBody>
      </p:sp>
      <p:pic>
        <p:nvPicPr>
          <p:cNvPr id="80901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1550988" cy="3048000"/>
          </a:xfrm>
          <a:prstGeom prst="rect">
            <a:avLst/>
          </a:prstGeom>
          <a:noFill/>
        </p:spPr>
      </p:pic>
      <p:pic>
        <p:nvPicPr>
          <p:cNvPr id="80902" name="Picture 6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038600"/>
            <a:ext cx="1524000" cy="2438400"/>
          </a:xfrm>
          <a:prstGeom prst="rect">
            <a:avLst/>
          </a:prstGeom>
          <a:noFill/>
        </p:spPr>
      </p:pic>
      <p:pic>
        <p:nvPicPr>
          <p:cNvPr id="80905" name="Picture 9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2590800"/>
            <a:ext cx="1522413" cy="2209800"/>
          </a:xfrm>
          <a:prstGeom prst="rect">
            <a:avLst/>
          </a:prstGeom>
          <a:noFill/>
        </p:spPr>
      </p:pic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1752600" y="4800600"/>
            <a:ext cx="7162800" cy="1552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/>
              <a:t> стручок</a:t>
            </a:r>
            <a:r>
              <a:rPr lang="uk-UA" sz="2400" i="1"/>
              <a:t> — двогніздовий багатонасінний плід, утворений двома зрослими плодолистками. Насінини розташовані на плівчастій перетинці всередині плоду (капуста, гірчиця, редька);</a:t>
            </a:r>
            <a:endParaRPr lang="uk-UA" sz="2400"/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1752600" y="838200"/>
            <a:ext cx="7162800" cy="191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/>
              <a:t>біб</a:t>
            </a:r>
            <a:r>
              <a:rPr lang="uk-UA" sz="2400"/>
              <a:t> — одногніздовий багатонасінний плід, утворений одним плодолистком, розкривається двома стулками по нижньому й верхньому швах. Насінини прикріплені до обох половин оплодня (горох, квасоля, конюшина, люцерна);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3581400" y="3733800"/>
            <a:ext cx="51054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/>
              <a:t> стручечок</a:t>
            </a:r>
            <a:r>
              <a:rPr lang="uk-UA" sz="2400" i="1"/>
              <a:t> —  у грициків, рижію</a:t>
            </a:r>
            <a:endParaRPr lang="uk-UA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6" grpId="0" animBg="1"/>
      <p:bldP spid="80907" grpId="0" animBg="1"/>
      <p:bldP spid="8090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solidFill>
            <a:srgbClr val="003736">
              <a:alpha val="7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 Такий сухий багатонасінний плід називається </a:t>
            </a:r>
            <a:r>
              <a:rPr lang="uk-UA" sz="2800" b="1" i="1">
                <a:solidFill>
                  <a:srgbClr val="FF66CC"/>
                </a:solidFill>
              </a:rPr>
              <a:t> коробочка</a:t>
            </a:r>
            <a:r>
              <a:rPr lang="uk-UA" sz="2800">
                <a:solidFill>
                  <a:srgbClr val="FF66CC"/>
                </a:solidFill>
              </a:rPr>
              <a:t> </a:t>
            </a:r>
          </a:p>
        </p:txBody>
      </p:sp>
      <p:pic>
        <p:nvPicPr>
          <p:cNvPr id="4107" name="Picture 11" descr="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66800"/>
            <a:ext cx="3703638" cy="5791200"/>
          </a:xfrm>
          <a:prstGeom prst="rect">
            <a:avLst/>
          </a:prstGeom>
          <a:noFill/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solidFill>
            <a:srgbClr val="1E3A25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</a:rPr>
              <a:t>Плід</a:t>
            </a:r>
            <a:r>
              <a:rPr lang="ru-RU" sz="2800" i="1">
                <a:solidFill>
                  <a:schemeClr val="bg1"/>
                </a:solidFill>
              </a:rPr>
              <a:t> </a:t>
            </a:r>
            <a:r>
              <a:rPr lang="ru-RU" sz="2800" i="1">
                <a:solidFill>
                  <a:srgbClr val="66FF33"/>
                </a:solidFill>
              </a:rPr>
              <a:t>коробочка</a:t>
            </a:r>
            <a:r>
              <a:rPr lang="ru-RU" sz="2800">
                <a:solidFill>
                  <a:schemeClr val="bg1"/>
                </a:solidFill>
              </a:rPr>
              <a:t> у маку, льону, бавовнику, фіалки. Усередині коробочки багато насіння, яке висипається через отвори в ній або після розкривання плоду</a:t>
            </a:r>
            <a:r>
              <a:rPr lang="ru-RU" sz="2800" i="1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0" y="5715000"/>
            <a:ext cx="9144000" cy="946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Маточка складається із</a:t>
            </a:r>
            <a:r>
              <a:rPr lang="ru-RU" sz="2800" i="1"/>
              <a:t> приймочки, стовпчика</a:t>
            </a:r>
            <a:r>
              <a:rPr lang="ru-RU" sz="2800"/>
              <a:t> і</a:t>
            </a:r>
            <a:r>
              <a:rPr lang="ru-RU" sz="2800" i="1"/>
              <a:t> зав'язі</a:t>
            </a:r>
            <a:r>
              <a:rPr lang="uk-UA" sz="2800" i="1"/>
              <a:t>).</a:t>
            </a:r>
            <a:r>
              <a:rPr lang="uk-UA" sz="2800"/>
              <a:t> </a:t>
            </a:r>
            <a:r>
              <a:rPr lang="ru-RU" sz="2800"/>
              <a:t>Усередині зав'язі містяться насінні зачатки</a:t>
            </a: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1447800" y="0"/>
            <a:ext cx="5865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3600"/>
              <a:t> Повторіть будову маточки</a:t>
            </a:r>
          </a:p>
        </p:txBody>
      </p:sp>
      <p:pic>
        <p:nvPicPr>
          <p:cNvPr id="92168" name="Picture 8" descr="2014-05-14 12 25 36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685800"/>
            <a:ext cx="6246813" cy="4953000"/>
          </a:xfrm>
          <a:prstGeom prst="rect">
            <a:avLst/>
          </a:prstGeom>
          <a:noFill/>
        </p:spPr>
      </p:pic>
      <p:sp>
        <p:nvSpPr>
          <p:cNvPr id="92169" name="AutoShape 9"/>
          <p:cNvSpPr>
            <a:spLocks noChangeArrowheads="1"/>
          </p:cNvSpPr>
          <p:nvPr/>
        </p:nvSpPr>
        <p:spPr bwMode="auto">
          <a:xfrm>
            <a:off x="1828800" y="1828800"/>
            <a:ext cx="2362200" cy="990600"/>
          </a:xfrm>
          <a:prstGeom prst="rightArrow">
            <a:avLst>
              <a:gd name="adj1" fmla="val 61194"/>
              <a:gd name="adj2" fmla="val 41764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/>
              <a:t>приймочка</a:t>
            </a:r>
          </a:p>
        </p:txBody>
      </p:sp>
      <p:sp>
        <p:nvSpPr>
          <p:cNvPr id="92170" name="AutoShape 10"/>
          <p:cNvSpPr>
            <a:spLocks noChangeArrowheads="1"/>
          </p:cNvSpPr>
          <p:nvPr/>
        </p:nvSpPr>
        <p:spPr bwMode="auto">
          <a:xfrm>
            <a:off x="1981200" y="2819400"/>
            <a:ext cx="2286000" cy="990600"/>
          </a:xfrm>
          <a:prstGeom prst="rightArrow">
            <a:avLst>
              <a:gd name="adj1" fmla="val 61194"/>
              <a:gd name="adj2" fmla="val 4041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/>
              <a:t> стовпчик</a:t>
            </a:r>
          </a:p>
        </p:txBody>
      </p:sp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2209800" y="4038600"/>
            <a:ext cx="1828800" cy="990600"/>
          </a:xfrm>
          <a:prstGeom prst="rightArrow">
            <a:avLst>
              <a:gd name="adj1" fmla="val 61194"/>
              <a:gd name="adj2" fmla="val 32333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/>
              <a:t>зав</a:t>
            </a:r>
            <a:r>
              <a:rPr lang="he-IL" sz="3200"/>
              <a:t>׳</a:t>
            </a:r>
            <a:r>
              <a:rPr lang="uk-UA" sz="3200"/>
              <a:t>язь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nimBg="1"/>
      <p:bldP spid="92169" grpId="0" animBg="1"/>
      <p:bldP spid="92170" grpId="0" animBg="1"/>
      <p:bldP spid="9217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Плід коробоч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3962400" cy="3352800"/>
          </a:xfrm>
          <a:prstGeom prst="rect">
            <a:avLst/>
          </a:prstGeom>
          <a:noFill/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533400" y="4191000"/>
            <a:ext cx="7848600" cy="191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/>
              <a:t>коробочка</a:t>
            </a:r>
            <a:r>
              <a:rPr lang="uk-UA" sz="2400"/>
              <a:t> утворюється з двох чи багатьох зрослих докупи плодолистків. Розкривається стулками (льон, бавовник, дурман), кришечкою (блекота), зубцями (гвоздика) або має дірочки на верхівці плода (мак, дзвоники) чи щілини по краях плодолистків (тютюн). </a:t>
            </a:r>
          </a:p>
        </p:txBody>
      </p:sp>
      <p:pic>
        <p:nvPicPr>
          <p:cNvPr id="70663" name="Picture 7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533400"/>
            <a:ext cx="2590800" cy="332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2014-10-19 20 25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3640138" cy="4343400"/>
          </a:xfrm>
          <a:prstGeom prst="rect">
            <a:avLst/>
          </a:prstGeom>
          <a:noFill/>
        </p:spPr>
      </p:pic>
      <p:pic>
        <p:nvPicPr>
          <p:cNvPr id="95237" name="Picture 5" descr="2014-10-19 20 26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5715000" cy="4937125"/>
          </a:xfrm>
          <a:prstGeom prst="rect">
            <a:avLst/>
          </a:prstGeom>
          <a:noFill/>
        </p:spPr>
      </p:pic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2438400" y="5562600"/>
            <a:ext cx="4724400" cy="946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/>
              <a:t>Плід дурману </a:t>
            </a:r>
            <a:r>
              <a:rPr lang="uk-UA" sz="2800" b="1" i="1" dirty="0"/>
              <a:t>коробочка </a:t>
            </a:r>
            <a:r>
              <a:rPr lang="uk-UA" sz="2800" b="1" dirty="0"/>
              <a:t>розкривається стулками.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Соняш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625" y="762000"/>
            <a:ext cx="3458975" cy="2590800"/>
          </a:xfrm>
          <a:prstGeom prst="rect">
            <a:avLst/>
          </a:prstGeom>
          <a:noFill/>
        </p:spPr>
      </p:pic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228600" y="2286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b="1"/>
              <a:t>Сухі.Однонасінні. Такі, що  не розкриваються</a:t>
            </a:r>
          </a:p>
        </p:txBody>
      </p:sp>
      <p:pic>
        <p:nvPicPr>
          <p:cNvPr id="5134" name="Picture 14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2000"/>
            <a:ext cx="2438400" cy="3124200"/>
          </a:xfrm>
          <a:prstGeom prst="rect">
            <a:avLst/>
          </a:prstGeom>
          <a:noFill/>
        </p:spPr>
      </p:pic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7391400" y="228600"/>
            <a:ext cx="165622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800" b="1" dirty="0"/>
              <a:t>с</a:t>
            </a:r>
            <a:r>
              <a:rPr lang="uk-UA" sz="2800" b="1" dirty="0" smtClean="0"/>
              <a:t>ім’янка</a:t>
            </a:r>
            <a:endParaRPr lang="uk-UA" sz="2800" b="1" i="1" dirty="0"/>
          </a:p>
        </p:txBody>
      </p:sp>
      <p:pic>
        <p:nvPicPr>
          <p:cNvPr id="5139" name="Picture 19" descr="2014-10-19 20 24 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2405461" cy="2984500"/>
          </a:xfrm>
          <a:prstGeom prst="rect">
            <a:avLst/>
          </a:prstGeom>
          <a:noFill/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7010400" y="2362200"/>
            <a:ext cx="21336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uk-UA" sz="2800" b="1" dirty="0"/>
              <a:t> </a:t>
            </a:r>
            <a:r>
              <a:rPr lang="uk-UA" sz="2800" b="1" i="1" dirty="0" smtClean="0"/>
              <a:t>кульбаба </a:t>
            </a:r>
            <a:endParaRPr lang="uk-UA" sz="2800" b="1" i="1" dirty="0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3200400" y="3810000"/>
            <a:ext cx="5562600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/>
              <a:t>сім'янка</a:t>
            </a:r>
            <a:r>
              <a:rPr lang="uk-UA" sz="2800" dirty="0"/>
              <a:t> — однонасінний плід із шкірястим оплоднем, у якому насінина лежить вільно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(</a:t>
            </a:r>
            <a:r>
              <a:rPr lang="uk-UA" sz="2800" dirty="0"/>
              <a:t>кульбаба, соняшник, айстра);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209800" y="5791200"/>
            <a:ext cx="6934200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/>
              <a:t>шкірястий оплодень лише прилягає </a:t>
            </a:r>
            <a:br>
              <a:rPr lang="uk-UA" sz="2800" dirty="0"/>
            </a:br>
            <a:r>
              <a:rPr lang="uk-UA" sz="2800" dirty="0"/>
              <a:t>до насінини, проте не зростається з нею 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381000" y="3352800"/>
            <a:ext cx="21336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uk-UA" sz="2800" b="1" i="1" dirty="0" smtClean="0"/>
              <a:t>соняшник</a:t>
            </a:r>
            <a:endParaRPr lang="uk-UA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10" grpId="0" animBg="1"/>
      <p:bldP spid="5138" grpId="0" animBg="1"/>
      <p:bldP spid="5135" grpId="0" animBg="1"/>
      <p:bldP spid="51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зернівка пшениц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914400"/>
            <a:ext cx="1854200" cy="1905000"/>
          </a:xfrm>
          <a:prstGeom prst="rect">
            <a:avLst/>
          </a:prstGeom>
          <a:noFill/>
        </p:spPr>
      </p:pic>
      <p:pic>
        <p:nvPicPr>
          <p:cNvPr id="76807" name="Picture 7" descr="пшениц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3363913" cy="5562600"/>
          </a:xfrm>
          <a:prstGeom prst="rect">
            <a:avLst/>
          </a:prstGeom>
          <a:noFill/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457200" y="2286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b="1"/>
              <a:t>Сухі.Однонасінні. Такі, що  не розкриваються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3962400" y="2743200"/>
            <a:ext cx="51816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/>
              <a:t>зернівка</a:t>
            </a:r>
            <a:r>
              <a:rPr lang="uk-UA" sz="2800" i="1"/>
              <a:t> —</a:t>
            </a:r>
            <a:r>
              <a:rPr lang="uk-UA" sz="2800"/>
              <a:t> шкірястий оплодень міцно зростається зі шкіркою єдиної насінини 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6781800" y="1143000"/>
            <a:ext cx="1794146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800" b="1"/>
              <a:t> зернівка</a:t>
            </a:r>
            <a:endParaRPr lang="uk-UA" sz="2800" b="1" i="1"/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2514600" y="5867400"/>
            <a:ext cx="1043042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400" b="1"/>
              <a:t>злаки</a:t>
            </a:r>
          </a:p>
        </p:txBody>
      </p:sp>
      <p:pic>
        <p:nvPicPr>
          <p:cNvPr id="76813" name="Picture 13" descr="2014-10-19 20 21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67200"/>
            <a:ext cx="3657600" cy="23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 animBg="1"/>
      <p:bldP spid="76810" grpId="0" animBg="1"/>
      <p:bldP spid="768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зернівка кукурудз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838200"/>
            <a:ext cx="2971800" cy="2033588"/>
          </a:xfrm>
          <a:prstGeom prst="rect">
            <a:avLst/>
          </a:prstGeom>
          <a:noFill/>
        </p:spPr>
      </p:pic>
      <p:pic>
        <p:nvPicPr>
          <p:cNvPr id="77829" name="Picture 5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86200"/>
            <a:ext cx="4191000" cy="2619375"/>
          </a:xfrm>
          <a:prstGeom prst="rect">
            <a:avLst/>
          </a:prstGeom>
          <a:noFill/>
        </p:spPr>
      </p:pic>
      <p:pic>
        <p:nvPicPr>
          <p:cNvPr id="77830" name="Picture 6" descr="кукурудз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838200"/>
            <a:ext cx="3276600" cy="2867025"/>
          </a:xfrm>
          <a:prstGeom prst="rect">
            <a:avLst/>
          </a:prstGeom>
          <a:noFill/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62000" y="2286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b="1"/>
              <a:t>Сухі.Однонасінні. Такі, що  не розкриваються</a:t>
            </a: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6096000" y="2819400"/>
            <a:ext cx="1794146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800" b="1"/>
              <a:t> зернівка</a:t>
            </a:r>
            <a:endParaRPr lang="uk-UA" sz="2800" b="1" i="1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4724400" y="3429000"/>
            <a:ext cx="4191000" cy="3108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i="1"/>
              <a:t>Зернівка -</a:t>
            </a:r>
            <a:r>
              <a:rPr lang="ru-RU" sz="2800"/>
              <a:t> сухий плід, </a:t>
            </a:r>
            <a:br>
              <a:rPr lang="ru-RU" sz="2800"/>
            </a:br>
            <a:r>
              <a:rPr lang="ru-RU" sz="2800"/>
              <a:t>у якого є плівчастий оплодень та одна насінина, що з ним зрослася</a:t>
            </a:r>
            <a:r>
              <a:rPr lang="ru-RU" sz="2800" i="1"/>
              <a:t>.</a:t>
            </a:r>
            <a:r>
              <a:rPr lang="ru-RU" sz="2800"/>
              <a:t> Насінину відокремити від шкірки неможливо.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граб-насі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81200"/>
            <a:ext cx="5638800" cy="4554538"/>
          </a:xfrm>
          <a:prstGeom prst="rect">
            <a:avLst/>
          </a:prstGeom>
          <a:noFill/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5257800" y="381000"/>
            <a:ext cx="2590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/>
              <a:t>Крилатка </a:t>
            </a:r>
            <a:r>
              <a:rPr lang="uk-UA" sz="3200" b="1" i="1"/>
              <a:t>(в’яз, ясен)</a:t>
            </a:r>
          </a:p>
        </p:txBody>
      </p:sp>
      <p:pic>
        <p:nvPicPr>
          <p:cNvPr id="69639" name="Picture 7" descr="вітр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419600"/>
            <a:ext cx="2133600" cy="2209800"/>
          </a:xfrm>
          <a:prstGeom prst="rect">
            <a:avLst/>
          </a:prstGeom>
          <a:noFill/>
        </p:spPr>
      </p:pic>
      <p:pic>
        <p:nvPicPr>
          <p:cNvPr id="69640" name="Picture 8" descr="ясен-насін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"/>
            <a:ext cx="3581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горі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1388" y="2725738"/>
            <a:ext cx="5662612" cy="4132262"/>
          </a:xfrm>
          <a:prstGeom prst="rect">
            <a:avLst/>
          </a:prstGeom>
          <a:noFill/>
        </p:spPr>
      </p:pic>
      <p:pic>
        <p:nvPicPr>
          <p:cNvPr id="73734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5105400" cy="3875088"/>
          </a:xfrm>
          <a:prstGeom prst="rect">
            <a:avLst/>
          </a:prstGeom>
          <a:noFill/>
        </p:spPr>
      </p:pic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6477000" y="5334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/>
              <a:t>Горіхи  </a:t>
            </a:r>
            <a:endParaRPr lang="uk-UA" sz="2400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3352800" y="3505200"/>
            <a:ext cx="1600200" cy="523220"/>
          </a:xfrm>
          <a:prstGeom prst="rect">
            <a:avLst/>
          </a:prstGeom>
          <a:solidFill>
            <a:srgbClr val="003736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>
                <a:solidFill>
                  <a:schemeClr val="bg1"/>
                </a:solidFill>
              </a:rPr>
              <a:t> Ліщина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5943600" y="6248400"/>
            <a:ext cx="2667000" cy="523220"/>
          </a:xfrm>
          <a:prstGeom prst="rect">
            <a:avLst/>
          </a:prstGeom>
          <a:solidFill>
            <a:srgbClr val="003736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Грецький горіх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0" y="4648200"/>
            <a:ext cx="5181600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/>
              <a:t> </a:t>
            </a:r>
            <a:r>
              <a:rPr lang="uk-UA" sz="2800" b="1" dirty="0"/>
              <a:t>горіх</a:t>
            </a:r>
            <a:r>
              <a:rPr lang="uk-UA" sz="2800" dirty="0"/>
              <a:t> — </a:t>
            </a:r>
            <a:r>
              <a:rPr lang="uk-UA" sz="2800" dirty="0" err="1"/>
              <a:t>нерозкривний</a:t>
            </a:r>
            <a:r>
              <a:rPr lang="uk-UA" sz="2800" dirty="0"/>
              <a:t> плід з однією вільною насіниною в твердому дерев'янистому оплодні (ліщина, </a:t>
            </a:r>
            <a:r>
              <a:rPr lang="uk-UA" sz="2800" dirty="0" smtClean="0"/>
              <a:t>дуб);</a:t>
            </a:r>
            <a:endParaRPr lang="uk-UA" sz="2800" dirty="0"/>
          </a:p>
        </p:txBody>
      </p:sp>
      <p:pic>
        <p:nvPicPr>
          <p:cNvPr id="73739" name="Picture 11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219200"/>
            <a:ext cx="2362200" cy="220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  <p:bldP spid="73737" grpId="0" animBg="1"/>
      <p:bldP spid="737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0" y="5670550"/>
            <a:ext cx="9144000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</a:t>
            </a:r>
            <a:r>
              <a:rPr lang="uk-UA" sz="2400" b="1"/>
              <a:t> </a:t>
            </a:r>
            <a:r>
              <a:rPr lang="uk-UA" sz="2400"/>
              <a:t>У лісового  горіха  ліщини  плід </a:t>
            </a:r>
            <a:r>
              <a:rPr lang="uk-UA" sz="2400" b="1" i="1"/>
              <a:t>горіх</a:t>
            </a:r>
            <a:r>
              <a:rPr lang="uk-UA" sz="2400"/>
              <a:t>. Він має здеревянілий оплодень, </a:t>
            </a:r>
            <a:r>
              <a:rPr lang="uk-UA" sz="2400" u="sng"/>
              <a:t>який не зростається з насінниною</a:t>
            </a:r>
            <a:r>
              <a:rPr lang="uk-UA" sz="2400"/>
              <a:t>, що лежить вільно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3657600" y="0"/>
            <a:ext cx="1524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/>
              <a:t>Горіх  </a:t>
            </a:r>
            <a:endParaRPr lang="uk-UA" sz="2800" b="1" dirty="0"/>
          </a:p>
        </p:txBody>
      </p:sp>
      <p:pic>
        <p:nvPicPr>
          <p:cNvPr id="99336" name="Picture 8" descr="2014-10-20 21 45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85800"/>
            <a:ext cx="7391400" cy="4775200"/>
          </a:xfrm>
          <a:prstGeom prst="rect">
            <a:avLst/>
          </a:prstGeom>
          <a:noFill/>
        </p:spPr>
      </p:pic>
      <p:pic>
        <p:nvPicPr>
          <p:cNvPr id="99337" name="Picture 9" descr="2014-10-19 20 28 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5180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Бу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4889247" cy="4800600"/>
          </a:xfrm>
          <a:prstGeom prst="rect">
            <a:avLst/>
          </a:prstGeom>
          <a:noFill/>
        </p:spPr>
      </p:pic>
      <p:pic>
        <p:nvPicPr>
          <p:cNvPr id="41991" name="Picture 7" descr="Бук -насіння дозрі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04800"/>
            <a:ext cx="3429000" cy="4724400"/>
          </a:xfrm>
          <a:prstGeom prst="rect">
            <a:avLst/>
          </a:prstGeom>
          <a:noFill/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0" y="5486400"/>
            <a:ext cx="9144000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/>
              <a:t>Горіхи </a:t>
            </a:r>
            <a:r>
              <a:rPr lang="uk-UA" sz="3200" b="1" dirty="0"/>
              <a:t>бука</a:t>
            </a:r>
            <a:r>
              <a:rPr lang="uk-UA" sz="3200" dirty="0"/>
              <a:t> мають твердий здерев’янілий плід усередині якого лежить одна насінина. 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438400" y="4419600"/>
            <a:ext cx="2743200" cy="584775"/>
          </a:xfrm>
          <a:prstGeom prst="rect">
            <a:avLst/>
          </a:prstGeom>
          <a:solidFill>
            <a:srgbClr val="003736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>
                <a:solidFill>
                  <a:schemeClr val="bg1"/>
                </a:solidFill>
              </a:rPr>
              <a:t>Горіхи бука</a:t>
            </a:r>
            <a:r>
              <a:rPr lang="uk-UA" sz="3200" b="1" dirty="0"/>
              <a:t>  </a:t>
            </a:r>
            <a:endParaRPr lang="uk-U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дуб"/>
          <p:cNvPicPr>
            <a:picLocks noChangeAspect="1" noChangeArrowheads="1"/>
          </p:cNvPicPr>
          <p:nvPr/>
        </p:nvPicPr>
        <p:blipFill>
          <a:blip r:embed="rId3"/>
          <a:srcRect l="16071" t="17384" r="3571" b="5352"/>
          <a:stretch>
            <a:fillRect/>
          </a:stretch>
        </p:blipFill>
        <p:spPr bwMode="auto">
          <a:xfrm>
            <a:off x="304800" y="990600"/>
            <a:ext cx="4343400" cy="3860800"/>
          </a:xfrm>
          <a:prstGeom prst="rect">
            <a:avLst/>
          </a:prstGeom>
          <a:noFill/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276600" y="228600"/>
            <a:ext cx="1905000" cy="579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/>
              <a:t> Жолудь</a:t>
            </a:r>
            <a:endParaRPr lang="uk-UA" sz="2400" b="1" dirty="0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457200" y="5181600"/>
            <a:ext cx="83058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</a:t>
            </a:r>
            <a:r>
              <a:rPr lang="uk-UA" sz="3200"/>
              <a:t>У дуба — нерозкривний плід </a:t>
            </a:r>
            <a:r>
              <a:rPr lang="uk-UA" sz="3200" b="1"/>
              <a:t>жолудь</a:t>
            </a:r>
            <a:r>
              <a:rPr lang="uk-UA" sz="3200"/>
              <a:t> з однією вільною насіниною в твердому дерев'янистому оплодні.</a:t>
            </a:r>
          </a:p>
        </p:txBody>
      </p:sp>
      <p:sp>
        <p:nvSpPr>
          <p:cNvPr id="44041" name="Rectangle 9" descr="мчтм"/>
          <p:cNvSpPr>
            <a:spLocks noChangeArrowheads="1"/>
          </p:cNvSpPr>
          <p:nvPr/>
        </p:nvSpPr>
        <p:spPr bwMode="auto">
          <a:xfrm>
            <a:off x="4953000" y="1066800"/>
            <a:ext cx="3733800" cy="3581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  <p:bldP spid="440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тб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219200"/>
            <a:ext cx="4800600" cy="5105400"/>
          </a:xfrm>
          <a:prstGeom prst="rect">
            <a:avLst/>
          </a:prstGeom>
          <a:noFill/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4795897"/>
            <a:ext cx="9144000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9875">
              <a:spcBef>
                <a:spcPct val="50000"/>
              </a:spcBef>
            </a:pPr>
            <a:r>
              <a:rPr lang="ru-RU" sz="3200" dirty="0" err="1">
                <a:solidFill>
                  <a:schemeClr val="tx2"/>
                </a:solidFill>
              </a:rPr>
              <a:t>Після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err="1">
                <a:solidFill>
                  <a:schemeClr val="tx2"/>
                </a:solidFill>
              </a:rPr>
              <a:t>запилення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err="1">
                <a:solidFill>
                  <a:schemeClr val="tx2"/>
                </a:solidFill>
              </a:rPr>
              <a:t>і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err="1">
                <a:solidFill>
                  <a:schemeClr val="tx2"/>
                </a:solidFill>
              </a:rPr>
              <a:t>запліднення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err="1">
                <a:solidFill>
                  <a:schemeClr val="tx2"/>
                </a:solidFill>
              </a:rPr>
              <a:t>з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i="1" dirty="0" err="1">
                <a:solidFill>
                  <a:schemeClr val="tx2"/>
                </a:solidFill>
              </a:rPr>
              <a:t>насінних</a:t>
            </a:r>
            <a:r>
              <a:rPr lang="ru-RU" sz="3200" i="1" dirty="0">
                <a:solidFill>
                  <a:schemeClr val="tx2"/>
                </a:solidFill>
              </a:rPr>
              <a:t> </a:t>
            </a:r>
            <a:r>
              <a:rPr lang="ru-RU" sz="3200" i="1" dirty="0" err="1">
                <a:solidFill>
                  <a:schemeClr val="tx2"/>
                </a:solidFill>
              </a:rPr>
              <a:t>зачатків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err="1">
                <a:solidFill>
                  <a:schemeClr val="tx2"/>
                </a:solidFill>
              </a:rPr>
              <a:t>розвивається</a:t>
            </a:r>
            <a:r>
              <a:rPr lang="ru-RU" sz="3200" i="1" dirty="0">
                <a:solidFill>
                  <a:schemeClr val="tx2"/>
                </a:solidFill>
              </a:rPr>
              <a:t> </a:t>
            </a:r>
            <a:r>
              <a:rPr lang="ru-RU" sz="3200" i="1" dirty="0" err="1">
                <a:solidFill>
                  <a:schemeClr val="tx2"/>
                </a:solidFill>
              </a:rPr>
              <a:t>насінина</a:t>
            </a:r>
            <a:r>
              <a:rPr lang="ru-RU" sz="3200" i="1" dirty="0">
                <a:solidFill>
                  <a:schemeClr val="tx2"/>
                </a:solidFill>
              </a:rPr>
              <a:t>.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/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Покриви </a:t>
            </a:r>
            <a:r>
              <a:rPr lang="ru-RU" sz="3200" dirty="0" err="1">
                <a:solidFill>
                  <a:schemeClr val="tx2"/>
                </a:solidFill>
              </a:rPr>
              <a:t>насінного</a:t>
            </a:r>
            <a:r>
              <a:rPr lang="ru-RU" sz="3200" dirty="0">
                <a:solidFill>
                  <a:schemeClr val="tx2"/>
                </a:solidFill>
              </a:rPr>
              <a:t> зачатка </a:t>
            </a:r>
            <a:r>
              <a:rPr lang="ru-RU" sz="3200" dirty="0" err="1">
                <a:solidFill>
                  <a:schemeClr val="tx2"/>
                </a:solidFill>
              </a:rPr>
              <a:t>перетворюються</a:t>
            </a:r>
            <a:r>
              <a:rPr lang="ru-RU" sz="3200" dirty="0">
                <a:solidFill>
                  <a:schemeClr val="tx2"/>
                </a:solidFill>
              </a:rPr>
              <a:t> на </a:t>
            </a:r>
            <a:r>
              <a:rPr lang="ru-RU" sz="3200" dirty="0" err="1">
                <a:solidFill>
                  <a:schemeClr val="tx2"/>
                </a:solidFill>
              </a:rPr>
              <a:t>шкірку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err="1">
                <a:solidFill>
                  <a:schemeClr val="tx2"/>
                </a:solidFill>
              </a:rPr>
              <a:t>насінини</a:t>
            </a:r>
            <a:r>
              <a:rPr lang="ru-RU" sz="32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609600" y="0"/>
            <a:ext cx="71628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 smtClean="0"/>
              <a:t> </a:t>
            </a:r>
            <a:r>
              <a:rPr lang="ru-RU" sz="3200" dirty="0" err="1" smtClean="0"/>
              <a:t>Що</a:t>
            </a:r>
            <a:r>
              <a:rPr lang="ru-RU" sz="3200" dirty="0" smtClean="0"/>
              <a:t> </a:t>
            </a:r>
            <a:r>
              <a:rPr lang="ru-RU" sz="3200" dirty="0" err="1" smtClean="0"/>
              <a:t>відбувається</a:t>
            </a:r>
            <a:r>
              <a:rPr lang="ru-RU" sz="3200" dirty="0" smtClean="0"/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після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запилення</a:t>
            </a:r>
            <a:r>
              <a:rPr lang="ru-RU" sz="3200" dirty="0" smtClean="0">
                <a:solidFill>
                  <a:schemeClr val="tx2"/>
                </a:solidFill>
              </a:rPr>
              <a:t>  </a:t>
            </a:r>
            <a:r>
              <a:rPr lang="ru-RU" sz="3200" dirty="0" err="1" smtClean="0">
                <a:solidFill>
                  <a:schemeClr val="tx2"/>
                </a:solidFill>
              </a:rPr>
              <a:t>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запліднення</a:t>
            </a:r>
            <a:r>
              <a:rPr lang="ru-RU" sz="3200" dirty="0" smtClean="0">
                <a:solidFill>
                  <a:schemeClr val="tx2"/>
                </a:solidFill>
              </a:rPr>
              <a:t> 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8458200" cy="2654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err="1"/>
              <a:t>Сухий</a:t>
            </a:r>
            <a:r>
              <a:rPr lang="ru-RU" sz="2800" dirty="0"/>
              <a:t> </a:t>
            </a:r>
            <a:r>
              <a:rPr lang="ru-RU" sz="2800" dirty="0" err="1"/>
              <a:t>плід</a:t>
            </a:r>
            <a:r>
              <a:rPr lang="ru-RU" sz="2800" i="1" dirty="0"/>
              <a:t> </a:t>
            </a:r>
            <a:r>
              <a:rPr lang="ru-RU" sz="2800" i="1" dirty="0" err="1"/>
              <a:t>біб</a:t>
            </a:r>
            <a:r>
              <a:rPr lang="ru-RU" sz="2800" dirty="0"/>
              <a:t> у </a:t>
            </a:r>
            <a:r>
              <a:rPr lang="ru-RU" sz="2800" dirty="0" err="1"/>
              <a:t>квасолі</a:t>
            </a:r>
            <a:r>
              <a:rPr lang="ru-RU" sz="2800" dirty="0"/>
              <a:t>, гороху, бобу, </a:t>
            </a:r>
            <a:r>
              <a:rPr lang="ru-RU" sz="2800" dirty="0" err="1"/>
              <a:t>білої</a:t>
            </a:r>
            <a:r>
              <a:rPr lang="ru-RU" sz="2800" dirty="0"/>
              <a:t> </a:t>
            </a:r>
            <a:r>
              <a:rPr lang="ru-RU" sz="2800" dirty="0" err="1"/>
              <a:t>акації</a:t>
            </a:r>
            <a:r>
              <a:rPr lang="ru-RU" sz="2800" dirty="0"/>
              <a:t>, </a:t>
            </a:r>
            <a:r>
              <a:rPr lang="ru-RU" sz="2800" dirty="0" err="1"/>
              <a:t>конюшини</a:t>
            </a:r>
            <a:r>
              <a:rPr lang="ru-RU" sz="2800" i="1" dirty="0"/>
              <a:t>.</a:t>
            </a:r>
            <a:r>
              <a:rPr lang="ru-RU" sz="2800" dirty="0"/>
              <a:t>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розкривається</a:t>
            </a:r>
            <a:r>
              <a:rPr lang="ru-RU" sz="2800" dirty="0"/>
              <a:t> </a:t>
            </a:r>
            <a:r>
              <a:rPr lang="ru-RU" sz="2800" dirty="0" err="1"/>
              <a:t>двома</a:t>
            </a:r>
            <a:r>
              <a:rPr lang="ru-RU" sz="2800" dirty="0"/>
              <a:t> </a:t>
            </a:r>
            <a:r>
              <a:rPr lang="ru-RU" sz="2800" dirty="0" err="1"/>
              <a:t>стулками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на </a:t>
            </a:r>
            <a:r>
              <a:rPr lang="ru-RU" sz="2800" dirty="0" err="1"/>
              <a:t>внутрішньому</a:t>
            </a:r>
            <a:r>
              <a:rPr lang="ru-RU" sz="2800" dirty="0"/>
              <a:t> </a:t>
            </a:r>
            <a:r>
              <a:rPr lang="ru-RU" sz="2800" dirty="0" err="1"/>
              <a:t>боці</a:t>
            </a:r>
            <a:r>
              <a:rPr lang="ru-RU" sz="2800" dirty="0"/>
              <a:t>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міститься</a:t>
            </a:r>
            <a:r>
              <a:rPr lang="ru-RU" sz="2800" dirty="0"/>
              <a:t> </a:t>
            </a:r>
            <a:r>
              <a:rPr lang="ru-RU" sz="2800" dirty="0" err="1"/>
              <a:t>насіння</a:t>
            </a:r>
            <a:r>
              <a:rPr lang="ru-RU" sz="2800" dirty="0"/>
              <a:t>. Коли </a:t>
            </a:r>
            <a:r>
              <a:rPr lang="ru-RU" sz="2800" i="1" dirty="0" err="1"/>
              <a:t>біб</a:t>
            </a:r>
            <a:r>
              <a:rPr lang="ru-RU" sz="2800" i="1" dirty="0"/>
              <a:t> </a:t>
            </a:r>
            <a:r>
              <a:rPr lang="ru-RU" sz="2800" dirty="0" err="1"/>
              <a:t>достигає</a:t>
            </a:r>
            <a:r>
              <a:rPr lang="ru-RU" sz="2800" dirty="0"/>
              <a:t>, </a:t>
            </a:r>
            <a:r>
              <a:rPr lang="ru-RU" sz="2800" dirty="0" err="1"/>
              <a:t>стулки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підсихають</a:t>
            </a:r>
            <a:r>
              <a:rPr lang="ru-RU" sz="2800" dirty="0"/>
              <a:t> </a:t>
            </a:r>
            <a:r>
              <a:rPr lang="ru-RU" sz="2800" dirty="0" err="1"/>
              <a:t>і</a:t>
            </a:r>
            <a:r>
              <a:rPr lang="ru-RU" sz="2800" dirty="0"/>
              <a:t>, </a:t>
            </a:r>
            <a:r>
              <a:rPr lang="ru-RU" sz="2800" dirty="0" err="1"/>
              <a:t>скручуючись</a:t>
            </a:r>
            <a:r>
              <a:rPr lang="ru-RU" sz="2800" dirty="0"/>
              <a:t>, </a:t>
            </a:r>
            <a:r>
              <a:rPr lang="ru-RU" sz="2800" dirty="0" err="1"/>
              <a:t>саморозкриваються</a:t>
            </a:r>
            <a:r>
              <a:rPr lang="ru-RU" sz="2800" dirty="0"/>
              <a:t>, </a:t>
            </a:r>
            <a:br>
              <a:rPr lang="ru-RU" sz="2800" dirty="0"/>
            </a:br>
            <a:r>
              <a:rPr lang="ru-RU" sz="2800" dirty="0"/>
              <a:t>а </a:t>
            </a:r>
            <a:r>
              <a:rPr lang="ru-RU" sz="2800" dirty="0" err="1"/>
              <a:t>насіння</a:t>
            </a:r>
            <a:r>
              <a:rPr lang="ru-RU" sz="2800" dirty="0"/>
              <a:t> </a:t>
            </a:r>
            <a:r>
              <a:rPr lang="ru-RU" sz="2800" dirty="0" err="1"/>
              <a:t>висипається</a:t>
            </a:r>
            <a:r>
              <a:rPr lang="ru-RU" sz="2800" dirty="0"/>
              <a:t>.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962400" y="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/>
              <a:t>Біб</a:t>
            </a:r>
          </a:p>
        </p:txBody>
      </p:sp>
      <p:sp>
        <p:nvSpPr>
          <p:cNvPr id="100359" name="Rectangle 7" descr="чясмичсм"/>
          <p:cNvSpPr>
            <a:spLocks noChangeArrowheads="1"/>
          </p:cNvSpPr>
          <p:nvPr/>
        </p:nvSpPr>
        <p:spPr bwMode="auto">
          <a:xfrm>
            <a:off x="1676400" y="3581400"/>
            <a:ext cx="4724400" cy="2971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352800" y="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/>
              <a:t>Стручок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457200" y="609600"/>
            <a:ext cx="8229600" cy="2227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i="1" dirty="0"/>
              <a:t>Стручок,</a:t>
            </a:r>
            <a:r>
              <a:rPr lang="ru-RU" sz="2800" dirty="0"/>
              <a:t> як </a:t>
            </a:r>
            <a:r>
              <a:rPr lang="ru-RU" sz="2800" dirty="0" err="1"/>
              <a:t>і</a:t>
            </a:r>
            <a:r>
              <a:rPr lang="ru-RU" sz="2800" dirty="0"/>
              <a:t> </a:t>
            </a:r>
            <a:r>
              <a:rPr lang="ru-RU" sz="2800" dirty="0" err="1"/>
              <a:t>біб</a:t>
            </a:r>
            <a:r>
              <a:rPr lang="ru-RU" sz="2800" dirty="0"/>
              <a:t>, </a:t>
            </a:r>
            <a:r>
              <a:rPr lang="ru-RU" sz="2800" dirty="0" err="1"/>
              <a:t>має</a:t>
            </a:r>
            <a:r>
              <a:rPr lang="ru-RU" sz="2800" dirty="0"/>
              <a:t> </a:t>
            </a:r>
            <a:r>
              <a:rPr lang="ru-RU" sz="2800" dirty="0" err="1"/>
              <a:t>дві</a:t>
            </a:r>
            <a:r>
              <a:rPr lang="ru-RU" sz="2800" dirty="0"/>
              <a:t> </a:t>
            </a:r>
            <a:r>
              <a:rPr lang="ru-RU" sz="2800" dirty="0" err="1"/>
              <a:t>стулки</a:t>
            </a:r>
            <a:r>
              <a:rPr lang="ru-RU" sz="2800" dirty="0"/>
              <a:t>, </a:t>
            </a:r>
            <a:r>
              <a:rPr lang="ru-RU" sz="2800" dirty="0" err="1"/>
              <a:t>але</a:t>
            </a:r>
            <a:r>
              <a:rPr lang="ru-RU" sz="2800" dirty="0"/>
              <a:t> </a:t>
            </a:r>
            <a:r>
              <a:rPr lang="ru-RU" sz="2800" dirty="0" err="1"/>
              <a:t>насіння</a:t>
            </a:r>
            <a:r>
              <a:rPr lang="ru-RU" sz="2800" dirty="0"/>
              <a:t> </a:t>
            </a:r>
            <a:r>
              <a:rPr lang="ru-RU" sz="2800" dirty="0" err="1"/>
              <a:t>міститься</a:t>
            </a:r>
            <a:r>
              <a:rPr lang="ru-RU" sz="2800" dirty="0"/>
              <a:t> не на самих </a:t>
            </a:r>
            <a:r>
              <a:rPr lang="ru-RU" sz="2800" dirty="0" err="1"/>
              <a:t>стулках</a:t>
            </a:r>
            <a:r>
              <a:rPr lang="ru-RU" sz="2800" dirty="0"/>
              <a:t>, а на </a:t>
            </a:r>
            <a:r>
              <a:rPr lang="ru-RU" sz="2800" dirty="0" err="1"/>
              <a:t>перегородці</a:t>
            </a:r>
            <a:r>
              <a:rPr lang="ru-RU" sz="2800" dirty="0"/>
              <a:t> </a:t>
            </a:r>
            <a:r>
              <a:rPr lang="ru-RU" sz="2800" dirty="0" err="1"/>
              <a:t>всередині</a:t>
            </a:r>
            <a:r>
              <a:rPr lang="ru-RU" sz="2800" dirty="0"/>
              <a:t> плода.</a:t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sz="2800" dirty="0" err="1"/>
              <a:t>Плід-стручок</a:t>
            </a:r>
            <a:r>
              <a:rPr lang="ru-RU" sz="2800" dirty="0"/>
              <a:t> у </a:t>
            </a:r>
            <a:r>
              <a:rPr lang="ru-RU" sz="2800" dirty="0" err="1"/>
              <a:t>хрону</a:t>
            </a:r>
            <a:r>
              <a:rPr lang="ru-RU" sz="2800" dirty="0"/>
              <a:t>, </a:t>
            </a:r>
            <a:r>
              <a:rPr lang="ru-RU" sz="2800" dirty="0" err="1"/>
              <a:t>гірчиці</a:t>
            </a:r>
            <a:r>
              <a:rPr lang="ru-RU" sz="2800" dirty="0"/>
              <a:t>, </a:t>
            </a:r>
            <a:r>
              <a:rPr lang="ru-RU" sz="2800" dirty="0" err="1"/>
              <a:t>свиріпи</a:t>
            </a:r>
            <a:r>
              <a:rPr lang="ru-RU" sz="2800" dirty="0"/>
              <a:t>, </a:t>
            </a:r>
            <a:r>
              <a:rPr lang="ru-RU" sz="2800" dirty="0" err="1"/>
              <a:t>капусти</a:t>
            </a:r>
            <a:r>
              <a:rPr lang="ru-RU" sz="2800" dirty="0"/>
              <a:t>, редиски, </a:t>
            </a:r>
            <a:r>
              <a:rPr lang="ru-RU" sz="2800" dirty="0" err="1"/>
              <a:t>ріпи</a:t>
            </a:r>
            <a:r>
              <a:rPr lang="ru-RU" sz="2800" dirty="0"/>
              <a:t>, </a:t>
            </a:r>
            <a:r>
              <a:rPr lang="ru-RU" sz="2800" dirty="0" err="1"/>
              <a:t>брукви</a:t>
            </a:r>
            <a:r>
              <a:rPr lang="ru-RU" sz="2800" dirty="0"/>
              <a:t>, редьки </a:t>
            </a:r>
            <a:r>
              <a:rPr lang="ru-RU" sz="2800" dirty="0" err="1"/>
              <a:t>тощо</a:t>
            </a:r>
            <a:r>
              <a:rPr lang="uk-UA" sz="2800" dirty="0"/>
              <a:t> </a:t>
            </a:r>
            <a:endParaRPr lang="ru-RU" sz="2800" dirty="0"/>
          </a:p>
        </p:txBody>
      </p:sp>
      <p:sp>
        <p:nvSpPr>
          <p:cNvPr id="101383" name="Rectangle 7" descr="аптс"/>
          <p:cNvSpPr>
            <a:spLocks noChangeArrowheads="1"/>
          </p:cNvSpPr>
          <p:nvPr/>
        </p:nvSpPr>
        <p:spPr bwMode="auto">
          <a:xfrm>
            <a:off x="2438400" y="3124200"/>
            <a:ext cx="3810000" cy="3505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Маточ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3352800" cy="54864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2286000" cy="609600"/>
          </a:xfrm>
          <a:solidFill>
            <a:srgbClr val="CFF5FD"/>
          </a:solidFill>
        </p:spPr>
        <p:txBody>
          <a:bodyPr/>
          <a:lstStyle/>
          <a:p>
            <a:r>
              <a:rPr lang="uk-UA" sz="4000" b="1"/>
              <a:t>Маточка</a:t>
            </a: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85800" y="2819400"/>
            <a:ext cx="2971800" cy="3200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457200" y="1600200"/>
            <a:ext cx="1066800" cy="457200"/>
          </a:xfrm>
          <a:prstGeom prst="wedgeRectCallout">
            <a:avLst>
              <a:gd name="adj1" fmla="val 114435"/>
              <a:gd name="adj2" fmla="val 260417"/>
            </a:avLst>
          </a:prstGeom>
          <a:solidFill>
            <a:srgbClr val="F0FB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2400"/>
              <a:t> </a:t>
            </a:r>
            <a:r>
              <a:rPr lang="uk-UA"/>
              <a:t>завязь</a:t>
            </a:r>
          </a:p>
        </p:txBody>
      </p:sp>
      <p:pic>
        <p:nvPicPr>
          <p:cNvPr id="23558" name="Picture 6" descr="насінний зачат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276600"/>
            <a:ext cx="2408238" cy="2819400"/>
          </a:xfrm>
          <a:prstGeom prst="rect">
            <a:avLst/>
          </a:prstGeom>
          <a:noFill/>
        </p:spPr>
      </p:pic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1600200" y="3886200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/>
              <a:t>Цкл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228600" y="2743200"/>
            <a:ext cx="1524000" cy="609600"/>
          </a:xfrm>
          <a:prstGeom prst="wedgeRectCallout">
            <a:avLst>
              <a:gd name="adj1" fmla="val 56565"/>
              <a:gd name="adj2" fmla="val 158074"/>
            </a:avLst>
          </a:prstGeom>
          <a:solidFill>
            <a:srgbClr val="F0FB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/>
              <a:t>центральна клітина</a:t>
            </a: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1676400" y="4800600"/>
            <a:ext cx="685800" cy="685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/>
              <a:t>Якл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304800" y="5943600"/>
            <a:ext cx="1600200" cy="381000"/>
          </a:xfrm>
          <a:prstGeom prst="wedgeRectCallout">
            <a:avLst>
              <a:gd name="adj1" fmla="val 59227"/>
              <a:gd name="adj2" fmla="val -245417"/>
            </a:avLst>
          </a:prstGeom>
          <a:solidFill>
            <a:srgbClr val="F0FB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/>
              <a:t>яйцеклітина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5867400" y="228600"/>
            <a:ext cx="2286000" cy="609600"/>
          </a:xfrm>
          <a:prstGeom prst="rect">
            <a:avLst/>
          </a:prstGeom>
          <a:solidFill>
            <a:srgbClr val="CFF5F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000" b="1">
                <a:solidFill>
                  <a:schemeClr val="tx2"/>
                </a:solidFill>
              </a:rPr>
              <a:t> Плід</a:t>
            </a:r>
          </a:p>
        </p:txBody>
      </p:sp>
      <p:pic>
        <p:nvPicPr>
          <p:cNvPr id="23564" name="Picture 12" descr="Плід в розрізі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914400"/>
            <a:ext cx="3048000" cy="2667000"/>
          </a:xfrm>
          <a:prstGeom prst="rect">
            <a:avLst/>
          </a:prstGeom>
          <a:noFill/>
        </p:spPr>
      </p:pic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2590800" y="2362200"/>
            <a:ext cx="1219200" cy="609600"/>
          </a:xfrm>
          <a:prstGeom prst="wedgeRectCallout">
            <a:avLst>
              <a:gd name="adj1" fmla="val -55731"/>
              <a:gd name="adj2" fmla="val 251301"/>
            </a:avLst>
          </a:prstGeom>
          <a:solidFill>
            <a:srgbClr val="F0FB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/>
              <a:t>насінний зачаток</a:t>
            </a: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blackWhite">
          <a:xfrm>
            <a:off x="3962400" y="3733800"/>
            <a:ext cx="1752600" cy="457200"/>
          </a:xfrm>
          <a:prstGeom prst="roundRect">
            <a:avLst>
              <a:gd name="adj" fmla="val 24852"/>
            </a:avLst>
          </a:prstGeom>
          <a:gradFill rotWithShape="1">
            <a:gsLst>
              <a:gs pos="0">
                <a:srgbClr val="339966"/>
              </a:gs>
              <a:gs pos="50000">
                <a:srgbClr val="339966">
                  <a:gamma/>
                  <a:shade val="29804"/>
                  <a:invGamma/>
                </a:srgbClr>
              </a:gs>
              <a:gs pos="100000">
                <a:srgbClr val="339966"/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 b="1">
                <a:solidFill>
                  <a:srgbClr val="FFFFFF"/>
                </a:solidFill>
              </a:rPr>
              <a:t> </a:t>
            </a:r>
            <a:r>
              <a:rPr lang="uk-UA"/>
              <a:t> </a:t>
            </a:r>
            <a:r>
              <a:rPr lang="uk-UA" sz="2400">
                <a:solidFill>
                  <a:srgbClr val="F0FBFE"/>
                </a:solidFill>
              </a:rPr>
              <a:t>завязь</a:t>
            </a:r>
            <a:endParaRPr lang="en-US" sz="2400">
              <a:solidFill>
                <a:srgbClr val="F0FBFE"/>
              </a:solidFill>
            </a:endParaRP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blackWhite">
          <a:xfrm>
            <a:off x="7086600" y="3733800"/>
            <a:ext cx="1752600" cy="457200"/>
          </a:xfrm>
          <a:prstGeom prst="roundRect">
            <a:avLst>
              <a:gd name="adj" fmla="val 24852"/>
            </a:avLst>
          </a:prstGeom>
          <a:gradFill rotWithShape="1">
            <a:gsLst>
              <a:gs pos="0">
                <a:srgbClr val="339966"/>
              </a:gs>
              <a:gs pos="50000">
                <a:srgbClr val="339966">
                  <a:gamma/>
                  <a:shade val="29804"/>
                  <a:invGamma/>
                </a:srgbClr>
              </a:gs>
              <a:gs pos="100000">
                <a:srgbClr val="339966"/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>
                <a:solidFill>
                  <a:srgbClr val="F0FBFE"/>
                </a:solidFill>
              </a:rPr>
              <a:t> оплодень</a:t>
            </a:r>
            <a:endParaRPr lang="en-US" sz="2400">
              <a:solidFill>
                <a:srgbClr val="F0FBFE"/>
              </a:solidFill>
            </a:endParaRPr>
          </a:p>
        </p:txBody>
      </p:sp>
      <p:sp>
        <p:nvSpPr>
          <p:cNvPr id="23568" name="AutoShape 16"/>
          <p:cNvSpPr>
            <a:spLocks noChangeArrowheads="1"/>
          </p:cNvSpPr>
          <p:nvPr/>
        </p:nvSpPr>
        <p:spPr bwMode="blackWhite">
          <a:xfrm>
            <a:off x="3962400" y="4419600"/>
            <a:ext cx="1752600" cy="762000"/>
          </a:xfrm>
          <a:prstGeom prst="roundRect">
            <a:avLst>
              <a:gd name="adj" fmla="val 24852"/>
            </a:avLst>
          </a:prstGeom>
          <a:gradFill rotWithShape="1">
            <a:gsLst>
              <a:gs pos="0">
                <a:srgbClr val="00FF99"/>
              </a:gs>
              <a:gs pos="50000">
                <a:srgbClr val="00FF99">
                  <a:gamma/>
                  <a:shade val="29804"/>
                  <a:invGamma/>
                </a:srgbClr>
              </a:gs>
              <a:gs pos="100000">
                <a:srgbClr val="00FF99"/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 b="1">
                <a:solidFill>
                  <a:srgbClr val="FFFFFF"/>
                </a:solidFill>
              </a:rPr>
              <a:t> </a:t>
            </a:r>
            <a:r>
              <a:rPr lang="uk-UA"/>
              <a:t> </a:t>
            </a:r>
            <a:r>
              <a:rPr lang="uk-UA" sz="2400">
                <a:solidFill>
                  <a:srgbClr val="F0FBFE"/>
                </a:solidFill>
              </a:rPr>
              <a:t> насінний</a:t>
            </a:r>
            <a:br>
              <a:rPr lang="uk-UA" sz="2400">
                <a:solidFill>
                  <a:srgbClr val="F0FBFE"/>
                </a:solidFill>
              </a:rPr>
            </a:br>
            <a:r>
              <a:rPr lang="uk-UA" sz="2400">
                <a:solidFill>
                  <a:srgbClr val="F0FBFE"/>
                </a:solidFill>
              </a:rPr>
              <a:t> зачаток</a:t>
            </a:r>
            <a:endParaRPr lang="en-US" sz="2400">
              <a:solidFill>
                <a:srgbClr val="F0FBFE"/>
              </a:solidFill>
            </a:endParaRPr>
          </a:p>
        </p:txBody>
      </p:sp>
      <p:sp>
        <p:nvSpPr>
          <p:cNvPr id="23569" name="AutoShape 17"/>
          <p:cNvSpPr>
            <a:spLocks noChangeArrowheads="1"/>
          </p:cNvSpPr>
          <p:nvPr/>
        </p:nvSpPr>
        <p:spPr bwMode="blackWhite">
          <a:xfrm>
            <a:off x="7086600" y="4419600"/>
            <a:ext cx="1752600" cy="762000"/>
          </a:xfrm>
          <a:prstGeom prst="roundRect">
            <a:avLst>
              <a:gd name="adj" fmla="val 24852"/>
            </a:avLst>
          </a:prstGeom>
          <a:gradFill rotWithShape="1">
            <a:gsLst>
              <a:gs pos="0">
                <a:srgbClr val="00FF99"/>
              </a:gs>
              <a:gs pos="50000">
                <a:srgbClr val="00FF99">
                  <a:gamma/>
                  <a:shade val="29804"/>
                  <a:invGamma/>
                </a:srgbClr>
              </a:gs>
              <a:gs pos="100000">
                <a:srgbClr val="00FF99"/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 b="1">
                <a:solidFill>
                  <a:srgbClr val="FFFFFF"/>
                </a:solidFill>
              </a:rPr>
              <a:t> </a:t>
            </a:r>
            <a:r>
              <a:rPr lang="uk-UA"/>
              <a:t> </a:t>
            </a:r>
            <a:r>
              <a:rPr lang="uk-UA" sz="2400">
                <a:solidFill>
                  <a:srgbClr val="F0FBFE"/>
                </a:solidFill>
              </a:rPr>
              <a:t>насіннина</a:t>
            </a:r>
            <a:endParaRPr lang="en-US" sz="2400">
              <a:solidFill>
                <a:srgbClr val="F0FBFE"/>
              </a:solidFill>
            </a:endParaRPr>
          </a:p>
        </p:txBody>
      </p:sp>
      <p:sp>
        <p:nvSpPr>
          <p:cNvPr id="23570" name="AutoShape 18"/>
          <p:cNvSpPr>
            <a:spLocks noChangeArrowheads="1"/>
          </p:cNvSpPr>
          <p:nvPr/>
        </p:nvSpPr>
        <p:spPr bwMode="blackWhite">
          <a:xfrm>
            <a:off x="3581400" y="5334000"/>
            <a:ext cx="2209800" cy="457200"/>
          </a:xfrm>
          <a:prstGeom prst="roundRect">
            <a:avLst>
              <a:gd name="adj" fmla="val 24852"/>
            </a:avLst>
          </a:prstGeom>
          <a:solidFill>
            <a:srgbClr val="FF66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>
                <a:solidFill>
                  <a:srgbClr val="F0FBFE"/>
                </a:solidFill>
              </a:rPr>
              <a:t>яцйцеклітина</a:t>
            </a:r>
            <a:endParaRPr lang="en-US" sz="2400">
              <a:solidFill>
                <a:srgbClr val="F0FBFE"/>
              </a:solidFill>
            </a:endParaRPr>
          </a:p>
        </p:txBody>
      </p:sp>
      <p:sp>
        <p:nvSpPr>
          <p:cNvPr id="23571" name="AutoShape 19"/>
          <p:cNvSpPr>
            <a:spLocks noChangeArrowheads="1"/>
          </p:cNvSpPr>
          <p:nvPr/>
        </p:nvSpPr>
        <p:spPr bwMode="blackWhite">
          <a:xfrm>
            <a:off x="7086600" y="5334000"/>
            <a:ext cx="1752600" cy="457200"/>
          </a:xfrm>
          <a:prstGeom prst="roundRect">
            <a:avLst>
              <a:gd name="adj" fmla="val 24852"/>
            </a:avLst>
          </a:prstGeom>
          <a:solidFill>
            <a:srgbClr val="FF66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>
                <a:solidFill>
                  <a:srgbClr val="F0FBFE"/>
                </a:solidFill>
              </a:rPr>
              <a:t> зародок</a:t>
            </a:r>
            <a:endParaRPr lang="en-US" sz="2400">
              <a:solidFill>
                <a:srgbClr val="F0FBFE"/>
              </a:solidFill>
            </a:endParaRPr>
          </a:p>
        </p:txBody>
      </p:sp>
      <p:sp>
        <p:nvSpPr>
          <p:cNvPr id="23572" name="AutoShape 20"/>
          <p:cNvSpPr>
            <a:spLocks noChangeArrowheads="1"/>
          </p:cNvSpPr>
          <p:nvPr/>
        </p:nvSpPr>
        <p:spPr bwMode="blackWhite">
          <a:xfrm>
            <a:off x="2971800" y="5943600"/>
            <a:ext cx="2209800" cy="685800"/>
          </a:xfrm>
          <a:prstGeom prst="roundRect">
            <a:avLst>
              <a:gd name="adj" fmla="val 24852"/>
            </a:avLst>
          </a:prstGeom>
          <a:solidFill>
            <a:srgbClr val="FFFF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>
                <a:solidFill>
                  <a:srgbClr val="F0FBFE"/>
                </a:solidFill>
              </a:rPr>
              <a:t> </a:t>
            </a:r>
            <a:r>
              <a:rPr lang="uk-UA" sz="2000"/>
              <a:t>центральна</a:t>
            </a:r>
            <a:br>
              <a:rPr lang="uk-UA" sz="2000"/>
            </a:br>
            <a:r>
              <a:rPr lang="uk-UA" sz="2000"/>
              <a:t> клітина</a:t>
            </a:r>
            <a:endParaRPr lang="en-US" sz="2000"/>
          </a:p>
        </p:txBody>
      </p:sp>
      <p:sp>
        <p:nvSpPr>
          <p:cNvPr id="23573" name="AutoShape 21"/>
          <p:cNvSpPr>
            <a:spLocks noChangeArrowheads="1"/>
          </p:cNvSpPr>
          <p:nvPr/>
        </p:nvSpPr>
        <p:spPr bwMode="blackWhite">
          <a:xfrm>
            <a:off x="6705600" y="5943600"/>
            <a:ext cx="2209800" cy="685800"/>
          </a:xfrm>
          <a:prstGeom prst="roundRect">
            <a:avLst>
              <a:gd name="adj" fmla="val 24852"/>
            </a:avLst>
          </a:prstGeom>
          <a:solidFill>
            <a:srgbClr val="FFFF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400">
                <a:solidFill>
                  <a:srgbClr val="F0FBFE"/>
                </a:solidFill>
              </a:rPr>
              <a:t> </a:t>
            </a:r>
            <a:r>
              <a:rPr lang="uk-UA" sz="2000"/>
              <a:t> запас поживних </a:t>
            </a:r>
            <a:br>
              <a:rPr lang="uk-UA" sz="2000"/>
            </a:br>
            <a:r>
              <a:rPr lang="uk-UA" sz="2000"/>
              <a:t>речовин</a:t>
            </a:r>
            <a:endParaRPr lang="en-US" sz="2000"/>
          </a:p>
        </p:txBody>
      </p:sp>
      <p:sp>
        <p:nvSpPr>
          <p:cNvPr id="23574" name="AutoShape 22"/>
          <p:cNvSpPr>
            <a:spLocks noChangeArrowheads="1"/>
          </p:cNvSpPr>
          <p:nvPr/>
        </p:nvSpPr>
        <p:spPr bwMode="auto">
          <a:xfrm flipH="1">
            <a:off x="5943600" y="4572000"/>
            <a:ext cx="1066800" cy="381000"/>
          </a:xfrm>
          <a:prstGeom prst="leftArrow">
            <a:avLst>
              <a:gd name="adj1" fmla="val 50000"/>
              <a:gd name="adj2" fmla="val 70000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3575" name="AutoShape 23"/>
          <p:cNvSpPr>
            <a:spLocks noChangeArrowheads="1"/>
          </p:cNvSpPr>
          <p:nvPr/>
        </p:nvSpPr>
        <p:spPr bwMode="auto">
          <a:xfrm flipH="1">
            <a:off x="5943600" y="3810000"/>
            <a:ext cx="1066800" cy="381000"/>
          </a:xfrm>
          <a:prstGeom prst="leftArrow">
            <a:avLst>
              <a:gd name="adj1" fmla="val 50000"/>
              <a:gd name="adj2" fmla="val 70000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3576" name="AutoShape 24"/>
          <p:cNvSpPr>
            <a:spLocks noChangeArrowheads="1"/>
          </p:cNvSpPr>
          <p:nvPr/>
        </p:nvSpPr>
        <p:spPr bwMode="auto">
          <a:xfrm flipH="1">
            <a:off x="5867400" y="5410200"/>
            <a:ext cx="1066800" cy="381000"/>
          </a:xfrm>
          <a:prstGeom prst="leftArrow">
            <a:avLst>
              <a:gd name="adj1" fmla="val 50000"/>
              <a:gd name="adj2" fmla="val 70000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 flipH="1">
            <a:off x="5486400" y="6172200"/>
            <a:ext cx="1066800" cy="381000"/>
          </a:xfrm>
          <a:prstGeom prst="leftArrow">
            <a:avLst>
              <a:gd name="adj1" fmla="val 50000"/>
              <a:gd name="adj2" fmla="val 70000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 animBg="1"/>
      <p:bldP spid="23559" grpId="0" animBg="1"/>
      <p:bldP spid="23560" grpId="0" animBg="1"/>
      <p:bldP spid="23561" grpId="0" animBg="1"/>
      <p:bldP spid="23562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524000" y="381000"/>
            <a:ext cx="6096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33CC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Утворення плодів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800225"/>
          </a:xfrm>
          <a:prstGeom prst="rect">
            <a:avLst/>
          </a:prstGeom>
          <a:solidFill>
            <a:srgbClr val="1E293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    </a:t>
            </a:r>
            <a:r>
              <a:rPr lang="ru-RU" sz="2800">
                <a:solidFill>
                  <a:srgbClr val="33CC33"/>
                </a:solidFill>
              </a:rPr>
              <a:t>Плоди</a:t>
            </a:r>
            <a:r>
              <a:rPr lang="ru-RU" sz="2800">
                <a:solidFill>
                  <a:schemeClr val="bg1"/>
                </a:solidFill>
              </a:rPr>
              <a:t> здебільшого утворюються із </a:t>
            </a:r>
            <a:r>
              <a:rPr lang="ru-RU" sz="2800">
                <a:solidFill>
                  <a:srgbClr val="33CC33"/>
                </a:solidFill>
              </a:rPr>
              <a:t>зав'язі маточки</a:t>
            </a:r>
            <a:r>
              <a:rPr lang="ru-RU" sz="2800">
                <a:solidFill>
                  <a:schemeClr val="bg1"/>
                </a:solidFill>
              </a:rPr>
              <a:t>,  яка  розростається, утворюючи</a:t>
            </a:r>
            <a:r>
              <a:rPr lang="ru-RU" sz="2800" i="1">
                <a:solidFill>
                  <a:schemeClr val="bg1"/>
                </a:solidFill>
              </a:rPr>
              <a:t> </a:t>
            </a:r>
            <a:r>
              <a:rPr lang="ru-RU" sz="2800" i="1">
                <a:solidFill>
                  <a:srgbClr val="33CC33"/>
                </a:solidFill>
              </a:rPr>
              <a:t>оплодень. </a:t>
            </a:r>
            <a:br>
              <a:rPr lang="ru-RU" sz="2800" i="1">
                <a:solidFill>
                  <a:srgbClr val="33CC33"/>
                </a:solidFill>
              </a:rPr>
            </a:br>
            <a:r>
              <a:rPr lang="ru-RU" sz="2800" i="1">
                <a:solidFill>
                  <a:schemeClr val="bg1"/>
                </a:solidFill>
              </a:rPr>
              <a:t>  </a:t>
            </a:r>
            <a:r>
              <a:rPr lang="ru-RU" sz="2800">
                <a:solidFill>
                  <a:schemeClr val="bg1"/>
                </a:solidFill>
              </a:rPr>
              <a:t>До неї надходять поживні речовини, і зав'язь перетворюється на стиглий плід.</a:t>
            </a:r>
          </a:p>
        </p:txBody>
      </p:sp>
      <p:sp>
        <p:nvSpPr>
          <p:cNvPr id="90122" name="Rectangle 10" descr="тлд"/>
          <p:cNvSpPr>
            <a:spLocks noChangeArrowheads="1"/>
          </p:cNvSpPr>
          <p:nvPr/>
        </p:nvSpPr>
        <p:spPr bwMode="auto">
          <a:xfrm>
            <a:off x="0" y="1981200"/>
            <a:ext cx="8839200" cy="2209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90123" name="Rectangle 11" descr="олдр"/>
          <p:cNvSpPr>
            <a:spLocks noChangeArrowheads="1"/>
          </p:cNvSpPr>
          <p:nvPr/>
        </p:nvSpPr>
        <p:spPr bwMode="auto">
          <a:xfrm>
            <a:off x="0" y="4495800"/>
            <a:ext cx="8839200" cy="2209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nimBg="1"/>
      <p:bldP spid="90122" grpId="0" animBg="1"/>
      <p:bldP spid="90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WordArt 5"/>
          <p:cNvSpPr>
            <a:spLocks noChangeArrowheads="1" noChangeShapeType="1" noTextEdit="1"/>
          </p:cNvSpPr>
          <p:nvPr/>
        </p:nvSpPr>
        <p:spPr bwMode="auto">
          <a:xfrm>
            <a:off x="1676400" y="152400"/>
            <a:ext cx="5410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33CC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Будова плода</a:t>
            </a:r>
          </a:p>
        </p:txBody>
      </p:sp>
      <p:pic>
        <p:nvPicPr>
          <p:cNvPr id="94214" name="Picture 6" descr="2014-10-19 20 15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575300"/>
          </a:xfrm>
          <a:prstGeom prst="rect">
            <a:avLst/>
          </a:prstGeom>
          <a:noFill/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1676400" y="6400800"/>
            <a:ext cx="64008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/>
              <a:t>Плід</a:t>
            </a:r>
            <a:r>
              <a:rPr lang="uk-UA" sz="2400"/>
              <a:t>  складається з </a:t>
            </a:r>
            <a:r>
              <a:rPr lang="uk-UA" sz="2400" b="1" i="1"/>
              <a:t>насінини </a:t>
            </a:r>
            <a:r>
              <a:rPr lang="uk-UA" sz="2400"/>
              <a:t>та </a:t>
            </a:r>
            <a:r>
              <a:rPr lang="uk-UA" sz="2400" b="1" i="1"/>
              <a:t>оплодня</a:t>
            </a:r>
          </a:p>
        </p:txBody>
      </p:sp>
      <p:sp>
        <p:nvSpPr>
          <p:cNvPr id="94216" name="AutoShape 8"/>
          <p:cNvSpPr>
            <a:spLocks noChangeArrowheads="1"/>
          </p:cNvSpPr>
          <p:nvPr/>
        </p:nvSpPr>
        <p:spPr bwMode="auto">
          <a:xfrm>
            <a:off x="3505200" y="1752600"/>
            <a:ext cx="5029200" cy="1066800"/>
          </a:xfrm>
          <a:prstGeom prst="leftArrow">
            <a:avLst>
              <a:gd name="adj1" fmla="val 86306"/>
              <a:gd name="adj2" fmla="val 8258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dirty="0"/>
              <a:t>Зовнішній шар представлений </a:t>
            </a:r>
            <a:br>
              <a:rPr lang="uk-UA" sz="2400" dirty="0"/>
            </a:br>
            <a:r>
              <a:rPr lang="uk-UA" sz="2400" b="1" i="1" dirty="0"/>
              <a:t>шкірочкою</a:t>
            </a:r>
          </a:p>
        </p:txBody>
      </p:sp>
      <p:sp>
        <p:nvSpPr>
          <p:cNvPr id="94217" name="AutoShape 9"/>
          <p:cNvSpPr>
            <a:spLocks noChangeArrowheads="1"/>
          </p:cNvSpPr>
          <p:nvPr/>
        </p:nvSpPr>
        <p:spPr bwMode="auto">
          <a:xfrm>
            <a:off x="6096000" y="2819400"/>
            <a:ext cx="2667000" cy="838200"/>
          </a:xfrm>
          <a:prstGeom prst="leftArrow">
            <a:avLst>
              <a:gd name="adj1" fmla="val 60981"/>
              <a:gd name="adj2" fmla="val 60307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b="1"/>
              <a:t> Середній шар  </a:t>
            </a:r>
          </a:p>
        </p:txBody>
      </p:sp>
      <p:sp>
        <p:nvSpPr>
          <p:cNvPr id="94218" name="AutoShape 10"/>
          <p:cNvSpPr>
            <a:spLocks noChangeArrowheads="1"/>
          </p:cNvSpPr>
          <p:nvPr/>
        </p:nvSpPr>
        <p:spPr bwMode="auto">
          <a:xfrm>
            <a:off x="6019800" y="3733800"/>
            <a:ext cx="2819400" cy="838200"/>
          </a:xfrm>
          <a:prstGeom prst="leftArrow">
            <a:avLst>
              <a:gd name="adj1" fmla="val 60981"/>
              <a:gd name="adj2" fmla="val 63753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b="1"/>
              <a:t>  Внутрішній шар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 animBg="1"/>
      <p:bldP spid="94217" grpId="0" animBg="1"/>
      <p:bldP spid="942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2014-10-19 20 11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275263"/>
          </a:xfrm>
          <a:prstGeom prst="rect">
            <a:avLst/>
          </a:prstGeom>
          <a:noFill/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410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33CC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Будова плода</a:t>
            </a:r>
          </a:p>
        </p:txBody>
      </p:sp>
      <p:sp>
        <p:nvSpPr>
          <p:cNvPr id="97286" name="AutoShape 6"/>
          <p:cNvSpPr>
            <a:spLocks noChangeArrowheads="1"/>
          </p:cNvSpPr>
          <p:nvPr/>
        </p:nvSpPr>
        <p:spPr bwMode="auto">
          <a:xfrm>
            <a:off x="5562600" y="5791200"/>
            <a:ext cx="2819400" cy="838200"/>
          </a:xfrm>
          <a:prstGeom prst="leftArrow">
            <a:avLst>
              <a:gd name="adj1" fmla="val 55898"/>
              <a:gd name="adj2" fmla="val 56372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/>
              <a:t>Зовнішній шар</a:t>
            </a:r>
            <a:endParaRPr lang="uk-UA" sz="2400" b="1" i="1"/>
          </a:p>
        </p:txBody>
      </p:sp>
      <p:sp>
        <p:nvSpPr>
          <p:cNvPr id="97287" name="AutoShape 7"/>
          <p:cNvSpPr>
            <a:spLocks noChangeArrowheads="1"/>
          </p:cNvSpPr>
          <p:nvPr/>
        </p:nvSpPr>
        <p:spPr bwMode="auto">
          <a:xfrm>
            <a:off x="5715000" y="3810000"/>
            <a:ext cx="2667000" cy="838200"/>
          </a:xfrm>
          <a:prstGeom prst="leftArrow">
            <a:avLst>
              <a:gd name="adj1" fmla="val 60981"/>
              <a:gd name="adj2" fmla="val 60307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/>
              <a:t> Середній шар  </a:t>
            </a:r>
          </a:p>
        </p:txBody>
      </p:sp>
      <p:sp>
        <p:nvSpPr>
          <p:cNvPr id="97288" name="AutoShape 8"/>
          <p:cNvSpPr>
            <a:spLocks noChangeArrowheads="1"/>
          </p:cNvSpPr>
          <p:nvPr/>
        </p:nvSpPr>
        <p:spPr bwMode="auto">
          <a:xfrm>
            <a:off x="4724400" y="2667000"/>
            <a:ext cx="2819400" cy="838200"/>
          </a:xfrm>
          <a:prstGeom prst="leftArrow">
            <a:avLst>
              <a:gd name="adj1" fmla="val 60981"/>
              <a:gd name="adj2" fmla="val 63753"/>
            </a:avLst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/>
              <a:t>  Внутрішній шар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 animBg="1"/>
      <p:bldP spid="97287" grpId="0" animBg="1"/>
      <p:bldP spid="97288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1100</Words>
  <Application>Microsoft Office PowerPoint</Application>
  <PresentationFormat>Экран (4:3)</PresentationFormat>
  <Paragraphs>152</Paragraphs>
  <Slides>51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Impact</vt:lpstr>
      <vt:lpstr>Monotype Corsiva</vt:lpstr>
      <vt:lpstr>Symbol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Маточка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Пользователь Windows</cp:lastModifiedBy>
  <cp:revision>94</cp:revision>
  <cp:lastPrinted>1601-01-01T00:00:00Z</cp:lastPrinted>
  <dcterms:created xsi:type="dcterms:W3CDTF">2013-12-03T22:05:15Z</dcterms:created>
  <dcterms:modified xsi:type="dcterms:W3CDTF">2022-01-31T15:44:05Z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