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6" r:id="rId16"/>
    <p:sldId id="265" r:id="rId17"/>
    <p:sldId id="268" r:id="rId18"/>
    <p:sldId id="267" r:id="rId19"/>
    <p:sldId id="264" r:id="rId20"/>
    <p:sldId id="263" r:id="rId21"/>
    <p:sldId id="26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C008D-7932-4F8A-B3A6-6277E10604B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4C79A-15C5-42AC-9959-0191A8B61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8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4C79A-15C5-42AC-9959-0191A8B617C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5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AD089D-FAB4-4CF8-93F9-027D84C58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E97163E-78DE-43B1-9DF1-9927196DD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3728FF-8B1B-44F9-A04D-6227999B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A31-1EA4-40FA-AEF0-9D17013BEB3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0839F7-C75D-43EE-B1FE-6E0EE88A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662CDF-77F7-4621-B2E1-A29BDD89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B408-F263-4EA3-B327-F60BBE7B5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717682-EF0F-4816-B22A-875328D4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B43615C-752F-4876-8567-45CE67E74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0A65BE-849C-4476-9779-CAB4C8E4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A31-1EA4-40FA-AEF0-9D17013BEB3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A5000B-C0A5-4D22-B382-13F043A5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475268-4747-48FE-9A95-690FD3B9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B408-F263-4EA3-B327-F60BBE7B5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03345F8-91A1-4211-B196-509D33666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47EABA7-A9C3-4FC0-8C88-33B337295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F3FC4A-9D28-439B-92F4-CC4E227C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A31-1EA4-40FA-AEF0-9D17013BEB3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75CD31-6EA8-4D4C-9CB7-425F4C0F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ECCF5D-1B53-4B43-A0EF-D712B986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B408-F263-4EA3-B327-F60BBE7B5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7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674C18-8FB0-4635-9F12-7773616C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3C3C97-402D-467D-BEE8-8684D4AC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3633FC-AAE2-42C7-B853-E84FF0E3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A31-1EA4-40FA-AEF0-9D17013BEB3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7019D0-FC2E-4C4E-B1E5-27574CC5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2CC87B-2AE2-4E8A-814F-39370E84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B408-F263-4EA3-B327-F60BBE7B5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0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0FE65A-33AE-4854-9943-2B1972C6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F08FE4-D5FC-4FF8-99E5-6B74A0ABD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A59F99-AA67-48FD-9552-EE48D191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A31-1EA4-40FA-AEF0-9D17013BEB3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0828CD-D704-404D-9B97-E09909DA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777D04-8C95-411C-8538-DF4310F0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B408-F263-4EA3-B327-F60BBE7B5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1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F97224-3305-41A3-8973-29276030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6FE5FF-CE93-43BF-A791-625CDD7C5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885352A-1ED0-4D14-9F9C-2D1CA882C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079666-92CD-4F64-B3D9-37CB1564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A31-1EA4-40FA-AEF0-9D17013BEB3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7B8586E-13E3-48EA-9129-CF54058E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E363FCB-26FF-4ED6-8CD4-A197289B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B408-F263-4EA3-B327-F60BBE7B5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1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42FE06-369F-444F-9700-94AED8F6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BA3AC20-D7DB-4168-B0FF-9C54E9F98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D5DA639-943E-491F-B172-A8268D11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EF54979-0FA1-4687-9C7B-D0E7B82E0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52C6084-DFAA-4E38-8AF3-8D892695C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5927E6E-FA56-4F95-ACFB-F13DE1C9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A31-1EA4-40FA-AEF0-9D17013BEB3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2239F63-2A85-4185-9A12-3D2F7C28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6B0136C-E066-45E3-97CA-95FE44F9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B408-F263-4EA3-B327-F60BBE7B5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6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CEE47-D5C2-472A-A767-049369A4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36C318F-27F8-4DB2-8313-16C6B303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A31-1EA4-40FA-AEF0-9D17013BEB3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889EA86-2347-47B0-BCAE-BFE9D710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F1A0DD0-F422-4AD8-87B5-DBF7BBB7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B408-F263-4EA3-B327-F60BBE7B5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0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9CF94B8-A93A-4231-9B23-0CA55C68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A31-1EA4-40FA-AEF0-9D17013BEB3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068F9E1-B076-4055-BCD0-840D2DB9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65A040B-BB6C-4375-95C0-7AA896E9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B408-F263-4EA3-B327-F60BBE7B5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A26858-01E5-4762-A37B-40857840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95B3DF-E5D8-43C3-9E7C-AB9F06C61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1B50158-DD24-4E22-949B-5A6104DD1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A6223C3-E2E9-4D84-96AB-A24FB365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A31-1EA4-40FA-AEF0-9D17013BEB3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43F07A-9810-45E7-9A61-0C9C233D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DAE1D34-7404-4892-AA77-66134943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B408-F263-4EA3-B327-F60BBE7B5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4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C04325-6155-4886-B75C-52169E16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CD4D4A0-ECE7-42D4-8BB8-CC913E7D4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C5DB075-A13A-4328-8AA8-FF999D61E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D742F19-33B0-4C03-BC22-A390E5F8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8A31-1EA4-40FA-AEF0-9D17013BEB3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2E15509-E0AB-4D7F-A7BE-A9010F6E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F8A3889-C0C4-44A3-8266-A47471A2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B408-F263-4EA3-B327-F60BBE7B5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9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6D8418-F649-4466-ABC0-6E4048C3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F21ABC-2923-403E-8EC6-9620CDD0D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7B2089-9759-42E5-93F0-E56D7E5F2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18A31-1EA4-40FA-AEF0-9D17013BEB3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A27138-4CE2-49B7-B815-C00F01C13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CB47F0-EBE5-4794-BBF6-2CF6C260A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B408-F263-4EA3-B327-F60BBE7B5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2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5963EF5-E998-46A6-8439-8EAD7415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39" y="287383"/>
            <a:ext cx="11463996" cy="1362823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800"/>
              </a:spcAft>
            </a:pP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Гігієна ротової порожнини. Особиста гігієна під час занять фізичною культурою та спортом.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D521E4E-53CF-4E2E-96E2-A062D27DE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034"/>
            <a:ext cx="10515600" cy="4922929"/>
          </a:xfrm>
        </p:spPr>
        <p:txBody>
          <a:bodyPr/>
          <a:lstStyle/>
          <a:p>
            <a:pPr indent="0" algn="just">
              <a:spcAft>
                <a:spcPts val="800"/>
              </a:spcAft>
              <a:buNone/>
            </a:pPr>
            <a:r>
              <a:rPr lang="ru-RU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Фізична культура – це людська досконалість, в якій об´єднуються прекрасне здоровя, розум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краса тіла,висока активність.</a:t>
            </a:r>
            <a:r>
              <a:rPr lang="ru-RU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Щоб мати здорові зуби, слід щодня ретельно доглядати за порожниною рота.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7B9C53D-2FA4-406A-80B6-AD2B1EEC7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559" y="3429000"/>
            <a:ext cx="5674492" cy="31416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FCC61B1-654F-4058-A9ED-507CD8020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65" y="3429000"/>
            <a:ext cx="5073894" cy="31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7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52AA57-A13D-4C3D-BEC9-7D486F0DFD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48" y="1"/>
            <a:ext cx="749808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53CEF29-8CBB-4FCD-A6F8-FC018A1D3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81" y="4675893"/>
            <a:ext cx="2286198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4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13439B5-5645-4E6F-875C-C478428C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-478970"/>
            <a:ext cx="11144250" cy="4049484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5-6 років дитина має 20 зубів. Давньогрецький лікар Гіппократ вважав, що вони утворюються з молока матері, тому назвав їх молочними. З віком, до 12-14 років, замість молочних зубів поступово виростають постійні, збільшується також загальна кількість зубів. Нормою вважається 28-32 зуби. Так звані зуби мудрості прорізаються вже після 16 років.</a:t>
            </a:r>
            <a:br>
              <a:rPr lang="ru-RU" sz="2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Найпоширеніше захворювання зубів — карієс. На зубах і навіть на язиці утворюється наліт, що містить мікроорганізми. Під їх дією руйнується емаль — зовнішня тверда оболонка зубів. У дитячому віці карієс посідає перше місце серед хронічних захворювань.</a:t>
            </a:r>
            <a:br>
              <a:rPr lang="ru-RU" sz="22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accent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6690BF9-FCC0-460B-AA3A-F508BAD23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227" y="3852862"/>
            <a:ext cx="2181225" cy="2095500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DB45B0-8BBF-40A6-A526-8D572BEAD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0751" y="3429000"/>
            <a:ext cx="9597798" cy="2943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086E8F7-0DAB-4CAB-912B-287148AC2A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" y="3429000"/>
            <a:ext cx="3483429" cy="294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447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66D485-2E3E-496C-8AC5-2F351ED8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2800"/>
          </a:xfrm>
        </p:spPr>
        <p:txBody>
          <a:bodyPr>
            <a:noAutofit/>
          </a:bodyPr>
          <a:lstStyle/>
          <a:p>
            <a:pPr indent="450215"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запобігти карієсу, крім додержання правил догляду за порожниною рота, слід:</a:t>
            </a:r>
            <a:r>
              <a:rPr lang="ru-RU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EF270AC-8F22-4748-908F-2A0A319547A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71" y="304800"/>
            <a:ext cx="6458858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4B1082-1924-4C4A-8944-4665B778C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829" y="4385550"/>
            <a:ext cx="2286198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9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F3C62E-5C33-41AB-B9D5-F920F97B3210}"/>
              </a:ext>
            </a:extLst>
          </p:cNvPr>
          <p:cNvSpPr txBox="1"/>
          <p:nvPr/>
        </p:nvSpPr>
        <p:spPr>
          <a:xfrm>
            <a:off x="225083" y="180009"/>
            <a:ext cx="7835705" cy="748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на зубах з’явилися білі чи темні цятки, а ясна набрякли і кровоточать, коли чистиш, не зволікай! Негайно розкажи про це дорослим і разом зверніться по допомогу до стоматолога.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Щітка повинна бути середньої жорсткості. Занадто жорстка може дратувати ясна, викликаючи кровотечу. Занадто м’яка не здатна зробити масаж яснам, вичистити їх та видалити наліт із зубів.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також має значення. Щітка не повинна бути замалою чи завеликою. Вона має перекривати не більше трьох зубів, а голівка мати округлу форму для профілактики пошкодження ясен.</a:t>
            </a:r>
          </a:p>
          <a:p>
            <a:pPr indent="450215" algn="just">
              <a:spcAft>
                <a:spcPts val="800"/>
              </a:spcAft>
            </a:pP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9732BB0-8FEC-44F3-94A6-22FA1CA8A7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908" y="850216"/>
            <a:ext cx="3236009" cy="163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13C54FF-AFB8-4D79-A411-DB6707A5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406" y="2841674"/>
            <a:ext cx="3688742" cy="35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0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9352C9-240A-4F6B-BB07-7CEE2DE2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50215">
              <a:spcAft>
                <a:spcPts val="800"/>
              </a:spcAft>
            </a:pP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вибираєш зубну пасту, дослухайся до порад стоматолога.</a:t>
            </a:r>
            <a:b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Важливо правильно підібрати зубну щітку. Вибирай таку, у якої:</a:t>
            </a:r>
            <a:b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8D1C3877-E842-4329-9AB7-55D339BA45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1690688"/>
            <a:ext cx="9858375" cy="480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62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ія: &amp;quot;Цікаві факти про зуби&amp;quot;">
            <a:extLst>
              <a:ext uri="{FF2B5EF4-FFF2-40B4-BE49-F238E27FC236}">
                <a16:creationId xmlns="" xmlns:a16="http://schemas.microsoft.com/office/drawing/2014/main" id="{C47A0241-8580-4390-B0A1-AF79C9ED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9322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1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ія: &amp;quot;Цікаві факти про зуби&amp;quot;">
            <a:extLst>
              <a:ext uri="{FF2B5EF4-FFF2-40B4-BE49-F238E27FC236}">
                <a16:creationId xmlns="" xmlns:a16="http://schemas.microsoft.com/office/drawing/2014/main" id="{27F20232-D449-4EA6-842D-D8106C1FB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75" y="-24617"/>
            <a:ext cx="9200271" cy="688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54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ія: &amp;quot;Цікаві факти про зуби&amp;quot;">
            <a:extLst>
              <a:ext uri="{FF2B5EF4-FFF2-40B4-BE49-F238E27FC236}">
                <a16:creationId xmlns="" xmlns:a16="http://schemas.microsoft.com/office/drawing/2014/main" id="{78A2BA4E-4D7F-4C2E-B917-5E11B892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92237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7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ія: &amp;quot;Цікаві факти про зуби&amp;quot;">
            <a:extLst>
              <a:ext uri="{FF2B5EF4-FFF2-40B4-BE49-F238E27FC236}">
                <a16:creationId xmlns="" xmlns:a16="http://schemas.microsoft.com/office/drawing/2014/main" id="{9F11669A-F899-43D0-AB9F-C1D6B6CFC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98" y="14068"/>
            <a:ext cx="9064284" cy="68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6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ія: &amp;quot;Цікаві факти про зуби&amp;quot;">
            <a:extLst>
              <a:ext uri="{FF2B5EF4-FFF2-40B4-BE49-F238E27FC236}">
                <a16:creationId xmlns="" xmlns:a16="http://schemas.microsoft.com/office/drawing/2014/main" id="{95ADCE79-8200-4AF2-A2F1-E87EF384B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19" y="0"/>
            <a:ext cx="981924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1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783C57-6415-467F-B0BA-B957EFBB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altLang="ru-RU" sz="4400" dirty="0">
                <a:solidFill>
                  <a:srgbClr val="CE181E"/>
                </a:solidFill>
              </a:rPr>
              <a:t/>
            </a:r>
            <a:br>
              <a:rPr lang="ru-RU" altLang="ru-RU" sz="4400" dirty="0">
                <a:solidFill>
                  <a:srgbClr val="CE181E"/>
                </a:solidFill>
              </a:rPr>
            </a:br>
            <a:r>
              <a:rPr lang="ru-RU" altLang="ru-RU" sz="4400" dirty="0">
                <a:solidFill>
                  <a:srgbClr val="CE181E"/>
                </a:solidFill>
              </a:rPr>
              <a:t/>
            </a:r>
            <a:br>
              <a:rPr lang="ru-RU" altLang="ru-RU" sz="4400" dirty="0">
                <a:solidFill>
                  <a:srgbClr val="CE181E"/>
                </a:solidFill>
              </a:rPr>
            </a:br>
            <a:r>
              <a:rPr lang="ru-RU" altLang="ru-RU" sz="4400" dirty="0">
                <a:solidFill>
                  <a:srgbClr val="CE181E"/>
                </a:solidFill>
              </a:rPr>
              <a:t/>
            </a:r>
            <a:br>
              <a:rPr lang="ru-RU" altLang="ru-RU" sz="4400" dirty="0">
                <a:solidFill>
                  <a:srgbClr val="CE181E"/>
                </a:solidFill>
              </a:rPr>
            </a:br>
            <a:r>
              <a:rPr lang="ru-RU" altLang="ru-RU" sz="4400" dirty="0">
                <a:solidFill>
                  <a:srgbClr val="CE181E"/>
                </a:solidFill>
              </a:rPr>
              <a:t/>
            </a:r>
            <a:br>
              <a:rPr lang="ru-RU" altLang="ru-RU" sz="4400" dirty="0">
                <a:solidFill>
                  <a:srgbClr val="CE181E"/>
                </a:solidFill>
              </a:rPr>
            </a:br>
            <a:r>
              <a:rPr lang="ru-RU" altLang="ru-RU" sz="4400" dirty="0">
                <a:solidFill>
                  <a:srgbClr val="CE181E"/>
                </a:solidFill>
              </a:rPr>
              <a:t/>
            </a:r>
            <a:br>
              <a:rPr lang="ru-RU" altLang="ru-RU" sz="4400" dirty="0">
                <a:solidFill>
                  <a:srgbClr val="CE181E"/>
                </a:solidFill>
              </a:rPr>
            </a:br>
            <a:r>
              <a:rPr lang="ru-RU" altLang="ru-RU" sz="4400" dirty="0">
                <a:solidFill>
                  <a:srgbClr val="CE181E"/>
                </a:solidFill>
              </a:rPr>
              <a:t/>
            </a:r>
            <a:br>
              <a:rPr lang="ru-RU" altLang="ru-RU" sz="4400" dirty="0">
                <a:solidFill>
                  <a:srgbClr val="CE181E"/>
                </a:solidFill>
              </a:rPr>
            </a:br>
            <a:r>
              <a:rPr lang="ru-RU" altLang="ru-RU" sz="4400" dirty="0">
                <a:solidFill>
                  <a:srgbClr val="CE181E"/>
                </a:solidFill>
              </a:rPr>
              <a:t/>
            </a:r>
            <a:br>
              <a:rPr lang="ru-RU" altLang="ru-RU" sz="4400" dirty="0">
                <a:solidFill>
                  <a:srgbClr val="CE181E"/>
                </a:solidFill>
              </a:rPr>
            </a:br>
            <a:r>
              <a:rPr lang="ru-RU" altLang="ru-RU" sz="4400" dirty="0">
                <a:solidFill>
                  <a:srgbClr val="CE181E"/>
                </a:solidFill>
              </a:rPr>
              <a:t/>
            </a:r>
            <a:br>
              <a:rPr lang="ru-RU" altLang="ru-RU" sz="4400" dirty="0">
                <a:solidFill>
                  <a:srgbClr val="CE181E"/>
                </a:solidFill>
              </a:rPr>
            </a:br>
            <a:r>
              <a:rPr lang="ru-RU" alt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особистої гігієни під час занять фізичною культурою :</a:t>
            </a:r>
            <a:br>
              <a:rPr lang="ru-RU" alt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заняття:</a:t>
            </a:r>
            <a:br>
              <a:rPr lang="ru-RU" altLang="ru-RU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i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обрати </a:t>
            </a:r>
            <a:br>
              <a:rPr lang="ru-RU" altLang="ru-RU" sz="4400" b="1" i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i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спортивний одяг </a:t>
            </a:r>
            <a:br>
              <a:rPr lang="ru-RU" altLang="ru-RU" sz="4400" b="1" i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i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взуття,</a:t>
            </a:r>
            <a:br>
              <a:rPr lang="ru-RU" altLang="ru-RU" sz="4400" b="1" i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i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бажано з </a:t>
            </a:r>
            <a:br>
              <a:rPr lang="ru-RU" altLang="ru-RU" sz="4400" b="1" i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i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натуральних матеріалів</a:t>
            </a:r>
            <a:br>
              <a:rPr lang="ru-RU" altLang="ru-RU" sz="4400" b="1" i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5CA08FC4-8BFB-452B-8E52-C0548597B8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2" y="984249"/>
            <a:ext cx="3203645" cy="356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5E3DB3-E6E7-471A-ABC5-835FA7F1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88" y="3808413"/>
            <a:ext cx="3953021" cy="280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500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07C290-B771-4559-8749-2553E24D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4530"/>
          </a:xfrm>
        </p:spPr>
        <p:txBody>
          <a:bodyPr>
            <a:normAutofit fontScale="90000"/>
          </a:bodyPr>
          <a:lstStyle/>
          <a:p>
            <a:pPr indent="45021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Висновок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90DFC3-64E8-4D7D-A8D9-D2B427F4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76" y="1078692"/>
            <a:ext cx="10978661" cy="1654960"/>
          </a:xfrm>
        </p:spPr>
        <p:txBody>
          <a:bodyPr>
            <a:normAutofit lnSpcReduction="10000"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мати здорові зуби, слід додержуватися правил гігієнічного догляду за ротовою порожниною, регулярно чистити зуби, правильно харчуватися, уміти добирати зубну пасту і щітку. Відвідувати стоматолога варто двічі на рік.</a:t>
            </a:r>
          </a:p>
          <a:p>
            <a:endParaRPr lang="ru-RU" dirty="0"/>
          </a:p>
        </p:txBody>
      </p:sp>
      <p:pic>
        <p:nvPicPr>
          <p:cNvPr id="1028" name="Picture 4" descr="Як погана гігієна рота та зубів може нашкодити серцю. Як правильно чистити зуби - Фото">
            <a:extLst>
              <a:ext uri="{FF2B5EF4-FFF2-40B4-BE49-F238E27FC236}">
                <a16:creationId xmlns="" xmlns:a16="http://schemas.microsoft.com/office/drawing/2014/main" id="{873DCC26-107E-4470-8246-20C31DAB5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3652"/>
            <a:ext cx="5010904" cy="41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хайність та особиста гігієна. Догляд за зубами - презентація з різне">
            <a:extLst>
              <a:ext uri="{FF2B5EF4-FFF2-40B4-BE49-F238E27FC236}">
                <a16:creationId xmlns="" xmlns:a16="http://schemas.microsoft.com/office/drawing/2014/main" id="{BC64116A-FC92-4B44-8DAA-4337BF875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04" y="2733652"/>
            <a:ext cx="7181096" cy="41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63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8DDA3D-8263-46D6-9C9B-0F179002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956496" cy="498059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 робота</a:t>
            </a:r>
            <a:b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Прочитати § 9.</a:t>
            </a:r>
            <a:b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Виконати тест за посиланням у Вайбері.</a:t>
            </a:r>
            <a:b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здорові !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Мультфільм шаблон Дитяча електрична зубна щітка головки електричні зуби  щітка заміна щітки голови діти купити недорого — ціна, безкоштовна  доставка, реальні відгуки з фото — Joom">
            <a:extLst>
              <a:ext uri="{FF2B5EF4-FFF2-40B4-BE49-F238E27FC236}">
                <a16:creationId xmlns="" xmlns:a16="http://schemas.microsoft.com/office/drawing/2014/main" id="{60A8B5C1-5B4A-4E61-947D-1509F368E3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695" y="618978"/>
            <a:ext cx="5247249" cy="58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1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950225-905F-46EE-9724-2275EE5B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449263" rtl="0" eaLnBrk="1" fontAlgn="base" latinLnBrk="0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/>
              <a:defRPr/>
            </a:pPr>
            <a:r>
              <a:rPr kumimoji="0" lang="ru-RU" alt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21409A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Урахувати погодні умови й температурний режим при заняттях на відкритому повітрі</a:t>
            </a:r>
            <a:br>
              <a:rPr kumimoji="0" lang="ru-RU" alt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21409A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96E55EC0-41AE-473A-A4BD-4414E458C9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3" y="1738312"/>
            <a:ext cx="60293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2425F79-CA9D-4A66-932E-9EC78109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8100"/>
            <a:ext cx="5308239" cy="398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26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9E065F-DDCB-4E1A-A6DA-50412CCF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449263" rtl="0" eaLnBrk="1" fontAlgn="base" latinLnBrk="0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/>
            </a:r>
            <a:b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Під час тренування:</a:t>
            </a:r>
            <a:b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EA15F1-DFC0-48C1-A866-ECE32C6A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825625"/>
            <a:ext cx="11643360" cy="4351338"/>
          </a:xfrm>
        </p:spPr>
        <p:txBody>
          <a:bodyPr/>
          <a:lstStyle/>
          <a:p>
            <a:pPr marL="0" marR="0" lvl="0" indent="0" defTabSz="449263" rtl="0" eaLnBrk="1" fontAlgn="base" latinLnBrk="0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21409A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вживати достатньо води, щоб уникнути зневоднення</a:t>
            </a:r>
          </a:p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4000" b="1" i="1" u="none" strike="noStrike" kern="1200" cap="none" spc="0" normalizeH="0" baseline="0" noProof="0" dirty="0">
              <a:ln>
                <a:noFill/>
              </a:ln>
              <a:solidFill>
                <a:srgbClr val="21409A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03D2D7-CBB0-4FDD-B5B0-E1998447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9" y="3065236"/>
            <a:ext cx="6181744" cy="35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CF8E79E5-0458-4BD4-970F-EA17125E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85" y="4001294"/>
            <a:ext cx="3979862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99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E06226-7C32-46F4-83F5-3C871699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01" y="313509"/>
            <a:ext cx="11699899" cy="1377179"/>
          </a:xfrm>
        </p:spPr>
        <p:txBody>
          <a:bodyPr>
            <a:normAutofit fontScale="90000"/>
          </a:bodyPr>
          <a:lstStyle/>
          <a:p>
            <a:pPr marL="0" marR="0" lvl="0" indent="0" defTabSz="449263" rtl="0" eaLnBrk="1" fontAlgn="base" latinLnBrk="0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tabLst/>
              <a:defRPr/>
            </a:pPr>
            <a: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21409A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Витирати піт з обличчя не руками,</a:t>
            </a:r>
            <a:b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21409A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21409A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21409A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 вологими серветками або індивідуальним рушником</a:t>
            </a:r>
            <a:r>
              <a:rPr kumimoji="0" lang="ru-RU" alt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21409A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/>
            </a:r>
            <a:br>
              <a:rPr kumimoji="0" lang="ru-RU" alt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21409A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021700-A7AB-4203-9939-54CE97CD04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" y="1690688"/>
            <a:ext cx="6527007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DE425461-675D-4163-8561-FC76D969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57" y="2778906"/>
            <a:ext cx="4358897" cy="390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31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5D11CC-066C-41CB-A508-9018588931A1}"/>
              </a:ext>
            </a:extLst>
          </p:cNvPr>
          <p:cNvSpPr txBox="1"/>
          <p:nvPr/>
        </p:nvSpPr>
        <p:spPr>
          <a:xfrm>
            <a:off x="6091646" y="1791051"/>
            <a:ext cx="6100354" cy="1809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21409A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спортивний одяг слід прати після кожного тренування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7F9698E-29D7-43AE-8321-1E911EF14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4" y="1061818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85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42978E-7DAE-4578-8A6F-073B9346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 dirty="0">
                <a:solidFill>
                  <a:srgbClr val="2140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Взуття необхідно провітрювати</a:t>
            </a:r>
            <a:r>
              <a:rPr lang="ru-RU" altLang="ru-RU" sz="4400" b="1" i="1" dirty="0">
                <a:solidFill>
                  <a:srgbClr val="21409A"/>
                </a:solidFill>
              </a:rPr>
              <a:t/>
            </a:r>
            <a:br>
              <a:rPr lang="ru-RU" altLang="ru-RU" sz="4400" b="1" i="1" dirty="0">
                <a:solidFill>
                  <a:srgbClr val="21409A"/>
                </a:solidFill>
              </a:rPr>
            </a:b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D38B6E1-08B9-47F4-B092-D695F280FD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8" y="1253331"/>
            <a:ext cx="4351338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0095D1-04D9-45A4-BC10-D9A64649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76" y="1027906"/>
            <a:ext cx="3727450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AA1CA7C5-B4E4-4942-AF95-8FC8D4C4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94" y="3973513"/>
            <a:ext cx="404177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66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212263-67CA-4FA5-B33C-B49F9A76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тренування:</a:t>
            </a:r>
            <a:r>
              <a:rPr lang="ru-RU" altLang="ru-RU" sz="4400" b="1" dirty="0"/>
              <a:t/>
            </a:r>
            <a:br>
              <a:rPr lang="ru-RU" altLang="ru-RU" sz="4400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24C0F0-DE25-4D35-8AB9-2A9111E5C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6603"/>
            <a:ext cx="10515600" cy="5536272"/>
          </a:xfrm>
        </p:spPr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21409A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обов язково принятие душ та змінити одяг на чистий та сухий</a:t>
            </a:r>
          </a:p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3200" b="1" i="1" u="none" strike="noStrike" kern="1200" cap="none" spc="0" normalizeH="0" baseline="0" noProof="0" dirty="0">
              <a:ln>
                <a:noFill/>
              </a:ln>
              <a:solidFill>
                <a:srgbClr val="21409A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9D10A4-E9C3-4041-A4F0-8E8A93B98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2974730"/>
            <a:ext cx="6114868" cy="369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3FE18A-B1D6-46D1-BDB7-73F35C0F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01" y="2282166"/>
            <a:ext cx="4099560" cy="421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20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A027B24-BACE-4498-BBB4-7AC3A57C1A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69" y="0"/>
            <a:ext cx="7397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DAA403D-C0BE-4B70-971A-A9D99E990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631" y="4780396"/>
            <a:ext cx="2286198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26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256</Words>
  <Application>Microsoft Office PowerPoint</Application>
  <PresentationFormat>Широкоэкранный</PresentationFormat>
  <Paragraphs>22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Гігієна ротової порожнини. Особиста гігієна під час занять фізичною культурою та спортом.  </vt:lpstr>
      <vt:lpstr>        Правила особистої гігієни під час занять фізичною культурою :  До заняття:  правильно обрати  спортивний одяг  та взуття,  бажано з  натуральних матеріалів </vt:lpstr>
      <vt:lpstr>Урахувати погодні умови й температурний режим при заняттях на відкритому повітрі </vt:lpstr>
      <vt:lpstr> Під час тренування: </vt:lpstr>
      <vt:lpstr>Витирати піт з обличчя не руками,  а вологими серветками або індивідуальним рушником </vt:lpstr>
      <vt:lpstr>Презентация PowerPoint</vt:lpstr>
      <vt:lpstr>Взуття необхідно провітрювати </vt:lpstr>
      <vt:lpstr>Після тренування: </vt:lpstr>
      <vt:lpstr>Презентация PowerPoint</vt:lpstr>
      <vt:lpstr>Презентация PowerPoint</vt:lpstr>
      <vt:lpstr>              До 5-6 років дитина має 20 зубів. Давньогрецький лікар Гіппократ вважав, що вони утворюються з молока матері, тому назвав їх молочними. З віком, до 12-14 років, замість молочних зубів поступово виростають постійні, збільшується також загальна кількість зубів. Нормою вважається 28-32 зуби. Так звані зуби мудрості прорізаються вже після 16 років. Найпоширеніше захворювання зубів — карієс. На зубах і навіть на язиці утворюється наліт, що містить мікроорганізми. Під їх дією руйнується емаль — зовнішня тверда оболонка зубів. У дитячому віці карієс посідає перше місце серед хронічних захворювань. </vt:lpstr>
      <vt:lpstr>Щоб запобігти карієсу, крім додержання правил догляду за порожниною рота, слід: </vt:lpstr>
      <vt:lpstr>Презентация PowerPoint</vt:lpstr>
      <vt:lpstr>Коли вибираєш зубну пасту, дослухайся до порад стоматолога. Важливо правильно підібрати зубну щітку. Вибирай таку, у якої: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Висновок </vt:lpstr>
      <vt:lpstr>Домашня робота  1. Прочитати § 9.  2. Виконати тест за посиланням у Вайбері.   Будьте здорові 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Гігієна ротової порожнини</dc:title>
  <dc:creator>Пользователь</dc:creator>
  <cp:lastModifiedBy>ПК</cp:lastModifiedBy>
  <cp:revision>15</cp:revision>
  <dcterms:created xsi:type="dcterms:W3CDTF">2021-11-08T14:49:40Z</dcterms:created>
  <dcterms:modified xsi:type="dcterms:W3CDTF">2022-02-01T14:36:48Z</dcterms:modified>
</cp:coreProperties>
</file>