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4" r:id="rId9"/>
    <p:sldId id="263" r:id="rId10"/>
    <p:sldId id="262" r:id="rId11"/>
    <p:sldId id="267" r:id="rId12"/>
    <p:sldId id="269" r:id="rId13"/>
    <p:sldId id="268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2088232"/>
          </a:xfrm>
        </p:spPr>
        <p:txBody>
          <a:bodyPr/>
          <a:lstStyle/>
          <a:p>
            <a:r>
              <a:rPr lang="ru-RU" sz="8800" b="1" i="1" dirty="0" smtClean="0">
                <a:solidFill>
                  <a:schemeClr val="tx1"/>
                </a:solidFill>
              </a:rPr>
              <a:t>Натюрморт.</a:t>
            </a:r>
            <a:br>
              <a:rPr lang="ru-RU" sz="8800" b="1" i="1" dirty="0" smtClean="0">
                <a:solidFill>
                  <a:schemeClr val="tx1"/>
                </a:solidFill>
              </a:rPr>
            </a:br>
            <a:r>
              <a:rPr lang="ru-RU" sz="8800" b="1" i="1" dirty="0" smtClean="0">
                <a:solidFill>
                  <a:schemeClr val="tx1"/>
                </a:solidFill>
              </a:rPr>
              <a:t>В </a:t>
            </a:r>
            <a:r>
              <a:rPr lang="ru-RU" sz="8800" b="1" i="1" dirty="0" err="1" smtClean="0">
                <a:solidFill>
                  <a:schemeClr val="tx1"/>
                </a:solidFill>
              </a:rPr>
              <a:t>житті</a:t>
            </a:r>
            <a:r>
              <a:rPr lang="ru-RU" sz="8800" b="1" i="1" dirty="0" smtClean="0">
                <a:solidFill>
                  <a:schemeClr val="tx1"/>
                </a:solidFill>
              </a:rPr>
              <a:t> та </a:t>
            </a:r>
            <a:r>
              <a:rPr lang="ru-RU" sz="8800" b="1" i="1" dirty="0" err="1" smtClean="0">
                <a:solidFill>
                  <a:schemeClr val="tx1"/>
                </a:solidFill>
              </a:rPr>
              <a:t>мистецтві</a:t>
            </a:r>
            <a:r>
              <a:rPr lang="ru-RU" sz="8000" b="1" i="1" dirty="0" smtClean="0">
                <a:solidFill>
                  <a:schemeClr val="tx1"/>
                </a:solidFill>
              </a:rPr>
              <a:t/>
            </a:r>
            <a:br>
              <a:rPr lang="ru-RU" sz="80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6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клас</a:t>
            </a:r>
            <a:endParaRPr lang="ru-RU" sz="8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Шарден - Натюрморт із чайником,виноградом, каштанами та грушею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0168"/>
            <a:ext cx="7848872" cy="561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Шарден, Жан </a:t>
            </a:r>
            <a:r>
              <a:rPr lang="ru-RU" sz="2800" b="1" dirty="0" err="1"/>
              <a:t>Батіст</a:t>
            </a:r>
            <a:r>
              <a:rPr lang="ru-RU" sz="2800" b="1" dirty="0"/>
              <a:t> </a:t>
            </a:r>
            <a:r>
              <a:rPr lang="ru-RU" sz="2800" b="1" dirty="0" err="1"/>
              <a:t>Сімеон</a:t>
            </a:r>
            <a:r>
              <a:rPr lang="ru-RU" sz="2800" b="1" dirty="0"/>
              <a:t> </a:t>
            </a:r>
            <a:r>
              <a:rPr lang="ru-RU" sz="2800" b="1" dirty="0" smtClean="0"/>
              <a:t>«Натюрморт з </a:t>
            </a:r>
            <a:r>
              <a:rPr lang="ru-RU" sz="2800" b="1" dirty="0"/>
              <a:t>чайником</a:t>
            </a:r>
            <a:r>
              <a:rPr lang="ru-RU" sz="2800" b="1" dirty="0" smtClean="0"/>
              <a:t>, виноградом</a:t>
            </a:r>
            <a:r>
              <a:rPr lang="ru-RU" sz="2800" b="1" dirty="0"/>
              <a:t>, каштанами та </a:t>
            </a:r>
            <a:r>
              <a:rPr lang="ru-RU" sz="2800" b="1" dirty="0" smtClean="0"/>
              <a:t>грушею»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136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Шарден, Жан </a:t>
            </a:r>
            <a:r>
              <a:rPr lang="ru-RU" sz="2800" b="1" dirty="0" err="1"/>
              <a:t>Батіст</a:t>
            </a:r>
            <a:r>
              <a:rPr lang="ru-RU" sz="2800" b="1" dirty="0"/>
              <a:t> </a:t>
            </a:r>
            <a:r>
              <a:rPr lang="ru-RU" sz="2800" b="1" dirty="0" err="1"/>
              <a:t>Сімеон</a:t>
            </a:r>
            <a:r>
              <a:rPr lang="ru-RU" sz="2800" b="1" dirty="0"/>
              <a:t> 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«Натюрморт </a:t>
            </a:r>
            <a:r>
              <a:rPr lang="ru-RU" sz="2800" b="1" dirty="0"/>
              <a:t>з атрибутами </a:t>
            </a:r>
            <a:r>
              <a:rPr lang="ru-RU" sz="2800" b="1" dirty="0" err="1" smtClean="0"/>
              <a:t>мистецтва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9218" name="Picture 2" descr="Картинки по запросу Шарден, Жан Батіст Сімеон - Натюрморт з атрибутами мистецт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54107"/>
            <a:ext cx="7223259" cy="5713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8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93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+mj-lt"/>
              </a:rPr>
              <a:t>Натюрморти українських художників</a:t>
            </a:r>
            <a:endParaRPr lang="ru-RU" sz="3200" b="1" dirty="0">
              <a:latin typeface="+mj-lt"/>
            </a:endParaRPr>
          </a:p>
        </p:txBody>
      </p:sp>
      <p:pic>
        <p:nvPicPr>
          <p:cNvPr id="3" name="Рисунок 2" descr="10a63ad4f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84465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Багатство струн2 80х60_п_о_2010(1)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59707"/>
            <a:ext cx="3607240" cy="480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63380" y="1328595"/>
            <a:ext cx="5159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b="1" dirty="0" smtClean="0"/>
              <a:t>Катерина Білокур «Сніданок»</a:t>
            </a:r>
            <a:endParaRPr lang="uk-UA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19499" y="836712"/>
            <a:ext cx="33480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sz="2800" b="1" dirty="0" smtClean="0"/>
              <a:t>Сергій </a:t>
            </a:r>
            <a:r>
              <a:rPr lang="uk-UA" sz="2800" b="1" dirty="0" err="1"/>
              <a:t>Глущук</a:t>
            </a:r>
            <a:r>
              <a:rPr lang="uk-UA" sz="2800" b="1" dirty="0"/>
              <a:t> </a:t>
            </a:r>
            <a:r>
              <a:rPr lang="uk-UA" sz="2800" b="1" dirty="0" smtClean="0"/>
              <a:t> </a:t>
            </a:r>
          </a:p>
          <a:p>
            <a:pPr algn="ctr">
              <a:buNone/>
            </a:pPr>
            <a:r>
              <a:rPr lang="uk-UA" sz="2800" b="1" dirty="0" smtClean="0"/>
              <a:t>«Багатство струн»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6579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052736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/>
              <a:t>Варіанти</a:t>
            </a:r>
            <a:r>
              <a:rPr lang="ru-RU" sz="3200" b="1" i="1" dirty="0"/>
              <a:t> </a:t>
            </a:r>
            <a:r>
              <a:rPr lang="ru-RU" sz="3200" b="1" i="1" dirty="0" err="1"/>
              <a:t>композиційного</a:t>
            </a:r>
            <a:r>
              <a:rPr lang="ru-RU" sz="3200" b="1" i="1" dirty="0"/>
              <a:t> </a:t>
            </a:r>
            <a:r>
              <a:rPr lang="ru-RU" sz="3200" b="1" i="1" dirty="0" err="1"/>
              <a:t>розміщення</a:t>
            </a:r>
            <a:r>
              <a:rPr lang="ru-RU" sz="3200" b="1" i="1" dirty="0"/>
              <a:t> натюрморту на </a:t>
            </a:r>
            <a:r>
              <a:rPr lang="ru-RU" sz="3200" b="1" i="1" dirty="0" err="1" smtClean="0"/>
              <a:t>аркуші</a:t>
            </a:r>
            <a:r>
              <a:rPr lang="ru-RU" sz="3200" b="1" i="1" dirty="0"/>
              <a:t>:</a:t>
            </a:r>
          </a:p>
        </p:txBody>
      </p:sp>
      <p:pic>
        <p:nvPicPr>
          <p:cNvPr id="10242" name="Picture 2" descr="https://pp.vk.me/c639227/v639227330/3dac/H7Fm5KPw5-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16152" r="7195" b="16228"/>
          <a:stretch/>
        </p:blipFill>
        <p:spPr bwMode="auto">
          <a:xfrm>
            <a:off x="3419872" y="116632"/>
            <a:ext cx="545531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36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673" y="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/>
              <a:t>Практичне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завдання</a:t>
            </a:r>
            <a:r>
              <a:rPr lang="ru-RU" sz="3200" b="1" i="1" dirty="0" smtClean="0"/>
              <a:t>:</a:t>
            </a:r>
          </a:p>
          <a:p>
            <a:pPr algn="ctr"/>
            <a:r>
              <a:rPr lang="uk-UA" sz="3600" b="1" i="1" dirty="0" smtClean="0"/>
              <a:t>Намалювати натюрморт з натури.</a:t>
            </a:r>
          </a:p>
          <a:p>
            <a:pPr algn="ctr"/>
            <a:endParaRPr lang="uk-UA" sz="3600" b="1" i="1" dirty="0" smtClean="0"/>
          </a:p>
          <a:p>
            <a:pPr algn="ctr"/>
            <a:endParaRPr lang="uk-UA" sz="3600" b="1" i="1" dirty="0" smtClean="0"/>
          </a:p>
          <a:p>
            <a:pPr algn="ctr"/>
            <a:endParaRPr lang="uk-UA" sz="4400" b="1" i="1" dirty="0" smtClean="0"/>
          </a:p>
          <a:p>
            <a:pPr algn="ctr"/>
            <a:r>
              <a:rPr lang="uk-UA" sz="3600" b="1" i="1" dirty="0" smtClean="0"/>
              <a:t>Етапи створення натюрморту:</a:t>
            </a:r>
            <a:endParaRPr lang="ru-RU" sz="3600" b="1" i="1" dirty="0"/>
          </a:p>
        </p:txBody>
      </p:sp>
      <p:pic>
        <p:nvPicPr>
          <p:cNvPr id="11266" name="Picture 2" descr="https://pp.vk.me/c639227/v639227330/3da2/aF3Ul3jlOOQ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8" t="36290" r="2987" b="27467"/>
          <a:stretch/>
        </p:blipFill>
        <p:spPr bwMode="auto">
          <a:xfrm rot="10800000">
            <a:off x="138368" y="3540390"/>
            <a:ext cx="8867028" cy="283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F:\Образотворче мистецтво\6 кл\Урок 18 Натюрморт.Вступ\0929209247--kartiny-panno-akvarel-fruktovyj-duet-n9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18" y="1072984"/>
            <a:ext cx="2428528" cy="178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F:\Образотворче мистецтво\6 кл\Урок 18 Натюрморт.Вступ\artlib_gallery-354123-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82" y="1055610"/>
            <a:ext cx="2448272" cy="178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 descr="F:\Образотворче мистецтво\6 кл\Урок 18 Натюрморт.Вступ\224303_img_07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8" y="1072984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23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Варіанти композиційного розміщення натюрморту на аркуш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3114" r="66282" b="8821"/>
          <a:stretch/>
        </p:blipFill>
        <p:spPr bwMode="auto">
          <a:xfrm>
            <a:off x="52128" y="1182203"/>
            <a:ext cx="4591879" cy="567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Картинки по запросу Варіанти композиційного розміщення натюрморту на аркуш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2" t="3318" r="34510" b="8618"/>
          <a:stretch/>
        </p:blipFill>
        <p:spPr bwMode="auto">
          <a:xfrm>
            <a:off x="4572000" y="1182203"/>
            <a:ext cx="4544156" cy="5657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79512" y="1342509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1.                         2.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Варіанти композиційного розміщення натюрморту на аркуш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3" t="2911" r="1663" b="7542"/>
          <a:stretch/>
        </p:blipFill>
        <p:spPr bwMode="auto">
          <a:xfrm>
            <a:off x="4478397" y="1116874"/>
            <a:ext cx="4665603" cy="574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Картинки по запросу Варіанти композиційного розміщення натюрморту на аркуш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2" t="3318" r="34510" b="8618"/>
          <a:stretch/>
        </p:blipFill>
        <p:spPr bwMode="auto">
          <a:xfrm>
            <a:off x="19214" y="1116874"/>
            <a:ext cx="4624794" cy="574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79512" y="1342509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2.                         3.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988840"/>
            <a:ext cx="64807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6000" b="1" i="1" dirty="0" smtClean="0"/>
              <a:t>Дякую за увагу! Гарного дня!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148356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326896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Розкрити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поняття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«натюрморт» як жанру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образотворчого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мистецтва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актуалізувати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передачу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об'єму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круглих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 предмета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прийомами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світлотіні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навички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й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уміння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організації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художньої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Розвивати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образне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мислення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естетичне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сприйняття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мистецтва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навколишнього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світу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Стимулювати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потенціал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Виховувати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естетичний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смак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учнів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7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Мета 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Натюрморт</a:t>
            </a:r>
            <a:r>
              <a:rPr lang="uk-UA" sz="4000" dirty="0" smtClean="0"/>
              <a:t> – жанр образотворчого мистецтва, що зображує групу неживих предметів, що оточують людину.</a:t>
            </a:r>
          </a:p>
          <a:p>
            <a:pPr algn="ctr"/>
            <a:endParaRPr lang="uk-UA" sz="4000" dirty="0" smtClean="0"/>
          </a:p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Драпування</a:t>
            </a:r>
            <a:r>
              <a:rPr lang="uk-UA" sz="4000" dirty="0" smtClean="0"/>
              <a:t> – тканина, яка підкреслює або виділяє головне в натюрморті, служить для рівноваги в композиції.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886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6021288"/>
            <a:ext cx="5856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Симон </a:t>
            </a:r>
            <a:r>
              <a:rPr lang="ru-RU" sz="2800" b="1" dirty="0" err="1" smtClean="0"/>
              <a:t>Мартіні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Благовіщення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1026" name="Picture 2" descr="Картинки по запросу С.Мартіні - Благовіщ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90" y="316137"/>
            <a:ext cx="667927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36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Тиціан - Марія Магдалина, яка каєть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6" y="1293973"/>
            <a:ext cx="4304842" cy="515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5939" y="0"/>
            <a:ext cx="46800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Тиціан</a:t>
            </a:r>
            <a:r>
              <a:rPr lang="ru-RU" sz="2800" b="1" dirty="0"/>
              <a:t> </a:t>
            </a:r>
            <a:r>
              <a:rPr lang="ru-RU" sz="2800" b="1" dirty="0" err="1" smtClean="0"/>
              <a:t>Вечеліо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«</a:t>
            </a:r>
            <a:r>
              <a:rPr lang="ru-RU" sz="2800" b="1" dirty="0" err="1" smtClean="0"/>
              <a:t>Марія</a:t>
            </a:r>
            <a:r>
              <a:rPr lang="ru-RU" sz="2800" b="1" dirty="0" smtClean="0"/>
              <a:t> </a:t>
            </a:r>
            <a:r>
              <a:rPr lang="ru-RU" sz="2800" b="1" dirty="0"/>
              <a:t>Магдалина, яка </a:t>
            </a:r>
            <a:r>
              <a:rPr lang="ru-RU" sz="2800" b="1" dirty="0" err="1" smtClean="0"/>
              <a:t>кається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85921"/>
            <a:ext cx="3435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Герард</a:t>
            </a:r>
            <a:r>
              <a:rPr lang="ru-RU" sz="2800" b="1" dirty="0"/>
              <a:t> </a:t>
            </a:r>
            <a:r>
              <a:rPr lang="ru-RU" sz="2800" b="1" dirty="0" err="1" smtClean="0"/>
              <a:t>Терборх</a:t>
            </a:r>
            <a:endParaRPr lang="ru-RU" sz="2800" b="1" dirty="0" smtClean="0"/>
          </a:p>
          <a:p>
            <a:r>
              <a:rPr lang="ru-RU" sz="2800" b="1" dirty="0" smtClean="0"/>
              <a:t>«Бокал лимонаду»</a:t>
            </a:r>
            <a:endParaRPr lang="ru-RU" sz="2800" b="1" dirty="0"/>
          </a:p>
        </p:txBody>
      </p:sp>
      <p:pic>
        <p:nvPicPr>
          <p:cNvPr id="3076" name="Picture 4" descr="Картинки по запросу Терборх - Бокал лимонаду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22" y="1279663"/>
            <a:ext cx="4215271" cy="517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12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аваджо - Кошик з фрукт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6"/>
          <a:stretch/>
        </p:blipFill>
        <p:spPr bwMode="auto">
          <a:xfrm>
            <a:off x="323528" y="1196751"/>
            <a:ext cx="7944908" cy="548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79512" y="126385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Мікеланджело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Мерізі</a:t>
            </a:r>
            <a:r>
              <a:rPr lang="ru-RU" sz="2800" b="1" dirty="0" smtClean="0"/>
              <a:t> де Караваджо «</a:t>
            </a:r>
            <a:r>
              <a:rPr lang="ru-RU" sz="2800" b="1" dirty="0" err="1" smtClean="0"/>
              <a:t>Кошик</a:t>
            </a:r>
            <a:r>
              <a:rPr lang="ru-RU" sz="2800" b="1" dirty="0" smtClean="0"/>
              <a:t> </a:t>
            </a:r>
            <a:r>
              <a:rPr lang="ru-RU" sz="2800" b="1" dirty="0"/>
              <a:t>з </a:t>
            </a:r>
            <a:r>
              <a:rPr lang="ru-RU" sz="2800" b="1" dirty="0" smtClean="0"/>
              <a:t>фруктами»</a:t>
            </a:r>
            <a:endParaRPr lang="ru-RU" sz="2800" b="1" dirty="0"/>
          </a:p>
        </p:txBody>
      </p:sp>
      <p:pic>
        <p:nvPicPr>
          <p:cNvPr id="4100" name="Picture 4" descr="Картинки по запросу Караваджо - Кошик з фрукт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08" y="116631"/>
            <a:ext cx="216746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7220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Пітер</a:t>
            </a:r>
            <a:r>
              <a:rPr lang="ru-RU" sz="2800" b="1" dirty="0"/>
              <a:t> </a:t>
            </a:r>
            <a:r>
              <a:rPr lang="ru-RU" sz="2800" b="1" dirty="0" err="1" smtClean="0"/>
              <a:t>Клас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Голландський</a:t>
            </a:r>
            <a:r>
              <a:rPr lang="ru-RU" sz="2800" b="1" dirty="0" smtClean="0"/>
              <a:t> натюрморт»</a:t>
            </a:r>
            <a:endParaRPr lang="ru-RU" sz="2800" b="1" dirty="0"/>
          </a:p>
        </p:txBody>
      </p:sp>
      <p:pic>
        <p:nvPicPr>
          <p:cNvPr id="5122" name="Picture 2" descr="Картинки по запросу Клас - Голландський натюрм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8634017" cy="5769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09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Луї</a:t>
            </a:r>
            <a:r>
              <a:rPr lang="ru-RU" sz="2400" b="1" dirty="0"/>
              <a:t> </a:t>
            </a:r>
            <a:r>
              <a:rPr lang="ru-RU" sz="2400" b="1" dirty="0" err="1" smtClean="0"/>
              <a:t>Мелендес</a:t>
            </a:r>
            <a:r>
              <a:rPr lang="ru-RU" sz="2400" b="1" dirty="0" smtClean="0"/>
              <a:t> «Натюрморт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динею</a:t>
            </a:r>
            <a:r>
              <a:rPr lang="ru-RU" sz="2400" b="1" dirty="0"/>
              <a:t> та </a:t>
            </a:r>
            <a:r>
              <a:rPr lang="ru-RU" sz="2400" b="1" dirty="0" smtClean="0"/>
              <a:t>грушами»</a:t>
            </a:r>
            <a:endParaRPr lang="ru-RU" sz="2400" b="1" dirty="0"/>
          </a:p>
        </p:txBody>
      </p:sp>
      <p:sp>
        <p:nvSpPr>
          <p:cNvPr id="3" name="AutoShape 2" descr="Картинки по запросу Мелендес - Натюрморт із динею та груша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Мелендес - Натюрморт із динею та грушам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Мелендес - Натюрморт із динею та грушами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Мелендес - Натюрморт із динею та грушами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5" y="649293"/>
            <a:ext cx="8116396" cy="601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85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212" y="46166"/>
            <a:ext cx="4689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Ілля</a:t>
            </a:r>
            <a:r>
              <a:rPr lang="ru-RU" sz="2800" b="1" dirty="0"/>
              <a:t> </a:t>
            </a:r>
            <a:r>
              <a:rPr lang="ru-RU" sz="2800" b="1" dirty="0" err="1" smtClean="0"/>
              <a:t>Рєпін</a:t>
            </a:r>
            <a:r>
              <a:rPr lang="ru-RU" sz="2800" b="1" dirty="0" smtClean="0"/>
              <a:t> «Букет </a:t>
            </a:r>
            <a:r>
              <a:rPr lang="ru-RU" sz="2800" b="1" dirty="0" err="1" smtClean="0"/>
              <a:t>квітів</a:t>
            </a:r>
            <a:r>
              <a:rPr lang="ru-RU" sz="2800" b="1" dirty="0" smtClean="0"/>
              <a:t>»</a:t>
            </a:r>
            <a:endParaRPr lang="ru-RU" dirty="0"/>
          </a:p>
        </p:txBody>
      </p:sp>
      <p:pic>
        <p:nvPicPr>
          <p:cNvPr id="7170" name="Picture 2" descr="Картинки по запросу Рєпін - Букет квіті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2" y="633262"/>
            <a:ext cx="4126850" cy="598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250747" y="46166"/>
            <a:ext cx="30667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Огюст </a:t>
            </a:r>
            <a:r>
              <a:rPr lang="ru-RU" sz="2800" b="1" dirty="0" smtClean="0"/>
              <a:t>Ренуар</a:t>
            </a:r>
          </a:p>
          <a:p>
            <a:pPr algn="ctr"/>
            <a:r>
              <a:rPr lang="ru-RU" sz="2800" b="1" dirty="0" smtClean="0"/>
              <a:t>«Ваза </a:t>
            </a:r>
            <a:r>
              <a:rPr lang="ru-RU" sz="2800" b="1" dirty="0"/>
              <a:t>з </a:t>
            </a:r>
            <a:r>
              <a:rPr lang="ru-RU" sz="2800" b="1" dirty="0" err="1" smtClean="0"/>
              <a:t>квітами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7172" name="Picture 4" descr="Картинки по запросу Ренуар - Велика ваза з квітам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77" y="1000273"/>
            <a:ext cx="4422278" cy="562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0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596</TotalTime>
  <Words>171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Constantia</vt:lpstr>
      <vt:lpstr>Wingdings 2</vt:lpstr>
      <vt:lpstr>Бумажная</vt:lpstr>
      <vt:lpstr>Натюрморт. В житті та мистецтві                                                                                                              6 клас</vt:lpstr>
      <vt:lpstr>Мета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Натюрморт.                        6 клас</dc:title>
  <dc:creator>User</dc:creator>
  <cp:lastModifiedBy>ПК</cp:lastModifiedBy>
  <cp:revision>24</cp:revision>
  <dcterms:created xsi:type="dcterms:W3CDTF">2017-01-30T17:49:46Z</dcterms:created>
  <dcterms:modified xsi:type="dcterms:W3CDTF">2022-02-01T15:09:44Z</dcterms:modified>
</cp:coreProperties>
</file>