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1413" r:id="rId3"/>
    <p:sldId id="891" r:id="rId4"/>
    <p:sldId id="909" r:id="rId5"/>
    <p:sldId id="1800" r:id="rId6"/>
    <p:sldId id="1798" r:id="rId7"/>
    <p:sldId id="1801" r:id="rId8"/>
    <p:sldId id="1832" r:id="rId9"/>
    <p:sldId id="1833" r:id="rId10"/>
    <p:sldId id="1834" r:id="rId11"/>
    <p:sldId id="1807" r:id="rId12"/>
    <p:sldId id="1789" r:id="rId13"/>
    <p:sldId id="1803" r:id="rId14"/>
    <p:sldId id="1808" r:id="rId15"/>
    <p:sldId id="1809" r:id="rId16"/>
    <p:sldId id="1810" r:id="rId17"/>
    <p:sldId id="574" r:id="rId18"/>
    <p:sldId id="1429" r:id="rId19"/>
    <p:sldId id="929" r:id="rId20"/>
    <p:sldId id="930" r:id="rId21"/>
    <p:sldId id="1732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EC008C"/>
    <a:srgbClr val="0065B2"/>
    <a:srgbClr val="FAA61A"/>
    <a:srgbClr val="00AB5A"/>
    <a:srgbClr val="ED1C24"/>
    <a:srgbClr val="3A91B1"/>
    <a:srgbClr val="00AEEF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2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None/>
          </a:pPr>
          <a:r>
            <a:rPr lang="uk-UA" i="1" noProof="0" dirty="0"/>
            <a:t>згадаєте основні команди для виконавця в середовищі програмування </a:t>
          </a:r>
          <a:r>
            <a:rPr lang="en-US" i="1" dirty="0" smtClean="0"/>
            <a:t>Scratch</a:t>
          </a:r>
          <a:endParaRPr lang="uk-UA" i="1" noProof="0" dirty="0"/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Сьогодні ви: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6EEBB93F-D214-417C-9CF9-91579DDB2CDA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 навчитеся створювати програми у </a:t>
          </a:r>
          <a:r>
            <a:rPr lang="en-US" i="1" dirty="0" smtClean="0"/>
            <a:t>Scratch</a:t>
          </a:r>
          <a:r>
            <a:rPr lang="uk-UA" i="1" noProof="0" dirty="0" smtClean="0"/>
            <a:t>.</a:t>
          </a:r>
          <a:endParaRPr lang="uk-UA" i="1" noProof="0" dirty="0"/>
        </a:p>
      </dgm:t>
    </dgm:pt>
    <dgm:pt modelId="{F618B540-0BC0-403B-A0FE-B75E2A69ECB7}" type="parTrans" cxnId="{88EA3AF1-9020-41D8-8F0B-DDFD1F86639E}">
      <dgm:prSet/>
      <dgm:spPr/>
      <dgm:t>
        <a:bodyPr/>
        <a:lstStyle/>
        <a:p>
          <a:endParaRPr lang="uk-UA"/>
        </a:p>
      </dgm:t>
    </dgm:pt>
    <dgm:pt modelId="{C06EF6C6-D454-4CB7-B1C9-D995BFE17504}" type="sibTrans" cxnId="{88EA3AF1-9020-41D8-8F0B-DDFD1F86639E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88EA3AF1-9020-41D8-8F0B-DDFD1F86639E}" srcId="{60CDE318-31FA-4F04-9607-291D96EE6197}" destId="{6EEBB93F-D214-417C-9CF9-91579DDB2CDA}" srcOrd="1" destOrd="0" parTransId="{F618B540-0BC0-403B-A0FE-B75E2A69ECB7}" sibTransId="{C06EF6C6-D454-4CB7-B1C9-D995BFE17504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56D892BE-89F9-4393-A987-D8667414B9CA}" type="presOf" srcId="{6EEBB93F-D214-417C-9CF9-91579DDB2CDA}" destId="{025CB6B8-CA2B-431B-8414-06FEB88A9357}" srcOrd="0" destOrd="1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72909"/>
          <a:ext cx="12050141" cy="115127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noProof="0" dirty="0"/>
            <a:t>Сьогодні ви:</a:t>
          </a:r>
        </a:p>
      </dsp:txBody>
      <dsp:txXfrm>
        <a:off x="56201" y="229110"/>
        <a:ext cx="11937739" cy="1038877"/>
      </dsp:txXfrm>
    </dsp:sp>
    <dsp:sp modelId="{025CB6B8-CA2B-431B-8414-06FEB88A9357}">
      <dsp:nvSpPr>
        <dsp:cNvPr id="0" name=""/>
        <dsp:cNvSpPr/>
      </dsp:nvSpPr>
      <dsp:spPr>
        <a:xfrm>
          <a:off x="0" y="1357097"/>
          <a:ext cx="12050141" cy="178848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/>
            <a:t>згадаєте основні команди для виконавця в середовищі програмування </a:t>
          </a:r>
          <a:r>
            <a:rPr lang="en-US" sz="3700" i="1" kern="1200" dirty="0" smtClean="0"/>
            <a:t>Scratch</a:t>
          </a:r>
          <a:endParaRPr lang="uk-UA" sz="3700" i="1" kern="1200" noProof="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/>
            <a:t> навчитеся створювати програми у </a:t>
          </a:r>
          <a:r>
            <a:rPr lang="en-US" sz="3700" i="1" kern="1200" dirty="0" smtClean="0"/>
            <a:t>Scratch</a:t>
          </a:r>
          <a:r>
            <a:rPr lang="uk-UA" sz="3700" i="1" kern="1200" noProof="0" dirty="0" smtClean="0"/>
            <a:t>.</a:t>
          </a:r>
          <a:endParaRPr lang="uk-UA" sz="3700" i="1" kern="1200" noProof="0" dirty="0"/>
        </a:p>
      </dsp:txBody>
      <dsp:txXfrm>
        <a:off x="0" y="1357097"/>
        <a:ext cx="12050141" cy="1788480"/>
      </dsp:txXfrm>
    </dsp:sp>
    <dsp:sp modelId="{79A6FD81-FCF4-4CE0-8871-588E983C05B5}">
      <dsp:nvSpPr>
        <dsp:cNvPr id="0" name=""/>
        <dsp:cNvSpPr/>
      </dsp:nvSpPr>
      <dsp:spPr>
        <a:xfrm>
          <a:off x="0" y="3145577"/>
          <a:ext cx="12050141" cy="1151279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noProof="0" dirty="0">
              <a:solidFill>
                <a:schemeClr val="bg1"/>
              </a:solidFill>
            </a:rPr>
            <a:t>Дотримуйся правил</a:t>
          </a:r>
        </a:p>
      </dsp:txBody>
      <dsp:txXfrm>
        <a:off x="56201" y="3201778"/>
        <a:ext cx="11937739" cy="1038877"/>
      </dsp:txXfrm>
    </dsp:sp>
    <dsp:sp modelId="{FAB089FA-E62B-4CA2-81E6-4269C82BD344}">
      <dsp:nvSpPr>
        <dsp:cNvPr id="0" name=""/>
        <dsp:cNvSpPr/>
      </dsp:nvSpPr>
      <dsp:spPr>
        <a:xfrm>
          <a:off x="0" y="4296857"/>
          <a:ext cx="12050141" cy="79488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296857"/>
        <a:ext cx="12050141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941E-A93E-4DE4-8C1B-3532467D399B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F2C1-7E98-4B98-AC0C-A02AEB58828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8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4"/>
          <a:stretch/>
        </p:blipFill>
        <p:spPr>
          <a:xfrm>
            <a:off x="-3241" y="0"/>
            <a:ext cx="4544291" cy="5222068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=""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=""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=""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=""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=""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=""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=""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=""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=""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="" xmlns:a16="http://schemas.microsoft.com/office/drawing/2014/main" id="{8A552FBC-4DF1-4C0B-B604-1221008EF6FC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7EB438CF-3079-4D34-842E-1BA53052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649047"/>
            <a:ext cx="7138041" cy="2327235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Створення програм у середовищі </a:t>
            </a:r>
            <a:r>
              <a:rPr lang="en-US" dirty="0" smtClean="0"/>
              <a:t>SCRATCH </a:t>
            </a:r>
            <a:r>
              <a:rPr lang="uk-UA" dirty="0" smtClean="0"/>
              <a:t>за </a:t>
            </a:r>
            <a:r>
              <a:rPr lang="uk-UA" dirty="0"/>
              <a:t>власними алгоритмами</a:t>
            </a:r>
          </a:p>
        </p:txBody>
      </p:sp>
      <p:pic>
        <p:nvPicPr>
          <p:cNvPr id="10" name="Picture 4" descr="coding, laptop, programming icon">
            <a:extLst>
              <a:ext uri="{FF2B5EF4-FFF2-40B4-BE49-F238E27FC236}">
                <a16:creationId xmlns="" xmlns:a16="http://schemas.microsoft.com/office/drawing/2014/main" id="{ACE18E94-ABD9-4482-8C78-6C23FE6F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2" y="3690861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 ÐµÐ·ÑÐ»ÑÑÐ°Ñ Ð¿Ð¾ÑÑÐºÑ Ð·Ð¾Ð±ÑÐ°Ð¶ÐµÐ½Ñ Ð·Ð° Ð·Ð°Ð¿Ð¸ÑÐ¾Ð¼ &quot;Scratch icon&quot;">
            <a:extLst>
              <a:ext uri="{FF2B5EF4-FFF2-40B4-BE49-F238E27FC236}">
                <a16:creationId xmlns="" xmlns:a16="http://schemas.microsoft.com/office/drawing/2014/main" id="{17E3F0EB-626A-4A1A-AAD7-C7868A7D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7" y="3690860"/>
            <a:ext cx="2341020" cy="23410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2FE4194-2402-45BF-AD38-4ACE8BDD2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59"/>
          <a:stretch/>
        </p:blipFill>
        <p:spPr>
          <a:xfrm>
            <a:off x="5890282" y="1196762"/>
            <a:ext cx="6229652" cy="201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Згадуємо команди у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465314-6125-4F46-BA39-55E1CB96738F}"/>
              </a:ext>
            </a:extLst>
          </p:cNvPr>
          <p:cNvSpPr txBox="1"/>
          <p:nvPr/>
        </p:nvSpPr>
        <p:spPr>
          <a:xfrm>
            <a:off x="72008" y="1196763"/>
            <a:ext cx="571584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1C38E7-2D5F-4452-AE38-BEAF648B7078}"/>
              </a:ext>
            </a:extLst>
          </p:cNvPr>
          <p:cNvSpPr txBox="1"/>
          <p:nvPr/>
        </p:nvSpPr>
        <p:spPr>
          <a:xfrm>
            <a:off x="72008" y="1828776"/>
            <a:ext cx="571584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Клацни команду і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перевір</a:t>
            </a:r>
            <a:r>
              <a:rPr lang="uk-UA" sz="2800" b="1" i="1" kern="0" dirty="0">
                <a:solidFill>
                  <a:srgbClr val="FFFFFF"/>
                </a:solidFill>
              </a:rPr>
              <a:t> результат її виконання.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750AE8B-FBD1-4168-9F7B-255B0F83A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2" y="3541215"/>
            <a:ext cx="2232248" cy="240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A646AB6-DAEB-4565-A87B-31E66927B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72" y="3554180"/>
            <a:ext cx="2232248" cy="2409865"/>
          </a:xfrm>
          <a:prstGeom prst="rect">
            <a:avLst/>
          </a:prstGeom>
        </p:spPr>
      </p:pic>
      <p:cxnSp>
        <p:nvCxnSpPr>
          <p:cNvPr id="18" name="Пряма сполучна лінія 17">
            <a:extLst>
              <a:ext uri="{FF2B5EF4-FFF2-40B4-BE49-F238E27FC236}">
                <a16:creationId xmlns="" xmlns:a16="http://schemas.microsoft.com/office/drawing/2014/main" id="{D20BF646-1404-4C61-A92B-2F51A034E55A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685096" y="5964045"/>
            <a:ext cx="4927962" cy="0"/>
          </a:xfrm>
          <a:prstGeom prst="line">
            <a:avLst/>
          </a:prstGeom>
          <a:noFill/>
          <a:ln w="38100" cap="flat" cmpd="sng" algn="ctr">
            <a:solidFill>
              <a:srgbClr val="14375A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8108502-B148-45A3-B309-C11AB15EF486}"/>
              </a:ext>
            </a:extLst>
          </p:cNvPr>
          <p:cNvSpPr txBox="1"/>
          <p:nvPr/>
        </p:nvSpPr>
        <p:spPr>
          <a:xfrm>
            <a:off x="4583668" y="6048763"/>
            <a:ext cx="3026822" cy="618708"/>
          </a:xfrm>
          <a:prstGeom prst="roundRect">
            <a:avLst>
              <a:gd name="adj" fmla="val 97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100 кроків</a:t>
            </a:r>
          </a:p>
        </p:txBody>
      </p:sp>
      <p:pic>
        <p:nvPicPr>
          <p:cNvPr id="20" name="Picture 4" descr="click, interface, pointer icon">
            <a:extLst>
              <a:ext uri="{FF2B5EF4-FFF2-40B4-BE49-F238E27FC236}">
                <a16:creationId xmlns="" xmlns:a16="http://schemas.microsoft.com/office/drawing/2014/main" id="{2E9ED624-F40F-4008-804B-8B1F33EB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04" y="2690502"/>
            <a:ext cx="682245" cy="7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41107 0.004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об’єкти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02399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Виконавця</a:t>
            </a:r>
            <a:r>
              <a:rPr lang="uk-UA" sz="2800" b="1" i="1" kern="0" dirty="0">
                <a:solidFill>
                  <a:srgbClr val="FFFFFF"/>
                </a:solidFill>
              </a:rPr>
              <a:t> алгоритму можна замінити. Це роблять за такою інструкцією зміни виконавця.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55A261-8827-438C-9184-090E11384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49" r="-1"/>
          <a:stretch/>
        </p:blipFill>
        <p:spPr>
          <a:xfrm>
            <a:off x="6250075" y="1196763"/>
            <a:ext cx="5869917" cy="519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93A9013B-2D3C-43F2-9A06-7690B415CF13}"/>
              </a:ext>
            </a:extLst>
          </p:cNvPr>
          <p:cNvSpPr/>
          <p:nvPr/>
        </p:nvSpPr>
        <p:spPr>
          <a:xfrm>
            <a:off x="10836688" y="5870257"/>
            <a:ext cx="471392" cy="4695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978CBA-7D21-461F-A43D-B3E685D7E212}"/>
              </a:ext>
            </a:extLst>
          </p:cNvPr>
          <p:cNvSpPr txBox="1"/>
          <p:nvPr/>
        </p:nvSpPr>
        <p:spPr>
          <a:xfrm>
            <a:off x="7084091" y="3874346"/>
            <a:ext cx="4059532" cy="954107"/>
          </a:xfrm>
          <a:prstGeom prst="wedgeRectCallout">
            <a:avLst>
              <a:gd name="adj1" fmla="val 46366"/>
              <a:gd name="adj2" fmla="val 175589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Обрати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спрайт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об’єкти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Зміна виконавця алгоритму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7CFCDE-5E09-4F86-9C90-602E7B69A0CC}"/>
              </a:ext>
            </a:extLst>
          </p:cNvPr>
          <p:cNvSpPr txBox="1"/>
          <p:nvPr/>
        </p:nvSpPr>
        <p:spPr>
          <a:xfrm>
            <a:off x="70929" y="1785694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вікні, що відкрилося, вибери потрібне зображення.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0779CFE-5EDF-4EA1-A372-42BF6B08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43"/>
          <a:stretch/>
        </p:blipFill>
        <p:spPr>
          <a:xfrm>
            <a:off x="602901" y="2406387"/>
            <a:ext cx="10986198" cy="418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2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Згадуємо команди у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CF77BC-4AF2-4535-9139-916C98E0261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Додати ще один </a:t>
            </a:r>
            <a:r>
              <a:rPr lang="uk-UA" sz="2800" b="1" i="1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dirty="0">
                <a:solidFill>
                  <a:srgbClr val="FFFFFF"/>
                </a:solidFill>
              </a:rPr>
              <a:t> можна за допомогою вказівки </a:t>
            </a:r>
            <a:r>
              <a:rPr lang="uk-UA" sz="2800" b="1" i="1" dirty="0">
                <a:solidFill>
                  <a:srgbClr val="FFFF00"/>
                </a:solidFill>
              </a:rPr>
              <a:t>Обрати </a:t>
            </a:r>
            <a:r>
              <a:rPr lang="uk-UA" sz="2800" b="1" i="1" dirty="0" err="1">
                <a:solidFill>
                  <a:srgbClr val="FFFF00"/>
                </a:solidFill>
              </a:rPr>
              <a:t>спрайт</a:t>
            </a:r>
            <a:r>
              <a:rPr lang="uk-UA" sz="2800" b="1" i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65EF69-096B-453F-81CC-2DEA728E0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78064"/>
            <a:ext cx="5765793" cy="410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779E3437-186D-42FF-98B6-CFAB8BC12D4E}"/>
              </a:ext>
            </a:extLst>
          </p:cNvPr>
          <p:cNvSpPr/>
          <p:nvPr/>
        </p:nvSpPr>
        <p:spPr>
          <a:xfrm>
            <a:off x="5024120" y="3591560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2E831E-09C8-4DA8-81D2-D6FAE793906B}"/>
              </a:ext>
            </a:extLst>
          </p:cNvPr>
          <p:cNvSpPr txBox="1"/>
          <p:nvPr/>
        </p:nvSpPr>
        <p:spPr>
          <a:xfrm>
            <a:off x="6270171" y="2278064"/>
            <a:ext cx="5849821" cy="830997"/>
          </a:xfrm>
          <a:prstGeom prst="wedgeRectCallout">
            <a:avLst>
              <a:gd name="adj1" fmla="val -64701"/>
              <a:gd name="adj2" fmla="val 13062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Завантажити зображення з </a:t>
            </a:r>
            <a:r>
              <a:rPr lang="uk-UA" sz="2400" b="1" i="1" kern="0" dirty="0" err="1">
                <a:solidFill>
                  <a:srgbClr val="FFFFFF"/>
                </a:solidFill>
              </a:rPr>
              <a:t>файла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6CB8CD57-7814-490D-8DA1-A82166A9B0F1}"/>
              </a:ext>
            </a:extLst>
          </p:cNvPr>
          <p:cNvSpPr/>
          <p:nvPr/>
        </p:nvSpPr>
        <p:spPr>
          <a:xfrm>
            <a:off x="5024120" y="4086595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F6ED35-8E83-4678-821B-60F44A40C96E}"/>
              </a:ext>
            </a:extLst>
          </p:cNvPr>
          <p:cNvSpPr txBox="1"/>
          <p:nvPr/>
        </p:nvSpPr>
        <p:spPr>
          <a:xfrm>
            <a:off x="6270171" y="3354759"/>
            <a:ext cx="5849821" cy="830997"/>
          </a:xfrm>
          <a:prstGeom prst="wedgeRectCallout">
            <a:avLst>
              <a:gd name="adj1" fmla="val -64962"/>
              <a:gd name="adj2" fmla="val 6093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Скористатися запропонованим зображенням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A90D5B9F-DB6C-4846-8079-B60EC32C393F}"/>
              </a:ext>
            </a:extLst>
          </p:cNvPr>
          <p:cNvSpPr/>
          <p:nvPr/>
        </p:nvSpPr>
        <p:spPr>
          <a:xfrm>
            <a:off x="5024120" y="4576815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0822199-A4B8-4BB2-A3EB-936947DE38C5}"/>
              </a:ext>
            </a:extLst>
          </p:cNvPr>
          <p:cNvSpPr txBox="1"/>
          <p:nvPr/>
        </p:nvSpPr>
        <p:spPr>
          <a:xfrm>
            <a:off x="6270171" y="4384788"/>
            <a:ext cx="5849821" cy="830997"/>
          </a:xfrm>
          <a:prstGeom prst="wedgeRectCallout">
            <a:avLst>
              <a:gd name="adj1" fmla="val -64962"/>
              <a:gd name="adj2" fmla="val 13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Намалювати зображення у графічному редакторі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4FAFD239-008A-4D84-920D-25F4DAF52E85}"/>
              </a:ext>
            </a:extLst>
          </p:cNvPr>
          <p:cNvSpPr/>
          <p:nvPr/>
        </p:nvSpPr>
        <p:spPr>
          <a:xfrm>
            <a:off x="5024120" y="5067035"/>
            <a:ext cx="510124" cy="490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D46AE7-944B-4E9F-B52E-EAC2A24EA096}"/>
              </a:ext>
            </a:extLst>
          </p:cNvPr>
          <p:cNvSpPr txBox="1"/>
          <p:nvPr/>
        </p:nvSpPr>
        <p:spPr>
          <a:xfrm>
            <a:off x="6270171" y="5395276"/>
            <a:ext cx="5849821" cy="461665"/>
          </a:xfrm>
          <a:prstGeom prst="wedgeRectCallout">
            <a:avLst>
              <a:gd name="adj1" fmla="val -65288"/>
              <a:gd name="adj2" fmla="val -525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Обрати зображення з </a:t>
            </a:r>
            <a:r>
              <a:rPr lang="uk-UA" sz="2400" b="1" i="1" kern="0" dirty="0" err="1">
                <a:solidFill>
                  <a:srgbClr val="FFFFFF"/>
                </a:solidFill>
              </a:rPr>
              <a:t>біліотеки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об’єкти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02399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Тло сцени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замінити. Це роблять за такою інструкцією зміни тла сцени.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55A261-8827-438C-9184-090E11384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49" r="-1"/>
          <a:stretch/>
        </p:blipFill>
        <p:spPr>
          <a:xfrm>
            <a:off x="6250075" y="1196763"/>
            <a:ext cx="5869917" cy="519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D9637B68-E9C5-4ECF-87DD-CEB0CACA5933}"/>
              </a:ext>
            </a:extLst>
          </p:cNvPr>
          <p:cNvSpPr/>
          <p:nvPr/>
        </p:nvSpPr>
        <p:spPr>
          <a:xfrm>
            <a:off x="11530021" y="5870257"/>
            <a:ext cx="471392" cy="4695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2F84EAD-E2B6-4E68-93BC-1E70D6EB4988}"/>
              </a:ext>
            </a:extLst>
          </p:cNvPr>
          <p:cNvSpPr txBox="1"/>
          <p:nvPr/>
        </p:nvSpPr>
        <p:spPr>
          <a:xfrm>
            <a:off x="7777424" y="3874346"/>
            <a:ext cx="4059532" cy="954107"/>
          </a:xfrm>
          <a:prstGeom prst="wedgeRectCallout">
            <a:avLst>
              <a:gd name="adj1" fmla="val 46366"/>
              <a:gd name="adj2" fmla="val 175589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Обрати тло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об’єкти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Зміна тла сцени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7CFCDE-5E09-4F86-9C90-602E7B69A0CC}"/>
              </a:ext>
            </a:extLst>
          </p:cNvPr>
          <p:cNvSpPr txBox="1"/>
          <p:nvPr/>
        </p:nvSpPr>
        <p:spPr>
          <a:xfrm>
            <a:off x="70929" y="1785694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вікні, що відкрилося, вибери потрібне зображення.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797AC2-4E3A-4C60-9CAF-CDB14A57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1" y="2406388"/>
            <a:ext cx="10986198" cy="41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створювати об’єкти в </a:t>
            </a:r>
            <a:r>
              <a:rPr lang="en-US" dirty="0" smtClean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02399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Зверни увагу!  </a:t>
            </a:r>
            <a:r>
              <a:rPr lang="uk-UA" sz="2800" b="1" i="1" kern="0" dirty="0">
                <a:solidFill>
                  <a:srgbClr val="FFFFFF"/>
                </a:solidFill>
              </a:rPr>
              <a:t>Щоб вилучити зайвий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800" b="1" i="1" kern="0" dirty="0">
                <a:solidFill>
                  <a:srgbClr val="FFFFFF"/>
                </a:solidFill>
              </a:rPr>
              <a:t> (тло), наведи на нього вказівник миші, натисни праву клавішу та вибери в меню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вилучити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455A261-8827-438C-9184-090E11384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49" r="-1"/>
          <a:stretch/>
        </p:blipFill>
        <p:spPr>
          <a:xfrm>
            <a:off x="6250075" y="1196763"/>
            <a:ext cx="5869917" cy="519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4ABD2021-7C9D-4009-9BE3-7F6ED6D1DCA8}"/>
              </a:ext>
            </a:extLst>
          </p:cNvPr>
          <p:cNvSpPr/>
          <p:nvPr/>
        </p:nvSpPr>
        <p:spPr>
          <a:xfrm>
            <a:off x="8606560" y="5718810"/>
            <a:ext cx="306935" cy="3028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212F75B-D27D-4399-BDEF-E4CDE2C2EFE5}"/>
              </a:ext>
            </a:extLst>
          </p:cNvPr>
          <p:cNvSpPr txBox="1"/>
          <p:nvPr/>
        </p:nvSpPr>
        <p:spPr>
          <a:xfrm>
            <a:off x="72008" y="4026478"/>
            <a:ext cx="6023991" cy="954107"/>
          </a:xfrm>
          <a:prstGeom prst="wedgeRectCallout">
            <a:avLst>
              <a:gd name="adj1" fmla="val 93463"/>
              <a:gd name="adj2" fmla="val 141523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спрайті</a:t>
            </a:r>
            <a:r>
              <a:rPr lang="uk-UA" sz="2800" b="1" i="1" kern="0" dirty="0">
                <a:solidFill>
                  <a:srgbClr val="FFFFFF"/>
                </a:solidFill>
              </a:rPr>
              <a:t> натисни кнопку вилучити</a:t>
            </a:r>
          </a:p>
        </p:txBody>
      </p:sp>
    </p:spTree>
    <p:extLst>
      <p:ext uri="{BB962C8B-B14F-4D97-AF65-F5344CB8AC3E}">
        <p14:creationId xmlns:p14="http://schemas.microsoft.com/office/powerpoint/2010/main" val="7208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Скарбничка цікавого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A42C37-28E2-40E6-A9E3-032851453C75}"/>
              </a:ext>
            </a:extLst>
          </p:cNvPr>
          <p:cNvSpPr txBox="1"/>
          <p:nvPr/>
        </p:nvSpPr>
        <p:spPr>
          <a:xfrm>
            <a:off x="72008" y="1196763"/>
            <a:ext cx="745420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як </a:t>
            </a:r>
            <a:r>
              <a:rPr lang="uk-UA" sz="2800" b="1" i="1" kern="0" dirty="0" err="1">
                <a:solidFill>
                  <a:srgbClr val="FFFFFF"/>
                </a:solidFill>
              </a:rPr>
              <a:t>виникло</a:t>
            </a:r>
            <a:r>
              <a:rPr lang="uk-UA" sz="2800" b="1" i="1" kern="0" dirty="0">
                <a:solidFill>
                  <a:srgbClr val="FFFFFF"/>
                </a:solidFill>
              </a:rPr>
              <a:t> слово «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»? </a:t>
            </a:r>
          </a:p>
        </p:txBody>
      </p:sp>
      <p:pic>
        <p:nvPicPr>
          <p:cNvPr id="1026" name="Picture 2" descr="Аль-Хорезми. «Отец алгебры» о женщинах">
            <a:extLst>
              <a:ext uri="{FF2B5EF4-FFF2-40B4-BE49-F238E27FC236}">
                <a16:creationId xmlns="" xmlns:a16="http://schemas.microsoft.com/office/drawing/2014/main" id="{442DEBD2-85C4-4209-BE6F-976CF49C6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r="23116"/>
          <a:stretch/>
        </p:blipFill>
        <p:spPr bwMode="auto">
          <a:xfrm>
            <a:off x="7645606" y="1196763"/>
            <a:ext cx="4474386" cy="54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8CD75D-F4A4-40B3-9FC8-D24C1001CD16}"/>
              </a:ext>
            </a:extLst>
          </p:cNvPr>
          <p:cNvSpPr txBox="1"/>
          <p:nvPr/>
        </p:nvSpPr>
        <p:spPr>
          <a:xfrm>
            <a:off x="72007" y="2278064"/>
            <a:ext cx="745420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«Книга про індійський рахунок» великого арабського вченого </a:t>
            </a:r>
            <a:r>
              <a:rPr lang="en-AU" sz="2800" b="1" i="1" kern="0" dirty="0">
                <a:solidFill>
                  <a:srgbClr val="FFFFFF"/>
                </a:solidFill>
              </a:rPr>
              <a:t>IX </a:t>
            </a:r>
            <a:r>
              <a:rPr lang="uk-UA" sz="2800" b="1" i="1" kern="0" dirty="0">
                <a:solidFill>
                  <a:srgbClr val="FFFFFF"/>
                </a:solidFill>
              </a:rPr>
              <a:t>ст. </a:t>
            </a:r>
            <a:r>
              <a:rPr lang="uk-UA" sz="2800" b="1" i="1" kern="0" dirty="0">
                <a:solidFill>
                  <a:srgbClr val="FFFF00"/>
                </a:solidFill>
              </a:rPr>
              <a:t>Аль-Хорезмі</a:t>
            </a:r>
            <a:r>
              <a:rPr lang="uk-UA" sz="2800" b="1" i="1" kern="0" dirty="0">
                <a:solidFill>
                  <a:srgbClr val="FFFFFF"/>
                </a:solidFill>
              </a:rPr>
              <a:t> була дуже відомою свого часу. Ім'я вченого переклали як «</a:t>
            </a:r>
            <a:r>
              <a:rPr lang="uk-UA" sz="2800" b="1" i="1" kern="0" dirty="0" err="1">
                <a:solidFill>
                  <a:srgbClr val="FFFFFF"/>
                </a:solidFill>
              </a:rPr>
              <a:t>Ал-Горитмі</a:t>
            </a:r>
            <a:r>
              <a:rPr lang="uk-UA" sz="2800" b="1" i="1" kern="0" dirty="0">
                <a:solidFill>
                  <a:srgbClr val="FFFFFF"/>
                </a:solidFill>
              </a:rPr>
              <a:t>». Згодом способи розв'язування різних задач стали називати алгоритмами.</a:t>
            </a:r>
          </a:p>
        </p:txBody>
      </p:sp>
    </p:spTree>
    <p:extLst>
      <p:ext uri="{BB962C8B-B14F-4D97-AF65-F5344CB8AC3E}">
        <p14:creationId xmlns:p14="http://schemas.microsoft.com/office/powerpoint/2010/main" val="29855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33B2A5-BE18-438A-BE23-9F124160473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етапи розв'язування задачі за допомогою комп'ютера?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F812E7-11AA-4D03-B825-39D94F4D140B}"/>
              </a:ext>
            </a:extLst>
          </p:cNvPr>
          <p:cNvSpPr txBox="1"/>
          <p:nvPr/>
        </p:nvSpPr>
        <p:spPr>
          <a:xfrm>
            <a:off x="73085" y="227806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Наведи приклади виконавців у середовищі </a:t>
            </a:r>
            <a:r>
              <a:rPr lang="en-US" sz="2800" b="1" i="1" dirty="0"/>
              <a:t>Scratch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.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nvip.com.ua/sites/default/files/imagecache/original_watermark/pictures/news/qa.jpg">
            <a:extLst>
              <a:ext uri="{FF2B5EF4-FFF2-40B4-BE49-F238E27FC236}">
                <a16:creationId xmlns="" xmlns:a16="http://schemas.microsoft.com/office/drawing/2014/main" id="{C1B93F3E-E00A-4F73-955F-70202121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D73F2FE-F7AB-4D76-917F-94784DF50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76" b="24643"/>
          <a:stretch/>
        </p:blipFill>
        <p:spPr>
          <a:xfrm>
            <a:off x="72008" y="3094893"/>
            <a:ext cx="10453766" cy="290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7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число «об'єднує» тиждень, веселку та ноти?</a:t>
            </a:r>
          </a:p>
        </p:txBody>
      </p:sp>
      <p:pic>
        <p:nvPicPr>
          <p:cNvPr id="8" name="Picture 2" descr="calendar, selection, wee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" y="1948853"/>
            <a:ext cx="3488448" cy="348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ocktail-shoes.ru/userfiles/images/0_484b4_76e3e455_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-2022" r="16731" b="14951"/>
          <a:stretch/>
        </p:blipFill>
        <p:spPr bwMode="auto">
          <a:xfrm>
            <a:off x="4008249" y="1948853"/>
            <a:ext cx="4177656" cy="32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agios.com.ua/wp-content/themes/Vasiliki/timthumb.php?src=http://agios.com.ua/wp-content/uploads/2014/10/nota.png&amp;w=240&amp;zc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15" y="2045207"/>
            <a:ext cx="3532254" cy="31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Створюємо програми у </a:t>
            </a:r>
            <a:r>
              <a:rPr lang="uk-UA" dirty="0" err="1"/>
              <a:t>Скретч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384869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0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другими літерами назв зображень склади слово.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19" y="2556075"/>
            <a:ext cx="8663523" cy="218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5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588666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Практичне завдання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46848" y="2274530"/>
            <a:ext cx="6391834" cy="3857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1013011" y="2316773"/>
            <a:ext cx="50381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Створи </a:t>
            </a:r>
            <a:r>
              <a:rPr lang="uk-UA" sz="2400" dirty="0" err="1" smtClean="0"/>
              <a:t>скрипт</a:t>
            </a:r>
            <a:r>
              <a:rPr lang="uk-UA" sz="2400" dirty="0" smtClean="0"/>
              <a:t> у середовищі </a:t>
            </a:r>
            <a:r>
              <a:rPr lang="en-US" sz="2400" dirty="0" err="1" smtClean="0"/>
              <a:t>Scrat</a:t>
            </a:r>
            <a:r>
              <a:rPr lang="uk-UA" sz="2400" dirty="0" smtClean="0"/>
              <a:t>с</a:t>
            </a:r>
            <a:r>
              <a:rPr lang="en-US" sz="2400" dirty="0" smtClean="0"/>
              <a:t>h</a:t>
            </a:r>
            <a:r>
              <a:rPr lang="uk-UA" sz="2400" dirty="0" smtClean="0"/>
              <a:t> для виконавця Балерина (тло Сцена): вийти на середину сцени, говорити «Привіт» 3 секунди, змінити образ, якщо на межі – відбити (повернути на початок руху). </a:t>
            </a:r>
            <a:r>
              <a:rPr lang="uk-UA" sz="2400" dirty="0" err="1" smtClean="0"/>
              <a:t>Скрін</a:t>
            </a:r>
            <a:r>
              <a:rPr lang="uk-UA" sz="2400" dirty="0" smtClean="0"/>
              <a:t> чи фото </a:t>
            </a:r>
            <a:r>
              <a:rPr lang="uk-UA" sz="2400" dirty="0" err="1" smtClean="0"/>
              <a:t>проєкту</a:t>
            </a:r>
            <a:r>
              <a:rPr lang="uk-UA" sz="2400" dirty="0" smtClean="0"/>
              <a:t>  </a:t>
            </a:r>
            <a:r>
              <a:rPr lang="uk-UA" sz="2400" dirty="0" err="1" smtClean="0"/>
              <a:t>надішли</a:t>
            </a:r>
            <a:r>
              <a:rPr lang="uk-UA" sz="2400" dirty="0" smtClean="0"/>
              <a:t> для перевірки. </a:t>
            </a:r>
            <a:r>
              <a:rPr lang="en-US" sz="2400" dirty="0" smtClean="0"/>
              <a:t> </a:t>
            </a:r>
            <a:endParaRPr lang="uk-UA" sz="2400" dirty="0"/>
          </a:p>
        </p:txBody>
      </p:sp>
      <p:pic>
        <p:nvPicPr>
          <p:cNvPr id="1027" name="Picture 3" descr="C:\Users\Use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31">
            <a:off x="7597587" y="2345536"/>
            <a:ext cx="3931024" cy="30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 fontScale="90000"/>
          </a:bodyPr>
          <a:lstStyle/>
          <a:p>
            <a:pPr algn="l"/>
            <a:r>
              <a:rPr lang="uk-UA" sz="5400" dirty="0" smtClean="0"/>
              <a:t>Дякую за роботу на </a:t>
            </a:r>
            <a:r>
              <a:rPr lang="uk-UA" sz="5400" dirty="0" err="1" smtClean="0"/>
              <a:t>уроці</a:t>
            </a:r>
            <a:r>
              <a:rPr lang="uk-UA" sz="5400" dirty="0" smtClean="0"/>
              <a:t>. </a:t>
            </a:r>
            <a:br>
              <a:rPr lang="uk-UA" sz="5400" dirty="0" smtClean="0"/>
            </a:br>
            <a:r>
              <a:rPr lang="uk-UA" sz="5400" dirty="0" smtClean="0"/>
              <a:t>До зустрічі!</a:t>
            </a:r>
            <a:endParaRPr lang="uk-UA" sz="5400" dirty="0"/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програмою нової української школи</a:t>
            </a:r>
          </a:p>
        </p:txBody>
      </p:sp>
      <p:pic>
        <p:nvPicPr>
          <p:cNvPr id="10" name="Picture 4" descr="coding, laptop, programming icon">
            <a:extLst>
              <a:ext uri="{FF2B5EF4-FFF2-40B4-BE49-F238E27FC236}">
                <a16:creationId xmlns="" xmlns:a16="http://schemas.microsoft.com/office/drawing/2014/main" id="{0B7A5A3A-EE63-4F67-9F8E-A03E8576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2" y="3690861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 ÐµÐ·ÑÐ»ÑÑÐ°Ñ Ð¿Ð¾ÑÑÐºÑ Ð·Ð¾Ð±ÑÐ°Ð¶ÐµÐ½Ñ Ð·Ð° Ð·Ð°Ð¿Ð¸ÑÐ¾Ð¼ &quot;Scratch icon&quot;">
            <a:extLst>
              <a:ext uri="{FF2B5EF4-FFF2-40B4-BE49-F238E27FC236}">
                <a16:creationId xmlns="" xmlns:a16="http://schemas.microsoft.com/office/drawing/2014/main" id="{ACEFE0B1-5875-404E-A773-F613FDE3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7" y="3690860"/>
            <a:ext cx="2341020" cy="23410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"Фокуси з числами"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 зараз буду фокусником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i зможу відгадати ваші думки.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687" y="2429018"/>
            <a:ext cx="7018433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Задумай число від </a:t>
            </a: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до </a:t>
            </a: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+ 1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+ 19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 задумане число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2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задумане число</a:t>
            </a:r>
          </a:p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 ???</a:t>
            </a:r>
          </a:p>
        </p:txBody>
      </p:sp>
      <p:pic>
        <p:nvPicPr>
          <p:cNvPr id="1026" name="Picture 2" descr="Результат пошуку зображень за запитом &quot;number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65" y="2640993"/>
            <a:ext cx="4292496" cy="31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"Фокуси з числами"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98623" y="1196763"/>
            <a:ext cx="7996912" cy="132343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8000" b="1" i="1" kern="0" dirty="0">
                <a:solidFill>
                  <a:srgbClr val="FFFFFF"/>
                </a:solidFill>
              </a:rPr>
              <a:t>Відповідь: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8623" y="2633743"/>
            <a:ext cx="7996912" cy="37702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00" b="1" i="1" kern="0" dirty="0">
                <a:solidFill>
                  <a:srgbClr val="FFFFFF"/>
                </a:solidFill>
              </a:rPr>
              <a:t>10</a:t>
            </a:r>
            <a:endParaRPr lang="uk-UA" sz="239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Згадуємо команди </a:t>
            </a:r>
            <a:r>
              <a:rPr lang="uk-UA" dirty="0" smtClean="0"/>
              <a:t>у </a:t>
            </a:r>
            <a:r>
              <a:rPr lang="en-US" dirty="0" smtClean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EBD5C5-2807-4508-8574-2E99DE1D3B86}"/>
              </a:ext>
            </a:extLst>
          </p:cNvPr>
          <p:cNvSpPr txBox="1"/>
          <p:nvPr/>
        </p:nvSpPr>
        <p:spPr>
          <a:xfrm>
            <a:off x="72008" y="4017832"/>
            <a:ext cx="571584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команди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  <a:r>
              <a:rPr lang="uk-UA" sz="2800" b="1" i="1" kern="0" dirty="0">
                <a:solidFill>
                  <a:srgbClr val="FFFFFF"/>
                </a:solidFill>
              </a:rPr>
              <a:t> допомагають керувати переміщенням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05C56A-5903-4CE0-8122-9F0C15129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84" y="1196762"/>
            <a:ext cx="6229650" cy="517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DBED8BE4-33A9-41A4-98DD-5954F112D48D}"/>
              </a:ext>
            </a:extLst>
          </p:cNvPr>
          <p:cNvSpPr/>
          <p:nvPr/>
        </p:nvSpPr>
        <p:spPr>
          <a:xfrm>
            <a:off x="5890285" y="1940560"/>
            <a:ext cx="512419" cy="37206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891DC4-C6B9-4738-8226-5FEBD4768AFA}"/>
              </a:ext>
            </a:extLst>
          </p:cNvPr>
          <p:cNvSpPr txBox="1"/>
          <p:nvPr/>
        </p:nvSpPr>
        <p:spPr>
          <a:xfrm>
            <a:off x="72008" y="1196763"/>
            <a:ext cx="5715843" cy="2677656"/>
          </a:xfrm>
          <a:prstGeom prst="wedgeRectCallout">
            <a:avLst>
              <a:gd name="adj1" fmla="val 54408"/>
              <a:gd name="adj2" fmla="val 3285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знаєш, що в середовищі </a:t>
            </a:r>
            <a:r>
              <a:rPr lang="en-US" sz="2800" b="1" i="1" dirty="0">
                <a:solidFill>
                  <a:schemeClr val="bg1"/>
                </a:solidFill>
              </a:rPr>
              <a:t>Scratch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програми складають із команд, які для зручності згруповані за призначенням.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F02790E1-2464-47B0-89F1-B3E7A3123C88}"/>
              </a:ext>
            </a:extLst>
          </p:cNvPr>
          <p:cNvSpPr/>
          <p:nvPr/>
        </p:nvSpPr>
        <p:spPr>
          <a:xfrm>
            <a:off x="5890283" y="1940560"/>
            <a:ext cx="512419" cy="358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1B5369-536A-4B6A-80EC-3F5BEFBFFF3B}"/>
              </a:ext>
            </a:extLst>
          </p:cNvPr>
          <p:cNvSpPr txBox="1"/>
          <p:nvPr/>
        </p:nvSpPr>
        <p:spPr>
          <a:xfrm>
            <a:off x="8448874" y="1860417"/>
            <a:ext cx="3145136" cy="523220"/>
          </a:xfrm>
          <a:prstGeom prst="wedgeRectCallout">
            <a:avLst>
              <a:gd name="adj1" fmla="val -121736"/>
              <a:gd name="adj2" fmla="val 11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</a:p>
        </p:txBody>
      </p:sp>
    </p:spTree>
    <p:extLst>
      <p:ext uri="{BB962C8B-B14F-4D97-AF65-F5344CB8AC3E}">
        <p14:creationId xmlns:p14="http://schemas.microsoft.com/office/powerpoint/2010/main" val="39781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Згадуємо команди у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67C43BB-C4A3-423B-B0F5-CCEF38B0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82" y="1196762"/>
            <a:ext cx="6229652" cy="517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66AF24-FD39-40D0-8B24-A84BEEFB82E1}"/>
              </a:ext>
            </a:extLst>
          </p:cNvPr>
          <p:cNvSpPr txBox="1"/>
          <p:nvPr/>
        </p:nvSpPr>
        <p:spPr>
          <a:xfrm>
            <a:off x="8448874" y="1860417"/>
            <a:ext cx="3145136" cy="523220"/>
          </a:xfrm>
          <a:prstGeom prst="wedgeRectCallout">
            <a:avLst>
              <a:gd name="adj1" fmla="val -117920"/>
              <a:gd name="adj2" fmla="val 659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8C92A9-F60A-404E-97D4-B9B1F7B13D3D}"/>
              </a:ext>
            </a:extLst>
          </p:cNvPr>
          <p:cNvSpPr txBox="1"/>
          <p:nvPr/>
        </p:nvSpPr>
        <p:spPr>
          <a:xfrm>
            <a:off x="72008" y="1196763"/>
            <a:ext cx="57158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команди групи 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rgbClr val="FFFFFF"/>
                </a:solidFill>
              </a:rPr>
              <a:t> допомагають змінювати зовнішність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90BCB5B4-55AE-42FC-8716-5B00716DE5D8}"/>
              </a:ext>
            </a:extLst>
          </p:cNvPr>
          <p:cNvSpPr/>
          <p:nvPr/>
        </p:nvSpPr>
        <p:spPr>
          <a:xfrm>
            <a:off x="5890283" y="2302510"/>
            <a:ext cx="519173" cy="358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0293D6F7-F826-4353-A70D-BAA9195F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r="21295"/>
          <a:stretch/>
        </p:blipFill>
        <p:spPr bwMode="auto">
          <a:xfrm>
            <a:off x="72008" y="3124309"/>
            <a:ext cx="1838579" cy="22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="" xmlns:a16="http://schemas.microsoft.com/office/drawing/2014/main" id="{946D7A86-9834-43EA-ABDE-77ADDEA2C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r="22962"/>
          <a:stretch/>
        </p:blipFill>
        <p:spPr bwMode="auto">
          <a:xfrm>
            <a:off x="1980924" y="3124309"/>
            <a:ext cx="1700470" cy="22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="" xmlns:a16="http://schemas.microsoft.com/office/drawing/2014/main" id="{D961B848-3EDD-4518-BDD1-062D5335E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r="18218"/>
          <a:stretch/>
        </p:blipFill>
        <p:spPr bwMode="auto">
          <a:xfrm>
            <a:off x="3783730" y="3007464"/>
            <a:ext cx="2004121" cy="22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Згадуємо команди у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21AF00-406E-493C-B443-D09120AB46DA}"/>
              </a:ext>
            </a:extLst>
          </p:cNvPr>
          <p:cNvSpPr txBox="1"/>
          <p:nvPr/>
        </p:nvSpPr>
        <p:spPr>
          <a:xfrm>
            <a:off x="72008" y="1196763"/>
            <a:ext cx="571584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складання програми команди перетягують з поля команд у поле скриптів і розташовують у потрібному порядку.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9387513-68A4-42C5-AB44-7580586E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86" y="1196762"/>
            <a:ext cx="6229647" cy="517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ілка вліво 20">
            <a:extLst>
              <a:ext uri="{FF2B5EF4-FFF2-40B4-BE49-F238E27FC236}">
                <a16:creationId xmlns="" xmlns:a16="http://schemas.microsoft.com/office/drawing/2014/main" id="{B195ECD3-BACC-4395-AB16-CD26AC018A95}"/>
              </a:ext>
            </a:extLst>
          </p:cNvPr>
          <p:cNvSpPr/>
          <p:nvPr/>
        </p:nvSpPr>
        <p:spPr>
          <a:xfrm rot="10800000">
            <a:off x="7438437" y="211562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C928C42-D14D-48AE-A0D3-E0CCAD24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000" y="2175409"/>
            <a:ext cx="1075459" cy="5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Згадуємо команди у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28027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299E29B-09CC-4A64-BD7F-43A853F9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84" y="1196762"/>
            <a:ext cx="6229650" cy="517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465314-6125-4F46-BA39-55E1CB96738F}"/>
              </a:ext>
            </a:extLst>
          </p:cNvPr>
          <p:cNvSpPr txBox="1"/>
          <p:nvPr/>
        </p:nvSpPr>
        <p:spPr>
          <a:xfrm>
            <a:off x="72008" y="1196763"/>
            <a:ext cx="571584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Розглянемо, як  створити програму в 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для переміщення Рудого кота на  100 кроків. Для цього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CC51E075-D648-477E-964E-DD0E0A8F14D7}"/>
              </a:ext>
            </a:extLst>
          </p:cNvPr>
          <p:cNvSpPr/>
          <p:nvPr/>
        </p:nvSpPr>
        <p:spPr>
          <a:xfrm>
            <a:off x="5890283" y="1940560"/>
            <a:ext cx="512419" cy="358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7E4EDCB-F3AF-4C52-8999-BA3F290F4316}"/>
              </a:ext>
            </a:extLst>
          </p:cNvPr>
          <p:cNvSpPr txBox="1"/>
          <p:nvPr/>
        </p:nvSpPr>
        <p:spPr>
          <a:xfrm>
            <a:off x="8448874" y="1860417"/>
            <a:ext cx="3145136" cy="523220"/>
          </a:xfrm>
          <a:prstGeom prst="wedgeRectCallout">
            <a:avLst>
              <a:gd name="adj1" fmla="val -121736"/>
              <a:gd name="adj2" fmla="val 11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1C38E7-2D5F-4452-AE38-BEAF648B7078}"/>
              </a:ext>
            </a:extLst>
          </p:cNvPr>
          <p:cNvSpPr txBox="1"/>
          <p:nvPr/>
        </p:nvSpPr>
        <p:spPr>
          <a:xfrm>
            <a:off x="72008" y="3597285"/>
            <a:ext cx="571584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Вибери групу команд  </a:t>
            </a:r>
            <a:r>
              <a:rPr lang="uk-UA" sz="2800" b="1" i="1" kern="0" dirty="0">
                <a:solidFill>
                  <a:srgbClr val="FFFF00"/>
                </a:solidFill>
              </a:rPr>
              <a:t>Рух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2FE4194-2402-45BF-AD38-4ACE8BDD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82" y="1196762"/>
            <a:ext cx="6229652" cy="517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Згадуємо команди у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465314-6125-4F46-BA39-55E1CB96738F}"/>
              </a:ext>
            </a:extLst>
          </p:cNvPr>
          <p:cNvSpPr txBox="1"/>
          <p:nvPr/>
        </p:nvSpPr>
        <p:spPr>
          <a:xfrm>
            <a:off x="72008" y="1196763"/>
            <a:ext cx="571584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CC51E075-D648-477E-964E-DD0E0A8F14D7}"/>
              </a:ext>
            </a:extLst>
          </p:cNvPr>
          <p:cNvSpPr/>
          <p:nvPr/>
        </p:nvSpPr>
        <p:spPr>
          <a:xfrm>
            <a:off x="8865408" y="2607123"/>
            <a:ext cx="1939752" cy="5602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41C38E7-2D5F-4452-AE38-BEAF648B7078}"/>
              </a:ext>
            </a:extLst>
          </p:cNvPr>
          <p:cNvSpPr txBox="1"/>
          <p:nvPr/>
        </p:nvSpPr>
        <p:spPr>
          <a:xfrm>
            <a:off x="72008" y="1828776"/>
            <a:ext cx="571584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Перетягни команду в поле скриптів і  зміни число 10 на  100.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6" name="Стрілка вліво 20">
            <a:extLst>
              <a:ext uri="{FF2B5EF4-FFF2-40B4-BE49-F238E27FC236}">
                <a16:creationId xmlns="" xmlns:a16="http://schemas.microsoft.com/office/drawing/2014/main" id="{21153CBF-C063-4A87-A5A9-E5E233A75705}"/>
              </a:ext>
            </a:extLst>
          </p:cNvPr>
          <p:cNvSpPr/>
          <p:nvPr/>
        </p:nvSpPr>
        <p:spPr>
          <a:xfrm rot="18900000">
            <a:off x="9985247" y="192674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198321</TotalTime>
  <Words>511</Words>
  <Application>Microsoft Office PowerPoint</Application>
  <PresentationFormat>Довільний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Створення програм у середовищі SCRATCH за власними алгоритмами</vt:lpstr>
      <vt:lpstr>Створюємо програми у Скретч</vt:lpstr>
      <vt:lpstr>Гра "Фокуси з числами"</vt:lpstr>
      <vt:lpstr>Гра "Фокуси з числами"</vt:lpstr>
      <vt:lpstr>Згадуємо команди у Scratch</vt:lpstr>
      <vt:lpstr>Згадуємо команди у Scratch</vt:lpstr>
      <vt:lpstr>Згадуємо команди у Scratch</vt:lpstr>
      <vt:lpstr>Згадуємо команди у Scratch</vt:lpstr>
      <vt:lpstr>Згадуємо команди у Scratch</vt:lpstr>
      <vt:lpstr>Згадуємо команди у Scratch</vt:lpstr>
      <vt:lpstr>Як створювати об’єкти в Scratch</vt:lpstr>
      <vt:lpstr>Як створювати об’єкти в Scratch</vt:lpstr>
      <vt:lpstr>Згадуємо команди у Scratch</vt:lpstr>
      <vt:lpstr>Як створювати об’єкти в Scratch</vt:lpstr>
      <vt:lpstr>Як створювати об’єкти в Scratch</vt:lpstr>
      <vt:lpstr>Як створювати об’єкти в Scratch</vt:lpstr>
      <vt:lpstr>Скарбничка цікавого</vt:lpstr>
      <vt:lpstr>Запитання для самоперевірки</vt:lpstr>
      <vt:lpstr>Запитання і завдання</vt:lpstr>
      <vt:lpstr>Запитання і завдання</vt:lpstr>
      <vt:lpstr>Працюємо за комп’ютером</vt:lpstr>
      <vt:lpstr>Дякую за роботу на уроці.  До зустрічі!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962</cp:revision>
  <dcterms:created xsi:type="dcterms:W3CDTF">2016-06-06T19:48:43Z</dcterms:created>
  <dcterms:modified xsi:type="dcterms:W3CDTF">2022-02-01T18:09:37Z</dcterms:modified>
</cp:coreProperties>
</file>