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61" r:id="rId3"/>
    <p:sldId id="257" r:id="rId4"/>
    <p:sldId id="258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33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BA5A9-63BD-4377-B920-DB7AE05D823D}" type="datetimeFigureOut">
              <a:rPr lang="uk-UA" smtClean="0"/>
              <a:t>01.02.2022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1D39C-55FB-4D77-B1E4-7A16ADFAEBF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7664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1D39C-55FB-4D77-B1E4-7A16ADFAEBFD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9245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1D39C-55FB-4D77-B1E4-7A16ADFAEBFD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3917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FE9F52E-C2CC-442C-9B58-60654E9E8D06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кут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кут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 сполучна ліні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 сполучна ліні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 сполучна ліні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 сполучна ліні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кут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AFD7FBF-1501-460E-8283-3EC1E68BB4F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F52E-C2CC-442C-9B58-60654E9E8D06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D7FBF-1501-460E-8283-3EC1E68BB4F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F52E-C2CC-442C-9B58-60654E9E8D06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D7FBF-1501-460E-8283-3EC1E68BB4F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FE9F52E-C2CC-442C-9B58-60654E9E8D06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AFD7FBF-1501-460E-8283-3EC1E68BB4FE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FE9F52E-C2CC-442C-9B58-60654E9E8D06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кут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 сполучна ліні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 сполучна ліні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 сполучна ліні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 сполучна ліні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кут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 сполучна ліні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AFD7FBF-1501-460E-8283-3EC1E68BB4F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F52E-C2CC-442C-9B58-60654E9E8D06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D7FBF-1501-460E-8283-3EC1E68BB4FE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F52E-C2CC-442C-9B58-60654E9E8D06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D7FBF-1501-460E-8283-3EC1E68BB4FE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2" name="Місце для тексту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тексту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6" name="Місце для дати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E9F52E-C2CC-442C-9B58-60654E9E8D06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AFD7FBF-1501-460E-8283-3EC1E68BB4FE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F52E-C2CC-442C-9B58-60654E9E8D06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D7FBF-1501-460E-8283-3EC1E68BB4F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 сполучна ліні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 сполучна ліні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Місце для вмісту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FE9F52E-C2CC-442C-9B58-60654E9E8D06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AFD7FBF-1501-460E-8283-3EC1E68BB4FE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3" name="Місце для нижнього колонтитула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0" name="Пряма сполучна ліні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кут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 сполучна ліні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 сполучна ліні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Місце для дати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E9F52E-C2CC-442C-9B58-60654E9E8D06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AFD7FBF-1501-460E-8283-3EC1E68BB4FE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FE9F52E-C2CC-442C-9B58-60654E9E8D06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AFD7FBF-1501-460E-8283-3EC1E68BB4F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круглений прямокутник 1"/>
          <p:cNvSpPr/>
          <p:nvPr/>
        </p:nvSpPr>
        <p:spPr>
          <a:xfrm>
            <a:off x="1606057" y="548680"/>
            <a:ext cx="7097442" cy="22302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627784" y="472604"/>
            <a:ext cx="561662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Удосконалення</a:t>
            </a:r>
            <a:r>
              <a:rPr kumimoji="0" lang="uk-UA" sz="4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навичок роботи з клавіатурою</a:t>
            </a:r>
            <a:endParaRPr kumimoji="0" lang="uk-UA" sz="4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 descr="C:\Program Files\Microsoft Office2003\MEDIA\CAGCAT10\j019538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780928"/>
            <a:ext cx="5153226" cy="3762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856357" y="548680"/>
            <a:ext cx="7467600" cy="4873752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Для </a:t>
            </a:r>
            <a:r>
              <a:rPr lang="uk-UA" dirty="0"/>
              <a:t>того, щоб </a:t>
            </a:r>
            <a:r>
              <a:rPr lang="uk-UA" dirty="0" smtClean="0"/>
              <a:t>комп’ютер </a:t>
            </a:r>
            <a:r>
              <a:rPr lang="uk-UA" dirty="0"/>
              <a:t>виконував дію, існує </a:t>
            </a:r>
            <a:r>
              <a:rPr lang="uk-UA" dirty="0" smtClean="0"/>
              <a:t>спеціальна </a:t>
            </a:r>
            <a:r>
              <a:rPr lang="uk-UA" dirty="0"/>
              <a:t>клавіша на </a:t>
            </a:r>
            <a:r>
              <a:rPr lang="uk-UA" dirty="0" smtClean="0"/>
              <a:t>клавіатурі</a:t>
            </a:r>
            <a:r>
              <a:rPr lang="uk-UA" dirty="0"/>
              <a:t>. Це клавіша </a:t>
            </a:r>
            <a:r>
              <a:rPr lang="en-US" b="1" dirty="0"/>
              <a:t>Enter</a:t>
            </a:r>
            <a:r>
              <a:rPr lang="en-US" b="1" dirty="0" smtClean="0"/>
              <a:t>.</a:t>
            </a:r>
            <a:endParaRPr lang="uk-UA" b="1" dirty="0" smtClean="0"/>
          </a:p>
          <a:p>
            <a:endParaRPr lang="uk-UA" b="1" dirty="0"/>
          </a:p>
          <a:p>
            <a:endParaRPr lang="uk-UA" b="1" dirty="0" smtClean="0"/>
          </a:p>
          <a:p>
            <a:endParaRPr lang="uk-UA" b="1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r>
              <a:rPr lang="uk-UA" dirty="0"/>
              <a:t>   </a:t>
            </a:r>
            <a:endParaRPr lang="uk-UA" dirty="0" smtClean="0"/>
          </a:p>
          <a:p>
            <a:endParaRPr lang="uk-UA" dirty="0"/>
          </a:p>
          <a:p>
            <a:r>
              <a:rPr lang="uk-UA" dirty="0" smtClean="0"/>
              <a:t>Є спеціальна клавіша і для закінчення роботи. </a:t>
            </a:r>
            <a:r>
              <a:rPr lang="uk-UA" dirty="0"/>
              <a:t>На клавіатурі це клавіша </a:t>
            </a:r>
            <a:r>
              <a:rPr lang="en-US" b="1" dirty="0"/>
              <a:t>Esc</a:t>
            </a:r>
            <a:r>
              <a:rPr lang="en-US" dirty="0"/>
              <a:t>. </a:t>
            </a: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8072437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 зі стрілкою 4"/>
          <p:cNvCxnSpPr/>
          <p:nvPr/>
        </p:nvCxnSpPr>
        <p:spPr>
          <a:xfrm>
            <a:off x="2267744" y="1484784"/>
            <a:ext cx="3168352" cy="17281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зі стрілкою 6"/>
          <p:cNvCxnSpPr/>
          <p:nvPr/>
        </p:nvCxnSpPr>
        <p:spPr>
          <a:xfrm flipH="1" flipV="1">
            <a:off x="971600" y="2132856"/>
            <a:ext cx="3528392" cy="27363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81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8208912" cy="4873752"/>
          </a:xfrm>
        </p:spPr>
        <p:txBody>
          <a:bodyPr/>
          <a:lstStyle/>
          <a:p>
            <a:r>
              <a:rPr lang="uk-UA" dirty="0" smtClean="0"/>
              <a:t>Для </a:t>
            </a:r>
            <a:r>
              <a:rPr lang="uk-UA" dirty="0"/>
              <a:t>того, щоб видалити зайвий </a:t>
            </a:r>
            <a:r>
              <a:rPr lang="uk-UA" dirty="0" smtClean="0"/>
              <a:t>символ є </a:t>
            </a:r>
            <a:r>
              <a:rPr lang="uk-UA" dirty="0"/>
              <a:t>клавіші </a:t>
            </a:r>
            <a:r>
              <a:rPr lang="en-US" b="1" dirty="0"/>
              <a:t>Backspace</a:t>
            </a:r>
            <a:r>
              <a:rPr lang="en-US" dirty="0"/>
              <a:t> </a:t>
            </a:r>
            <a:r>
              <a:rPr lang="uk-UA" dirty="0"/>
              <a:t>та </a:t>
            </a:r>
            <a:r>
              <a:rPr lang="en-US" b="1" dirty="0"/>
              <a:t>Delete</a:t>
            </a:r>
            <a:r>
              <a:rPr lang="en-US" dirty="0"/>
              <a:t>. </a:t>
            </a:r>
            <a:r>
              <a:rPr lang="uk-UA" dirty="0"/>
              <a:t>Перша клавіша видаляє ліворуч від курсора, а друга </a:t>
            </a:r>
            <a:r>
              <a:rPr lang="uk-UA" dirty="0" smtClean="0"/>
              <a:t>– </a:t>
            </a:r>
            <a:r>
              <a:rPr lang="uk-UA" dirty="0"/>
              <a:t>праворуч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874762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 зі стрілкою 4"/>
          <p:cNvCxnSpPr/>
          <p:nvPr/>
        </p:nvCxnSpPr>
        <p:spPr>
          <a:xfrm>
            <a:off x="1763688" y="2420888"/>
            <a:ext cx="3888432" cy="18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зі стрілкою 6"/>
          <p:cNvCxnSpPr/>
          <p:nvPr/>
        </p:nvCxnSpPr>
        <p:spPr>
          <a:xfrm>
            <a:off x="3635896" y="2348880"/>
            <a:ext cx="2664296" cy="23042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3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круглений прямокутник 3"/>
          <p:cNvSpPr/>
          <p:nvPr/>
        </p:nvSpPr>
        <p:spPr>
          <a:xfrm>
            <a:off x="395536" y="620688"/>
            <a:ext cx="720080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Практична робота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err="1" smtClean="0"/>
              <a:t>Попрацюте</a:t>
            </a:r>
            <a:r>
              <a:rPr lang="uk-UA" dirty="0" smtClean="0"/>
              <a:t> в програмі </a:t>
            </a:r>
            <a:r>
              <a:rPr lang="en-US" b="1" dirty="0" smtClean="0"/>
              <a:t>Rapid Typing</a:t>
            </a:r>
            <a:r>
              <a:rPr lang="uk-UA" b="1" dirty="0" smtClean="0"/>
              <a:t> </a:t>
            </a:r>
            <a:r>
              <a:rPr lang="uk-UA" dirty="0" smtClean="0"/>
              <a:t>(можна завантажити  за посиланням чи знайти в Інтернеті). </a:t>
            </a:r>
          </a:p>
          <a:p>
            <a:r>
              <a:rPr lang="uk-UA" dirty="0" smtClean="0"/>
              <a:t>Якщо забули, як працювати в цій</a:t>
            </a:r>
          </a:p>
          <a:p>
            <a:pPr marL="0" indent="0">
              <a:buNone/>
            </a:pPr>
            <a:r>
              <a:rPr lang="uk-UA" dirty="0" smtClean="0"/>
              <a:t>програмі, перегляньте відео.  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80928"/>
            <a:ext cx="3713163" cy="37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77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Сьогодні на </a:t>
            </a:r>
            <a:r>
              <a:rPr lang="uk-UA" sz="4400" b="1" dirty="0" err="1" smtClean="0">
                <a:solidFill>
                  <a:srgbClr val="FF0000"/>
                </a:solidFill>
              </a:rPr>
              <a:t>уроці</a:t>
            </a:r>
            <a:r>
              <a:rPr lang="uk-UA" sz="44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395536" y="1412776"/>
            <a:ext cx="7704856" cy="48965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sz="3200" dirty="0" smtClean="0"/>
              <a:t> пригадаєте розміщення та призначення клавіш на комп'ютерній клавіатурі;</a:t>
            </a:r>
          </a:p>
          <a:p>
            <a:r>
              <a:rPr lang="uk-UA" sz="3200" dirty="0" smtClean="0"/>
              <a:t>згадаєте, як встановлювати </a:t>
            </a:r>
            <a:r>
              <a:rPr lang="uk-UA" sz="3200" dirty="0" err="1" smtClean="0"/>
              <a:t>мовний</a:t>
            </a:r>
            <a:r>
              <a:rPr lang="uk-UA" sz="3200" dirty="0" smtClean="0"/>
              <a:t> режим;</a:t>
            </a:r>
          </a:p>
          <a:p>
            <a:r>
              <a:rPr lang="uk-UA" sz="3200" dirty="0" smtClean="0"/>
              <a:t> </a:t>
            </a:r>
            <a:r>
              <a:rPr lang="uk-UA" sz="3200" dirty="0"/>
              <a:t>потренуєтеся друкувати наосліп</a:t>
            </a:r>
            <a:r>
              <a:rPr lang="uk-UA" sz="3200" dirty="0" smtClean="0"/>
              <a:t>;</a:t>
            </a:r>
          </a:p>
          <a:p>
            <a:r>
              <a:rPr lang="uk-UA" sz="3200" dirty="0" smtClean="0"/>
              <a:t> розгадаєте ребуси</a:t>
            </a:r>
            <a:endParaRPr lang="uk-UA" sz="3200" dirty="0"/>
          </a:p>
          <a:p>
            <a:endParaRPr lang="uk-UA" sz="3200" dirty="0" smtClean="0"/>
          </a:p>
          <a:p>
            <a:endParaRPr lang="uk-UA" sz="3200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2960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642918"/>
            <a:ext cx="3670128" cy="260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015208" y="3284984"/>
            <a:ext cx="67332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Зовні </a:t>
            </a:r>
            <a:r>
              <a:rPr lang="uk-UA" sz="2400" b="1" dirty="0"/>
              <a:t>клавіатура</a:t>
            </a:r>
            <a:r>
              <a:rPr lang="uk-UA" sz="2400" dirty="0"/>
              <a:t> — це плоска панель з клавішами. Вона сполучається із системним блоком за допомо­гою спеціального кабелю.</a:t>
            </a:r>
          </a:p>
          <a:p>
            <a:r>
              <a:rPr lang="uk-UA" sz="2400" dirty="0"/>
              <a:t>Зверніть увагу: клавіші розміщені кількома групами. Найбільша група клавіш — це алфавітно-цифрова. 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круглений прямокутник 1"/>
          <p:cNvSpPr/>
          <p:nvPr/>
        </p:nvSpPr>
        <p:spPr>
          <a:xfrm>
            <a:off x="2162012" y="422022"/>
            <a:ext cx="42484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ПРИГАДАЙ</a:t>
            </a:r>
            <a:r>
              <a:rPr lang="uk-UA" sz="4000" dirty="0" smtClean="0"/>
              <a:t>!</a:t>
            </a:r>
            <a:endParaRPr lang="uk-U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круглений прямокутник 1"/>
          <p:cNvSpPr/>
          <p:nvPr/>
        </p:nvSpPr>
        <p:spPr>
          <a:xfrm>
            <a:off x="1741040" y="319575"/>
            <a:ext cx="6984776" cy="773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Клавіатура</a:t>
            </a:r>
            <a:endParaRPr lang="uk-UA" sz="36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03" y="1340767"/>
            <a:ext cx="8126413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2195736" y="4595391"/>
            <a:ext cx="60486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/>
              <a:t>У верхньому ряді цієї групи клавіш розміщені цифри. На деяких з </a:t>
            </a:r>
            <a:r>
              <a:rPr lang="uk-UA" sz="2000" b="1" dirty="0" smtClean="0"/>
              <a:t>них, крім цифр, є і розділові </a:t>
            </a:r>
            <a:r>
              <a:rPr lang="uk-UA" sz="2000" b="1" dirty="0"/>
              <a:t>знаки (крапка, кома, знак оклику, </a:t>
            </a:r>
            <a:r>
              <a:rPr lang="uk-UA" sz="2000" b="1" dirty="0" smtClean="0"/>
              <a:t>двокрапка </a:t>
            </a:r>
            <a:r>
              <a:rPr lang="uk-UA" sz="2000" b="1" dirty="0"/>
              <a:t>тощо) та математичні символи (плюс, мінус, знак рівності тощо).</a:t>
            </a:r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1043608" y="2060848"/>
            <a:ext cx="4320480" cy="432048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120388" y="764704"/>
            <a:ext cx="8340044" cy="4873752"/>
          </a:xfrm>
        </p:spPr>
        <p:txBody>
          <a:bodyPr>
            <a:normAutofit/>
          </a:bodyPr>
          <a:lstStyle/>
          <a:p>
            <a:r>
              <a:rPr lang="uk-UA" sz="2000" dirty="0"/>
              <a:t>На кожній клавіші трьох </a:t>
            </a:r>
            <a:r>
              <a:rPr lang="uk-UA" sz="2000" dirty="0" smtClean="0"/>
              <a:t>наступних рядів розміщено </a:t>
            </a:r>
            <a:r>
              <a:rPr lang="uk-UA" sz="2000" dirty="0"/>
              <a:t>по дві букви: латинська та </a:t>
            </a:r>
            <a:r>
              <a:rPr lang="uk-UA" sz="2000" dirty="0" smtClean="0"/>
              <a:t>кирилиця. Українці</a:t>
            </a:r>
            <a:r>
              <a:rPr lang="uk-UA" sz="2000" dirty="0"/>
              <a:t>, росіяни, білоруси, болгари в основі свого </a:t>
            </a:r>
            <a:r>
              <a:rPr lang="uk-UA" sz="2000" dirty="0" smtClean="0"/>
              <a:t>алфавіту </a:t>
            </a:r>
            <a:r>
              <a:rPr lang="uk-UA" sz="2000" dirty="0"/>
              <a:t>мають кирилицю. Букви латинського алфавіту є основою алфавіту англійської, французької, німецької та інших мов. </a:t>
            </a:r>
          </a:p>
          <a:p>
            <a:r>
              <a:rPr lang="uk-UA" sz="2000" dirty="0"/>
              <a:t>Наприклад, на одній з клавіш цієї групи написані дві літери: Д (буква українського або російського </a:t>
            </a:r>
            <a:r>
              <a:rPr lang="uk-UA" sz="2000" dirty="0" smtClean="0"/>
              <a:t>алфавіту </a:t>
            </a:r>
            <a:r>
              <a:rPr lang="uk-UA" sz="2000" dirty="0"/>
              <a:t>— кирилиці) і </a:t>
            </a:r>
            <a:r>
              <a:rPr lang="en-US" sz="2000" dirty="0"/>
              <a:t>L (</a:t>
            </a:r>
            <a:r>
              <a:rPr lang="uk-UA" sz="2000" dirty="0"/>
              <a:t>буква англійського </a:t>
            </a:r>
            <a:r>
              <a:rPr lang="uk-UA" sz="2000" dirty="0" smtClean="0"/>
              <a:t>алфавіту </a:t>
            </a:r>
            <a:r>
              <a:rPr lang="uk-UA" sz="2000" dirty="0"/>
              <a:t>— латиниці). Яка ж буква відобразиться на екрані монітора, коли ми натиснемо цю клавішу. Це </a:t>
            </a:r>
            <a:r>
              <a:rPr lang="uk-UA" sz="2000" dirty="0" smtClean="0"/>
              <a:t>залежить </a:t>
            </a:r>
            <a:r>
              <a:rPr lang="uk-UA" sz="2000" dirty="0"/>
              <a:t>від того, який алфавіт встановлено. Отже, слід бути дуже уважним. </a:t>
            </a:r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539552" y="116632"/>
            <a:ext cx="6984776" cy="628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Клавіатура</a:t>
            </a:r>
            <a:endParaRPr lang="uk-UA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7508195" cy="260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3563888" y="5270494"/>
            <a:ext cx="540060" cy="4627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242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47256"/>
            <a:ext cx="5928659" cy="333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Розпочинаючи</a:t>
            </a:r>
            <a:r>
              <a:rPr lang="ru-RU" b="1" dirty="0"/>
              <a:t> роботу, </a:t>
            </a:r>
            <a:r>
              <a:rPr lang="ru-RU" b="1" dirty="0" err="1"/>
              <a:t>зверніть</a:t>
            </a:r>
            <a:r>
              <a:rPr lang="ru-RU" b="1" dirty="0"/>
              <a:t> </a:t>
            </a:r>
            <a:r>
              <a:rPr lang="ru-RU" b="1" dirty="0" err="1"/>
              <a:t>увагу</a:t>
            </a:r>
            <a:r>
              <a:rPr lang="ru-RU" b="1" dirty="0"/>
              <a:t> на </a:t>
            </a:r>
            <a:r>
              <a:rPr lang="ru-RU" b="1" dirty="0" err="1"/>
              <a:t>індикатор</a:t>
            </a:r>
            <a:r>
              <a:rPr lang="ru-RU" b="1" dirty="0"/>
              <a:t> </a:t>
            </a:r>
            <a:r>
              <a:rPr lang="ru-RU" b="1" dirty="0" err="1"/>
              <a:t>мови</a:t>
            </a:r>
            <a:r>
              <a:rPr lang="ru-RU" b="1" dirty="0"/>
              <a:t>. При </a:t>
            </a:r>
            <a:r>
              <a:rPr lang="ru-RU" b="1" dirty="0" err="1"/>
              <a:t>завантаженні</a:t>
            </a:r>
            <a:r>
              <a:rPr lang="ru-RU" b="1" dirty="0"/>
              <a:t> </a:t>
            </a:r>
            <a:r>
              <a:rPr lang="ru-RU" b="1" dirty="0" err="1"/>
              <a:t>машини</a:t>
            </a:r>
            <a:r>
              <a:rPr lang="ru-RU" b="1" dirty="0"/>
              <a:t> на </a:t>
            </a:r>
            <a:r>
              <a:rPr lang="ru-RU" b="1" dirty="0" err="1"/>
              <a:t>клавіатурі</a:t>
            </a:r>
            <a:r>
              <a:rPr lang="ru-RU" b="1" dirty="0"/>
              <a:t> автоматично </a:t>
            </a:r>
            <a:r>
              <a:rPr lang="ru-RU" b="1" dirty="0" err="1"/>
              <a:t>підключається</a:t>
            </a:r>
            <a:r>
              <a:rPr lang="ru-RU" b="1" dirty="0"/>
              <a:t> </a:t>
            </a:r>
            <a:r>
              <a:rPr lang="ru-RU" b="1" dirty="0" err="1"/>
              <a:t>кирилиця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uk-UA" b="1" dirty="0" smtClean="0"/>
              <a:t>Для </a:t>
            </a:r>
            <a:r>
              <a:rPr lang="uk-UA" b="1" dirty="0"/>
              <a:t>того, щоб перейти в режим латиниці, </a:t>
            </a:r>
            <a:r>
              <a:rPr lang="uk-UA" b="1" dirty="0" smtClean="0"/>
              <a:t>потрібно </a:t>
            </a:r>
            <a:r>
              <a:rPr lang="uk-UA" b="1" dirty="0"/>
              <a:t>встановити інший алфавіт. Потрібно обрати індикатор мови на панелі задач та у списку обрати потрібну мову. </a:t>
            </a:r>
          </a:p>
          <a:p>
            <a:endParaRPr lang="uk-UA" dirty="0"/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755576" y="476672"/>
            <a:ext cx="748883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err="1" smtClean="0"/>
              <a:t>Мовний</a:t>
            </a:r>
            <a:r>
              <a:rPr lang="uk-UA" sz="3200" dirty="0" smtClean="0"/>
              <a:t> режим</a:t>
            </a:r>
            <a:endParaRPr lang="uk-UA" sz="3200" dirty="0"/>
          </a:p>
        </p:txBody>
      </p:sp>
      <p:sp>
        <p:nvSpPr>
          <p:cNvPr id="5" name="Овал 4"/>
          <p:cNvSpPr/>
          <p:nvPr/>
        </p:nvSpPr>
        <p:spPr>
          <a:xfrm>
            <a:off x="7020272" y="5733256"/>
            <a:ext cx="1584176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885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5853264"/>
          </a:xfrm>
        </p:spPr>
        <p:txBody>
          <a:bodyPr/>
          <a:lstStyle/>
          <a:p>
            <a:r>
              <a:rPr lang="ru-RU" dirty="0"/>
              <a:t>Для </a:t>
            </a:r>
            <a:r>
              <a:rPr lang="ru-RU" dirty="0" err="1"/>
              <a:t>роздільного</a:t>
            </a:r>
            <a:r>
              <a:rPr lang="ru-RU" dirty="0"/>
              <a:t> </a:t>
            </a:r>
            <a:r>
              <a:rPr lang="ru-RU" dirty="0" err="1"/>
              <a:t>написання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знайому</a:t>
            </a:r>
            <a:r>
              <a:rPr lang="ru-RU" dirty="0"/>
              <a:t> вам </a:t>
            </a:r>
            <a:r>
              <a:rPr lang="ru-RU" dirty="0" err="1"/>
              <a:t>клавішу</a:t>
            </a:r>
            <a:r>
              <a:rPr lang="ru-RU" dirty="0"/>
              <a:t> </a:t>
            </a:r>
            <a:r>
              <a:rPr lang="ru-RU" b="1" dirty="0" smtClean="0"/>
              <a:t>«Пропуск»</a:t>
            </a:r>
            <a:r>
              <a:rPr lang="ru-RU" dirty="0" smtClean="0"/>
              <a:t>. 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0" y="2924944"/>
            <a:ext cx="807475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123728" y="5052800"/>
            <a:ext cx="2088232" cy="57606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6" name="Пряма зі стрілкою 5"/>
          <p:cNvCxnSpPr/>
          <p:nvPr/>
        </p:nvCxnSpPr>
        <p:spPr>
          <a:xfrm>
            <a:off x="2339752" y="1844824"/>
            <a:ext cx="648072" cy="33843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64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>
            <a:normAutofit/>
          </a:bodyPr>
          <a:lstStyle/>
          <a:p>
            <a:pPr algn="just"/>
            <a:r>
              <a:rPr lang="uk-UA" sz="2000" dirty="0"/>
              <a:t>Якщо потрібно ввести лише одну велику букву, </a:t>
            </a:r>
            <a:r>
              <a:rPr lang="uk-UA" sz="2000" dirty="0" smtClean="0"/>
              <a:t>можна </a:t>
            </a:r>
            <a:r>
              <a:rPr lang="uk-UA" sz="2000" dirty="0"/>
              <a:t>використати одну з клавіш, що знаходяться зліва і справа від алфавітної групи, з написом </a:t>
            </a:r>
            <a:r>
              <a:rPr lang="en-US" sz="2000" b="1" dirty="0" err="1"/>
              <a:t>Shifft</a:t>
            </a:r>
            <a:r>
              <a:rPr lang="en-US" sz="2000" dirty="0"/>
              <a:t>. </a:t>
            </a:r>
            <a:r>
              <a:rPr lang="uk-UA" sz="2000" dirty="0"/>
              <a:t>Слід натиснути одну з них і, утримуючи її, натиснути на клавішу з потрібною буквою. І ця буква </a:t>
            </a:r>
            <a:r>
              <a:rPr lang="uk-UA" sz="2000" dirty="0" smtClean="0"/>
              <a:t>відобразиться </a:t>
            </a:r>
            <a:r>
              <a:rPr lang="uk-UA" sz="2000" dirty="0"/>
              <a:t>великою. Відпустивши клавішу </a:t>
            </a:r>
            <a:r>
              <a:rPr lang="en-US" sz="2000" b="1" dirty="0" err="1"/>
              <a:t>Shifft</a:t>
            </a:r>
            <a:r>
              <a:rPr lang="en-US" sz="2000" dirty="0"/>
              <a:t>, </a:t>
            </a:r>
            <a:r>
              <a:rPr lang="uk-UA" sz="2000" dirty="0"/>
              <a:t>ми </a:t>
            </a:r>
            <a:r>
              <a:rPr lang="uk-UA" sz="2000" dirty="0" smtClean="0"/>
              <a:t>повернемось </a:t>
            </a:r>
            <a:r>
              <a:rPr lang="uk-UA" sz="2000" dirty="0"/>
              <a:t>знов у нижній режим (режим малих букв і цифр). Клавіша </a:t>
            </a:r>
            <a:r>
              <a:rPr lang="en-US" sz="2000" b="1" dirty="0" err="1"/>
              <a:t>Shifft</a:t>
            </a:r>
            <a:r>
              <a:rPr lang="en-US" sz="2000" dirty="0"/>
              <a:t> </a:t>
            </a:r>
            <a:r>
              <a:rPr lang="uk-UA" sz="2000" dirty="0"/>
              <a:t>тимчасово переводить клавіатуру у верхній режим (режим великих букв, розділових знаків та математичних символів).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8072437" cy="280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 зі стрілкою 4"/>
          <p:cNvCxnSpPr/>
          <p:nvPr/>
        </p:nvCxnSpPr>
        <p:spPr>
          <a:xfrm flipH="1">
            <a:off x="971600" y="2852936"/>
            <a:ext cx="1584176" cy="28083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зі стрілкою 6"/>
          <p:cNvCxnSpPr/>
          <p:nvPr/>
        </p:nvCxnSpPr>
        <p:spPr>
          <a:xfrm>
            <a:off x="2627784" y="2852936"/>
            <a:ext cx="2520280" cy="28083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64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755576" y="3573016"/>
            <a:ext cx="7467600" cy="2736304"/>
          </a:xfrm>
        </p:spPr>
        <p:txBody>
          <a:bodyPr/>
          <a:lstStyle/>
          <a:p>
            <a:r>
              <a:rPr lang="uk-UA" dirty="0"/>
              <a:t>Іноді потрібно, щоб усі літери були великими. Тоді </a:t>
            </a:r>
            <a:r>
              <a:rPr lang="uk-UA" dirty="0" smtClean="0"/>
              <a:t>слід </a:t>
            </a:r>
            <a:r>
              <a:rPr lang="uk-UA" dirty="0"/>
              <a:t>зафіксувати верхній режим клавіатури, натисненням клавіші </a:t>
            </a:r>
            <a:r>
              <a:rPr lang="en-US" b="1" dirty="0"/>
              <a:t>Caps Lock. </a:t>
            </a:r>
            <a:r>
              <a:rPr lang="uk-UA" dirty="0"/>
              <a:t>Тепер усі літери будуть вводитися великими. Для того, щоб повернутися знову у нижній регістр, потрібно повторно натиснути клавішу </a:t>
            </a:r>
            <a:r>
              <a:rPr lang="en-US" dirty="0"/>
              <a:t>Caps Lock. </a:t>
            </a: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072437" cy="280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 зі стрілкою 4"/>
          <p:cNvCxnSpPr/>
          <p:nvPr/>
        </p:nvCxnSpPr>
        <p:spPr>
          <a:xfrm flipH="1" flipV="1">
            <a:off x="899592" y="2492896"/>
            <a:ext cx="5832648" cy="194421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54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ишукана">
  <a:themeElements>
    <a:clrScheme name="Вишукана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Вишукана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ишукана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94</TotalTime>
  <Words>501</Words>
  <Application>Microsoft Office PowerPoint</Application>
  <PresentationFormat>Екран (4:3)</PresentationFormat>
  <Paragraphs>40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3" baseType="lpstr">
      <vt:lpstr>Вишукана</vt:lpstr>
      <vt:lpstr>Презентація PowerPoint</vt:lpstr>
      <vt:lpstr>Сьогодні на уроці: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Практична робота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2013-03-25T14:58:08Z</dcterms:created>
  <dcterms:modified xsi:type="dcterms:W3CDTF">2022-02-01T19:47:55Z</dcterms:modified>
</cp:coreProperties>
</file>