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2" r:id="rId5"/>
    <p:sldId id="258" r:id="rId6"/>
    <p:sldId id="265" r:id="rId7"/>
    <p:sldId id="266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75" autoAdjust="0"/>
  </p:normalViewPr>
  <p:slideViewPr>
    <p:cSldViewPr>
      <p:cViewPr varScale="1">
        <p:scale>
          <a:sx n="97" d="100"/>
          <a:sy n="97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7B0B9-C92B-4A86-BD9C-6D5FB9ADC53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BC4E93B-E53D-40B6-A25B-23CCAB5A8B4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100" b="1" dirty="0" smtClean="0"/>
            <a:t>У функціонуванні екосистем проявляється головна </a:t>
          </a:r>
          <a:r>
            <a:rPr lang="uk-UA" sz="1100" b="1" dirty="0" err="1" smtClean="0"/>
            <a:t>еволюційно</a:t>
          </a:r>
          <a:r>
            <a:rPr lang="uk-UA" sz="1100" b="1" dirty="0" smtClean="0"/>
            <a:t> вихідна спільна функція – </a:t>
          </a:r>
          <a:r>
            <a:rPr lang="uk-UA" sz="1100" b="1" dirty="0" smtClean="0">
              <a:solidFill>
                <a:schemeClr val="accent3">
                  <a:lumMod val="75000"/>
                </a:schemeClr>
              </a:solidFill>
            </a:rPr>
            <a:t>засвоєння, перетворення й передача речовин, енергії та інформації.</a:t>
          </a:r>
          <a:endParaRPr lang="uk-UA" sz="1100" b="1" dirty="0">
            <a:solidFill>
              <a:schemeClr val="accent3">
                <a:lumMod val="75000"/>
              </a:schemeClr>
            </a:solidFill>
          </a:endParaRPr>
        </a:p>
      </dgm:t>
    </dgm:pt>
    <dgm:pt modelId="{4C7B268D-901D-4334-AED8-9AFDF625C2CB}" type="parTrans" cxnId="{FE8C0D98-EBFB-4CB8-8CD7-66CCFFF6F2FA}">
      <dgm:prSet/>
      <dgm:spPr/>
      <dgm:t>
        <a:bodyPr/>
        <a:lstStyle/>
        <a:p>
          <a:pPr algn="just"/>
          <a:endParaRPr lang="uk-UA"/>
        </a:p>
      </dgm:t>
    </dgm:pt>
    <dgm:pt modelId="{3DB089EF-0BEA-40A7-A363-D10DB6D339AC}" type="sibTrans" cxnId="{FE8C0D98-EBFB-4CB8-8CD7-66CCFFF6F2FA}">
      <dgm:prSet/>
      <dgm:spPr/>
      <dgm:t>
        <a:bodyPr/>
        <a:lstStyle/>
        <a:p>
          <a:pPr algn="just"/>
          <a:endParaRPr lang="uk-UA"/>
        </a:p>
      </dgm:t>
    </dgm:pt>
    <dgm:pt modelId="{9F4C9603-C797-4A00-B148-8100C0E5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200" b="1" dirty="0" smtClean="0"/>
            <a:t>Функціонування екосистем  відбувається завдяки: </a:t>
          </a:r>
          <a:r>
            <a:rPr lang="uk-UA" sz="1200" b="1" i="1" dirty="0" smtClean="0">
              <a:solidFill>
                <a:srgbClr val="FFFF00"/>
              </a:solidFill>
            </a:rPr>
            <a:t>а) структурним внутрішнім </a:t>
          </a:r>
          <a:r>
            <a:rPr lang="uk-UA" sz="1200" b="1" i="1" dirty="0" err="1" smtClean="0">
              <a:solidFill>
                <a:srgbClr val="FFFF00"/>
              </a:solidFill>
            </a:rPr>
            <a:t>зв</a:t>
          </a:r>
          <a:r>
            <a:rPr lang="en-US" sz="1200" b="1" i="1" dirty="0" smtClean="0">
              <a:solidFill>
                <a:srgbClr val="FFFF00"/>
              </a:solidFill>
            </a:rPr>
            <a:t>’</a:t>
          </a:r>
          <a:r>
            <a:rPr lang="uk-UA" sz="1200" b="1" i="1" dirty="0" err="1" smtClean="0">
              <a:solidFill>
                <a:srgbClr val="FFFF00"/>
              </a:solidFill>
            </a:rPr>
            <a:t>язкам</a:t>
          </a:r>
          <a:r>
            <a:rPr lang="uk-UA" sz="1200" b="1" i="1" dirty="0" smtClean="0">
              <a:solidFill>
                <a:srgbClr val="FFFF00"/>
              </a:solidFill>
            </a:rPr>
            <a:t> між компонентами;   </a:t>
          </a:r>
          <a:r>
            <a:rPr lang="uk-UA" sz="1200" b="1" i="1" dirty="0" smtClean="0">
              <a:solidFill>
                <a:srgbClr val="00B050"/>
              </a:solidFill>
            </a:rPr>
            <a:t>б) структурним зовнішнім </a:t>
          </a:r>
          <a:r>
            <a:rPr lang="uk-UA" sz="1200" b="1" i="1" dirty="0" err="1" smtClean="0">
              <a:solidFill>
                <a:srgbClr val="00B050"/>
              </a:solidFill>
            </a:rPr>
            <a:t>зв</a:t>
          </a:r>
          <a:r>
            <a:rPr lang="en-US" sz="1200" b="1" i="1" dirty="0" smtClean="0">
              <a:solidFill>
                <a:srgbClr val="00B050"/>
              </a:solidFill>
            </a:rPr>
            <a:t>’</a:t>
          </a:r>
          <a:r>
            <a:rPr lang="uk-UA" sz="1200" b="1" i="1" dirty="0" err="1" smtClean="0">
              <a:solidFill>
                <a:srgbClr val="00B050"/>
              </a:solidFill>
            </a:rPr>
            <a:t>язкам</a:t>
          </a:r>
          <a:r>
            <a:rPr lang="uk-UA" sz="1200" b="1" i="1" dirty="0" smtClean="0">
              <a:solidFill>
                <a:srgbClr val="00B050"/>
              </a:solidFill>
            </a:rPr>
            <a:t> між екосистемами.</a:t>
          </a:r>
          <a:endParaRPr lang="uk-UA" sz="1200" b="1" i="1" dirty="0">
            <a:solidFill>
              <a:srgbClr val="00B050"/>
            </a:solidFill>
          </a:endParaRPr>
        </a:p>
      </dgm:t>
    </dgm:pt>
    <dgm:pt modelId="{278BDDE7-EBC9-44FD-878E-67E32D732B03}" type="parTrans" cxnId="{5C3BA723-D0D2-40C7-9D99-94644480610B}">
      <dgm:prSet/>
      <dgm:spPr/>
      <dgm:t>
        <a:bodyPr/>
        <a:lstStyle/>
        <a:p>
          <a:pPr algn="just"/>
          <a:endParaRPr lang="uk-UA"/>
        </a:p>
      </dgm:t>
    </dgm:pt>
    <dgm:pt modelId="{FA69E61F-4500-4FA5-8EC9-AC8AA3E18784}" type="sibTrans" cxnId="{5C3BA723-D0D2-40C7-9D99-94644480610B}">
      <dgm:prSet/>
      <dgm:spPr/>
      <dgm:t>
        <a:bodyPr/>
        <a:lstStyle/>
        <a:p>
          <a:pPr algn="just"/>
          <a:endParaRPr lang="uk-UA"/>
        </a:p>
      </dgm:t>
    </dgm:pt>
    <dgm:pt modelId="{CF937CA6-538D-4907-8079-6BE4FE145EB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000" b="1" dirty="0" smtClean="0"/>
            <a:t>В конкретних екосистемах відбуваються процеси:                   </a:t>
          </a:r>
          <a:r>
            <a:rPr lang="uk-UA" sz="1000" b="1" dirty="0" smtClean="0">
              <a:solidFill>
                <a:schemeClr val="accent2">
                  <a:lumMod val="75000"/>
                </a:schemeClr>
              </a:solidFill>
            </a:rPr>
            <a:t>а) </a:t>
          </a:r>
          <a:r>
            <a:rPr lang="uk-UA" sz="1000" b="1" dirty="0" err="1" smtClean="0">
              <a:solidFill>
                <a:schemeClr val="accent2">
                  <a:lumMod val="75000"/>
                </a:schemeClr>
              </a:solidFill>
            </a:rPr>
            <a:t>зв</a:t>
          </a:r>
          <a:r>
            <a:rPr lang="en-US" sz="1000" b="1" dirty="0" smtClean="0">
              <a:solidFill>
                <a:schemeClr val="accent2">
                  <a:lumMod val="75000"/>
                </a:schemeClr>
              </a:solidFill>
            </a:rPr>
            <a:t>’</a:t>
          </a:r>
          <a:r>
            <a:rPr lang="uk-UA" sz="1000" b="1" dirty="0" err="1" smtClean="0">
              <a:solidFill>
                <a:schemeClr val="accent2">
                  <a:lumMod val="75000"/>
                </a:schemeClr>
              </a:solidFill>
            </a:rPr>
            <a:t>язування</a:t>
          </a:r>
          <a:r>
            <a:rPr lang="uk-UA" sz="1000" b="1" dirty="0" smtClean="0">
              <a:solidFill>
                <a:schemeClr val="accent2">
                  <a:lumMod val="75000"/>
                </a:schemeClr>
              </a:solidFill>
            </a:rPr>
            <a:t>, накопичення, перетворення сонячної енергії;</a:t>
          </a:r>
          <a:r>
            <a:rPr lang="uk-UA" sz="1000" b="1" dirty="0" smtClean="0"/>
            <a:t> </a:t>
          </a:r>
          <a:r>
            <a:rPr lang="uk-UA" sz="1000" b="1" dirty="0" smtClean="0">
              <a:solidFill>
                <a:schemeClr val="accent4">
                  <a:lumMod val="50000"/>
                </a:schemeClr>
              </a:solidFill>
            </a:rPr>
            <a:t>б)  поглинання й передача поживних речовин ланцюгами живлення;</a:t>
          </a:r>
          <a:r>
            <a:rPr lang="uk-UA" sz="1000" b="1" dirty="0" smtClean="0">
              <a:solidFill>
                <a:srgbClr val="FFFF00"/>
              </a:solidFill>
            </a:rPr>
            <a:t> в) накопичення й вивітрювання гірських порід.</a:t>
          </a:r>
          <a:endParaRPr lang="uk-UA" sz="1000" b="1" dirty="0">
            <a:solidFill>
              <a:srgbClr val="FFFF00"/>
            </a:solidFill>
          </a:endParaRPr>
        </a:p>
      </dgm:t>
    </dgm:pt>
    <dgm:pt modelId="{641A2424-7A9E-43B2-8F2A-DC636C8CCFBF}" type="parTrans" cxnId="{58CC34C6-04C8-46EC-939A-5266B5C4BBFD}">
      <dgm:prSet/>
      <dgm:spPr/>
      <dgm:t>
        <a:bodyPr/>
        <a:lstStyle/>
        <a:p>
          <a:pPr algn="just"/>
          <a:endParaRPr lang="uk-UA"/>
        </a:p>
      </dgm:t>
    </dgm:pt>
    <dgm:pt modelId="{1B73250B-72C7-4831-A174-3E1D79760DF7}" type="sibTrans" cxnId="{58CC34C6-04C8-46EC-939A-5266B5C4BBFD}">
      <dgm:prSet/>
      <dgm:spPr/>
      <dgm:t>
        <a:bodyPr/>
        <a:lstStyle/>
        <a:p>
          <a:pPr algn="just"/>
          <a:endParaRPr lang="uk-UA"/>
        </a:p>
      </dgm:t>
    </dgm:pt>
    <dgm:pt modelId="{D90BD121-6E4E-4C24-BA2D-9C51E717E9F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100" b="1" dirty="0" smtClean="0">
              <a:solidFill>
                <a:schemeClr val="accent3">
                  <a:lumMod val="75000"/>
                </a:schemeClr>
              </a:solidFill>
            </a:rPr>
            <a:t>Екосистеми, </a:t>
          </a:r>
          <a:r>
            <a:rPr lang="uk-UA" sz="1100" b="1" dirty="0" smtClean="0">
              <a:solidFill>
                <a:schemeClr val="tx1"/>
              </a:solidFill>
            </a:rPr>
            <a:t>незважаючи </a:t>
          </a:r>
          <a:r>
            <a:rPr lang="uk-UA" sz="1100" b="1" dirty="0" smtClean="0"/>
            <a:t>на свою різноманітність</a:t>
          </a:r>
          <a:r>
            <a:rPr lang="uk-UA" sz="1100" b="1" dirty="0" smtClean="0">
              <a:solidFill>
                <a:schemeClr val="accent3">
                  <a:lumMod val="75000"/>
                </a:schemeClr>
              </a:solidFill>
            </a:rPr>
            <a:t>, мають подібні структуру, функції, властивості й ознаки, </a:t>
          </a:r>
          <a:r>
            <a:rPr lang="uk-UA" sz="1100" b="1" dirty="0" smtClean="0"/>
            <a:t>що визначаються їх походженням та еволюційним призначенням. </a:t>
          </a:r>
          <a:endParaRPr lang="uk-UA" sz="1100" b="1" dirty="0"/>
        </a:p>
      </dgm:t>
    </dgm:pt>
    <dgm:pt modelId="{4A9A0ED2-2133-4B17-A23C-AB824599F207}" type="parTrans" cxnId="{03AB7C92-435E-4636-B109-463A8D7F6868}">
      <dgm:prSet/>
      <dgm:spPr/>
      <dgm:t>
        <a:bodyPr/>
        <a:lstStyle/>
        <a:p>
          <a:pPr algn="just"/>
          <a:endParaRPr lang="uk-UA"/>
        </a:p>
      </dgm:t>
    </dgm:pt>
    <dgm:pt modelId="{C2BE6BA4-54CF-461A-BF44-B43FD4D7C3C3}" type="sibTrans" cxnId="{03AB7C92-435E-4636-B109-463A8D7F6868}">
      <dgm:prSet/>
      <dgm:spPr/>
      <dgm:t>
        <a:bodyPr/>
        <a:lstStyle/>
        <a:p>
          <a:pPr algn="just"/>
          <a:endParaRPr lang="uk-UA"/>
        </a:p>
      </dgm:t>
    </dgm:pt>
    <dgm:pt modelId="{2BEDF2A6-419A-4C10-8AEE-BB6ACC24279E}" type="pres">
      <dgm:prSet presAssocID="{0707B0B9-C92B-4A86-BD9C-6D5FB9ADC535}" presName="matrix" presStyleCnt="0">
        <dgm:presLayoutVars>
          <dgm:chMax val="1"/>
          <dgm:dir/>
          <dgm:resizeHandles val="exact"/>
        </dgm:presLayoutVars>
      </dgm:prSet>
      <dgm:spPr/>
    </dgm:pt>
    <dgm:pt modelId="{39D07F78-9233-4F78-ADB1-D3EC00C501FC}" type="pres">
      <dgm:prSet presAssocID="{0707B0B9-C92B-4A86-BD9C-6D5FB9ADC535}" presName="diamond" presStyleLbl="bgShp" presStyleIdx="0" presStyleCnt="1" custScaleX="112280"/>
      <dgm:spPr/>
    </dgm:pt>
    <dgm:pt modelId="{3F43E976-04ED-4876-840A-5DF4E9905C5A}" type="pres">
      <dgm:prSet presAssocID="{0707B0B9-C92B-4A86-BD9C-6D5FB9ADC53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763394-8B19-409B-A39D-9595D920CABD}" type="pres">
      <dgm:prSet presAssocID="{0707B0B9-C92B-4A86-BD9C-6D5FB9ADC53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DE8E5B-524C-4509-9E34-FA49D2C0BA4F}" type="pres">
      <dgm:prSet presAssocID="{0707B0B9-C92B-4A86-BD9C-6D5FB9ADC53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8FBD53-6C3E-4F92-96F2-E91D0E2C1387}" type="pres">
      <dgm:prSet presAssocID="{0707B0B9-C92B-4A86-BD9C-6D5FB9ADC53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E2CEDB6-E894-4A5B-8648-ED50ED91EB92}" type="presOf" srcId="{0707B0B9-C92B-4A86-BD9C-6D5FB9ADC535}" destId="{2BEDF2A6-419A-4C10-8AEE-BB6ACC24279E}" srcOrd="0" destOrd="0" presId="urn:microsoft.com/office/officeart/2005/8/layout/matrix3"/>
    <dgm:cxn modelId="{03AB7C92-435E-4636-B109-463A8D7F6868}" srcId="{0707B0B9-C92B-4A86-BD9C-6D5FB9ADC535}" destId="{D90BD121-6E4E-4C24-BA2D-9C51E717E9F7}" srcOrd="3" destOrd="0" parTransId="{4A9A0ED2-2133-4B17-A23C-AB824599F207}" sibTransId="{C2BE6BA4-54CF-461A-BF44-B43FD4D7C3C3}"/>
    <dgm:cxn modelId="{58CC34C6-04C8-46EC-939A-5266B5C4BBFD}" srcId="{0707B0B9-C92B-4A86-BD9C-6D5FB9ADC535}" destId="{CF937CA6-538D-4907-8079-6BE4FE145EBB}" srcOrd="2" destOrd="0" parTransId="{641A2424-7A9E-43B2-8F2A-DC636C8CCFBF}" sibTransId="{1B73250B-72C7-4831-A174-3E1D79760DF7}"/>
    <dgm:cxn modelId="{5C3BA723-D0D2-40C7-9D99-94644480610B}" srcId="{0707B0B9-C92B-4A86-BD9C-6D5FB9ADC535}" destId="{9F4C9603-C797-4A00-B148-8100C0E5FABC}" srcOrd="1" destOrd="0" parTransId="{278BDDE7-EBC9-44FD-878E-67E32D732B03}" sibTransId="{FA69E61F-4500-4FA5-8EC9-AC8AA3E18784}"/>
    <dgm:cxn modelId="{DE5F73A1-A3FC-4E73-9210-28778A851BA1}" type="presOf" srcId="{2BC4E93B-E53D-40B6-A25B-23CCAB5A8B40}" destId="{3F43E976-04ED-4876-840A-5DF4E9905C5A}" srcOrd="0" destOrd="0" presId="urn:microsoft.com/office/officeart/2005/8/layout/matrix3"/>
    <dgm:cxn modelId="{779A52B1-2E84-4B71-91A7-42E9446D0561}" type="presOf" srcId="{9F4C9603-C797-4A00-B148-8100C0E5FABC}" destId="{18763394-8B19-409B-A39D-9595D920CABD}" srcOrd="0" destOrd="0" presId="urn:microsoft.com/office/officeart/2005/8/layout/matrix3"/>
    <dgm:cxn modelId="{34C8818A-B132-4078-9A3F-D394DCA61B25}" type="presOf" srcId="{D90BD121-6E4E-4C24-BA2D-9C51E717E9F7}" destId="{E68FBD53-6C3E-4F92-96F2-E91D0E2C1387}" srcOrd="0" destOrd="0" presId="urn:microsoft.com/office/officeart/2005/8/layout/matrix3"/>
    <dgm:cxn modelId="{44E5680C-4266-4516-8F60-4104FED75B1C}" type="presOf" srcId="{CF937CA6-538D-4907-8079-6BE4FE145EBB}" destId="{E6DE8E5B-524C-4509-9E34-FA49D2C0BA4F}" srcOrd="0" destOrd="0" presId="urn:microsoft.com/office/officeart/2005/8/layout/matrix3"/>
    <dgm:cxn modelId="{FE8C0D98-EBFB-4CB8-8CD7-66CCFFF6F2FA}" srcId="{0707B0B9-C92B-4A86-BD9C-6D5FB9ADC535}" destId="{2BC4E93B-E53D-40B6-A25B-23CCAB5A8B40}" srcOrd="0" destOrd="0" parTransId="{4C7B268D-901D-4334-AED8-9AFDF625C2CB}" sibTransId="{3DB089EF-0BEA-40A7-A363-D10DB6D339AC}"/>
    <dgm:cxn modelId="{B9330371-9DDF-44FD-A4E1-D7A37FFDA865}" type="presParOf" srcId="{2BEDF2A6-419A-4C10-8AEE-BB6ACC24279E}" destId="{39D07F78-9233-4F78-ADB1-D3EC00C501FC}" srcOrd="0" destOrd="0" presId="urn:microsoft.com/office/officeart/2005/8/layout/matrix3"/>
    <dgm:cxn modelId="{42E1BD07-41B0-4B96-A8AE-E276EDCE0EA1}" type="presParOf" srcId="{2BEDF2A6-419A-4C10-8AEE-BB6ACC24279E}" destId="{3F43E976-04ED-4876-840A-5DF4E9905C5A}" srcOrd="1" destOrd="0" presId="urn:microsoft.com/office/officeart/2005/8/layout/matrix3"/>
    <dgm:cxn modelId="{8DA49E00-9AE9-4B60-AB03-64911EAB527B}" type="presParOf" srcId="{2BEDF2A6-419A-4C10-8AEE-BB6ACC24279E}" destId="{18763394-8B19-409B-A39D-9595D920CABD}" srcOrd="2" destOrd="0" presId="urn:microsoft.com/office/officeart/2005/8/layout/matrix3"/>
    <dgm:cxn modelId="{240FB57B-0C5E-4406-B71F-8D4CD4C6C6E9}" type="presParOf" srcId="{2BEDF2A6-419A-4C10-8AEE-BB6ACC24279E}" destId="{E6DE8E5B-524C-4509-9E34-FA49D2C0BA4F}" srcOrd="3" destOrd="0" presId="urn:microsoft.com/office/officeart/2005/8/layout/matrix3"/>
    <dgm:cxn modelId="{F9DE3B8D-0C02-42BE-888E-7C0008D88B81}" type="presParOf" srcId="{2BEDF2A6-419A-4C10-8AEE-BB6ACC24279E}" destId="{E68FBD53-6C3E-4F92-96F2-E91D0E2C138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BC3E2-FC92-46FB-B9B4-22DFBFB2A0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3993D52-E5F1-45AD-A5C6-EB7BAA3221B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r>
            <a:rPr lang="uk-UA" b="1" dirty="0" smtClean="0">
              <a:ln>
                <a:noFill/>
              </a:ln>
              <a:solidFill>
                <a:srgbClr val="002060"/>
              </a:solidFill>
            </a:rPr>
            <a:t>--- Цілісність</a:t>
          </a:r>
          <a:endParaRPr lang="uk-UA" b="1" dirty="0">
            <a:ln>
              <a:noFill/>
            </a:ln>
            <a:solidFill>
              <a:srgbClr val="002060"/>
            </a:solidFill>
          </a:endParaRPr>
        </a:p>
      </dgm:t>
    </dgm:pt>
    <dgm:pt modelId="{9249F02C-1586-4372-8B3F-46E9F0117F83}" type="parTrans" cxnId="{0D23CCC4-D989-458E-BEBE-6809503C4694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CF496601-F4E8-4BAF-BBE7-C70AC99D8458}" type="sibTrans" cxnId="{0D23CCC4-D989-458E-BEBE-6809503C4694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787669B0-2AFC-47C1-93ED-6AC0F9C87569}">
      <dgm:prSet phldrT="[Текст]" custT="1"/>
      <dgm:spPr>
        <a:noFill/>
        <a:ln>
          <a:noFill/>
        </a:ln>
      </dgm:spPr>
      <dgm:t>
        <a:bodyPr/>
        <a:lstStyle/>
        <a:p>
          <a:r>
            <a:rPr lang="uk-UA" sz="22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Властивість, що забезпечується тісними </a:t>
          </a:r>
          <a:r>
            <a:rPr lang="uk-UA" sz="2200" b="1" i="1" dirty="0" err="1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зв</a:t>
          </a:r>
          <a:r>
            <a:rPr lang="en-US" sz="22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’</a:t>
          </a:r>
          <a:r>
            <a:rPr lang="uk-UA" sz="2200" b="1" i="1" dirty="0" err="1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язками</a:t>
          </a:r>
          <a:r>
            <a:rPr lang="uk-UA" sz="22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 організмів між собою  та середовищем </a:t>
          </a:r>
          <a:r>
            <a:rPr lang="uk-UA" sz="22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існування.</a:t>
          </a:r>
          <a:endParaRPr lang="uk-UA" sz="2200" b="1" i="1" dirty="0">
            <a:ln>
              <a:noFill/>
            </a:ln>
            <a:solidFill>
              <a:schemeClr val="bg2">
                <a:lumMod val="10000"/>
              </a:schemeClr>
            </a:solidFill>
          </a:endParaRPr>
        </a:p>
      </dgm:t>
    </dgm:pt>
    <dgm:pt modelId="{363A782D-6949-41FE-A974-06A4E735C33A}" type="parTrans" cxnId="{18F0A5E2-65A0-4B45-8DA1-DCB89BE50496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03080D7F-9D11-4B75-B244-397CFFD0A395}" type="sibTrans" cxnId="{18F0A5E2-65A0-4B45-8DA1-DCB89BE50496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CE309EFB-2F4E-486A-AC9A-C2CDE0F6A39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uk-UA" b="1" dirty="0" smtClean="0">
              <a:ln>
                <a:noFill/>
              </a:ln>
              <a:solidFill>
                <a:srgbClr val="002060"/>
              </a:solidFill>
            </a:rPr>
            <a:t>--- Стійкість</a:t>
          </a:r>
          <a:endParaRPr lang="uk-UA" b="1" dirty="0">
            <a:ln>
              <a:noFill/>
            </a:ln>
            <a:solidFill>
              <a:srgbClr val="002060"/>
            </a:solidFill>
          </a:endParaRPr>
        </a:p>
      </dgm:t>
    </dgm:pt>
    <dgm:pt modelId="{E7B91015-B5D2-4D20-BE01-892BB543CD5F}" type="parTrans" cxnId="{7AB950B6-A75B-4CCA-AC72-39D47176F763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86F89D45-2B28-4589-9E07-F6E583EB2FCD}" type="sibTrans" cxnId="{7AB950B6-A75B-4CCA-AC72-39D47176F763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47F18459-0815-4833-B5FD-A5A49F3080C3}">
      <dgm:prSet phldrT="[Текст]" custT="1"/>
      <dgm:spPr>
        <a:noFill/>
        <a:ln>
          <a:noFill/>
        </a:ln>
      </dgm:spPr>
      <dgm:t>
        <a:bodyPr/>
        <a:lstStyle/>
        <a:p>
          <a:r>
            <a:rPr lang="uk-UA" sz="2200" b="1" i="1" dirty="0" smtClean="0">
              <a:ln>
                <a:noFill/>
              </a:ln>
              <a:solidFill>
                <a:schemeClr val="bg1"/>
              </a:solidFill>
            </a:rPr>
            <a:t>Властивість, що є результатом тривалої та глибокої </a:t>
          </a:r>
          <a:r>
            <a:rPr lang="uk-UA" sz="2200" b="1" i="1" dirty="0" err="1" smtClean="0">
              <a:ln>
                <a:noFill/>
              </a:ln>
              <a:solidFill>
                <a:schemeClr val="bg1"/>
              </a:solidFill>
            </a:rPr>
            <a:t>коеволюції</a:t>
          </a:r>
          <a:r>
            <a:rPr lang="uk-UA" sz="2200" b="1" i="1" dirty="0" smtClean="0">
              <a:ln>
                <a:noFill/>
              </a:ln>
              <a:solidFill>
                <a:schemeClr val="bg1"/>
              </a:solidFill>
            </a:rPr>
            <a:t> організмів та їх сформованих відносин з компонентами неживої </a:t>
          </a:r>
          <a:r>
            <a:rPr lang="uk-UA" sz="2200" b="1" i="1" dirty="0" smtClean="0">
              <a:ln>
                <a:noFill/>
              </a:ln>
              <a:solidFill>
                <a:schemeClr val="bg1"/>
              </a:solidFill>
            </a:rPr>
            <a:t>природи.</a:t>
          </a:r>
          <a:endParaRPr lang="uk-UA" sz="2200" b="1" i="1" dirty="0">
            <a:ln>
              <a:noFill/>
            </a:ln>
            <a:solidFill>
              <a:schemeClr val="bg1"/>
            </a:solidFill>
          </a:endParaRPr>
        </a:p>
      </dgm:t>
    </dgm:pt>
    <dgm:pt modelId="{4EE8F265-7F9D-4DF9-96BD-B4EFEA7B3DB0}" type="parTrans" cxnId="{706C5004-9EB0-41AE-9F81-85ED1BD1BC8E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4710CFC7-71A3-496D-8592-1D0C69C57796}" type="sibTrans" cxnId="{706C5004-9EB0-41AE-9F81-85ED1BD1BC8E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AF177D14-8AE1-451B-BF38-B9302E5A1A2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uk-UA" b="1" dirty="0" smtClean="0">
              <a:ln>
                <a:noFill/>
              </a:ln>
              <a:solidFill>
                <a:srgbClr val="002060"/>
              </a:solidFill>
            </a:rPr>
            <a:t>--- Саморегуляція</a:t>
          </a:r>
          <a:endParaRPr lang="uk-UA" b="1" dirty="0">
            <a:ln>
              <a:noFill/>
            </a:ln>
            <a:solidFill>
              <a:srgbClr val="002060"/>
            </a:solidFill>
          </a:endParaRPr>
        </a:p>
      </dgm:t>
    </dgm:pt>
    <dgm:pt modelId="{B4041CF9-7BD6-4C0E-ABB0-F5AF2DED42CF}" type="parTrans" cxnId="{DC395095-FD99-4A17-BCD2-BA39C9BD740A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49F7CD4E-0826-478D-9554-96E57368B4B7}" type="sibTrans" cxnId="{DC395095-FD99-4A17-BCD2-BA39C9BD740A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CEE50C35-F2A2-4BD6-B996-BE2925BA8AB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r>
            <a:rPr lang="uk-UA" b="1" dirty="0" smtClean="0">
              <a:ln>
                <a:noFill/>
              </a:ln>
              <a:solidFill>
                <a:srgbClr val="002060"/>
              </a:solidFill>
            </a:rPr>
            <a:t>--- Самоорганізація</a:t>
          </a:r>
          <a:endParaRPr lang="uk-UA" b="1" dirty="0">
            <a:ln>
              <a:noFill/>
            </a:ln>
            <a:solidFill>
              <a:srgbClr val="002060"/>
            </a:solidFill>
          </a:endParaRPr>
        </a:p>
      </dgm:t>
    </dgm:pt>
    <dgm:pt modelId="{010B1F2D-FE22-4B0C-B270-094A6ABA6034}" type="parTrans" cxnId="{41F07937-11EB-448E-BDCA-AC3F27226E05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C3379668-AE29-420C-8E72-BC6EE4EAEE48}" type="sibTrans" cxnId="{41F07937-11EB-448E-BDCA-AC3F27226E05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8E5BAA23-008B-464D-8156-661B085705C4}">
      <dgm:prSet custT="1"/>
      <dgm:spPr>
        <a:ln>
          <a:noFill/>
        </a:ln>
      </dgm:spPr>
      <dgm:t>
        <a:bodyPr/>
        <a:lstStyle/>
        <a:p>
          <a:r>
            <a:rPr lang="uk-UA" sz="2000" b="1" i="1" dirty="0" smtClean="0">
              <a:ln>
                <a:noFill/>
              </a:ln>
              <a:solidFill>
                <a:srgbClr val="FFFF00"/>
              </a:solidFill>
            </a:rPr>
            <a:t>Властивість впорядковувати внутрішню структуру і </a:t>
          </a:r>
          <a:r>
            <a:rPr lang="uk-UA" sz="2000" b="1" i="1" dirty="0" smtClean="0">
              <a:ln>
                <a:noFill/>
              </a:ln>
              <a:solidFill>
                <a:srgbClr val="FFFF00"/>
              </a:solidFill>
            </a:rPr>
            <a:t>функціонування</a:t>
          </a:r>
          <a:r>
            <a:rPr lang="uk-UA" sz="2000" b="1" i="1" dirty="0" smtClean="0">
              <a:ln>
                <a:noFill/>
              </a:ln>
              <a:solidFill>
                <a:srgbClr val="FFFF00"/>
              </a:solidFill>
            </a:rPr>
            <a:t>, що забезпечується механізмами </a:t>
          </a:r>
          <a:r>
            <a:rPr lang="uk-UA" sz="2000" b="1" i="1" dirty="0" smtClean="0">
              <a:ln>
                <a:noFill/>
              </a:ln>
              <a:solidFill>
                <a:srgbClr val="FFFF00"/>
              </a:solidFill>
            </a:rPr>
            <a:t>саморегуляції.</a:t>
          </a:r>
          <a:endParaRPr lang="uk-UA" sz="2000" b="1" i="1" dirty="0">
            <a:ln>
              <a:noFill/>
            </a:ln>
            <a:solidFill>
              <a:srgbClr val="FFFF00"/>
            </a:solidFill>
          </a:endParaRPr>
        </a:p>
      </dgm:t>
    </dgm:pt>
    <dgm:pt modelId="{25B3D84D-1F4F-419C-9598-328ACBB8C81E}" type="parTrans" cxnId="{87FFAA65-3956-444C-8B63-E1B7D74E745F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1CD70231-E502-4945-9FF1-00B85340966A}" type="sibTrans" cxnId="{87FFAA65-3956-444C-8B63-E1B7D74E745F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62AA09BC-FC55-46B8-8828-49EA2E3DD002}">
      <dgm:prSet custT="1"/>
      <dgm:spPr>
        <a:ln>
          <a:noFill/>
        </a:ln>
      </dgm:spPr>
      <dgm:t>
        <a:bodyPr/>
        <a:lstStyle/>
        <a:p>
          <a:r>
            <a:rPr lang="uk-UA" sz="2200" b="1" i="1" dirty="0" smtClean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rPr>
            <a:t>Властивість відновлювати динамічну </a:t>
          </a:r>
          <a:r>
            <a:rPr lang="uk-UA" sz="2200" b="1" i="1" dirty="0" smtClean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rPr>
            <a:t>рівновагу.</a:t>
          </a:r>
          <a:endParaRPr lang="uk-UA" sz="1200" b="1" i="1" dirty="0">
            <a:ln>
              <a:solidFill>
                <a:schemeClr val="accent3">
                  <a:lumMod val="40000"/>
                  <a:lumOff val="60000"/>
                </a:schemeClr>
              </a:solidFill>
            </a:ln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6B90716B-238B-4BBF-8B02-FEBFE27F1B34}" type="parTrans" cxnId="{BCDBE7FD-3A40-45F4-8691-EBC6AF30541E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E84F4FE0-BD9D-47B0-A4BC-7D5FD108511F}" type="sibTrans" cxnId="{BCDBE7FD-3A40-45F4-8691-EBC6AF30541E}">
      <dgm:prSet/>
      <dgm:spPr/>
      <dgm:t>
        <a:bodyPr/>
        <a:lstStyle/>
        <a:p>
          <a:endParaRPr lang="uk-UA">
            <a:ln>
              <a:noFill/>
            </a:ln>
          </a:endParaRPr>
        </a:p>
      </dgm:t>
    </dgm:pt>
    <dgm:pt modelId="{1A13C24A-30A7-4D54-B131-A1624027E4A6}" type="pres">
      <dgm:prSet presAssocID="{812BC3E2-FC92-46FB-B9B4-22DFBFB2A0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0450B6-A905-442D-B023-064A4EE51764}" type="pres">
      <dgm:prSet presAssocID="{C3993D52-E5F1-45AD-A5C6-EB7BAA3221B6}" presName="parentText" presStyleLbl="node1" presStyleIdx="0" presStyleCnt="4" custScaleX="35826" custScaleY="36471" custLinFactNeighborX="-30521" custLinFactNeighborY="-360">
        <dgm:presLayoutVars>
          <dgm:chMax val="0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uk-UA"/>
        </a:p>
      </dgm:t>
    </dgm:pt>
    <dgm:pt modelId="{818F522F-9774-4F81-B7F8-4F8549AB0B77}" type="pres">
      <dgm:prSet presAssocID="{C3993D52-E5F1-45AD-A5C6-EB7BAA3221B6}" presName="childText" presStyleLbl="revTx" presStyleIdx="0" presStyleCnt="4" custScaleX="96429" custScaleY="784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469A-211B-4388-8F14-447135CE7892}" type="pres">
      <dgm:prSet presAssocID="{CE309EFB-2F4E-486A-AC9A-C2CDE0F6A399}" presName="parentText" presStyleLbl="node1" presStyleIdx="1" presStyleCnt="4" custScaleX="35513" custScaleY="41619" custLinFactNeighborX="-30404" custLinFactNeighborY="-1170">
        <dgm:presLayoutVars>
          <dgm:chMax val="0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uk-UA"/>
        </a:p>
      </dgm:t>
    </dgm:pt>
    <dgm:pt modelId="{27827E01-5CE3-427C-9A86-D35ABFE18FE2}" type="pres">
      <dgm:prSet presAssocID="{CE309EFB-2F4E-486A-AC9A-C2CDE0F6A399}" presName="childText" presStyleLbl="revTx" presStyleIdx="1" presStyleCnt="4" custScaleX="964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030E03-0BB1-492D-B74D-AA4B95F97BDF}" type="pres">
      <dgm:prSet presAssocID="{AF177D14-8AE1-451B-BF38-B9302E5A1A21}" presName="parentText" presStyleLbl="node1" presStyleIdx="2" presStyleCnt="4" custScaleX="35995" custScaleY="35344" custLinFactNeighborX="-30203" custLinFactNeighborY="-1641">
        <dgm:presLayoutVars>
          <dgm:chMax val="0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uk-UA"/>
        </a:p>
      </dgm:t>
    </dgm:pt>
    <dgm:pt modelId="{1A55F424-C57B-472B-8C91-868D2C06EBC1}" type="pres">
      <dgm:prSet presAssocID="{AF177D14-8AE1-451B-BF38-B9302E5A1A21}" presName="childText" presStyleLbl="revTx" presStyleIdx="2" presStyleCnt="4" custScaleX="96429" custScaleY="526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C37EFD-9A03-4C49-8543-D68969163FCE}" type="pres">
      <dgm:prSet presAssocID="{CEE50C35-F2A2-4BD6-B996-BE2925BA8AB0}" presName="parentText" presStyleLbl="node1" presStyleIdx="3" presStyleCnt="4" custScaleX="35908" custScaleY="39183" custLinFactNeighborX="-30260" custLinFactNeighborY="1343">
        <dgm:presLayoutVars>
          <dgm:chMax val="0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uk-UA"/>
        </a:p>
      </dgm:t>
    </dgm:pt>
    <dgm:pt modelId="{F4B0420A-3247-49A9-9FF5-C3C24DC4F04B}" type="pres">
      <dgm:prSet presAssocID="{CEE50C35-F2A2-4BD6-B996-BE2925BA8AB0}" presName="childText" presStyleLbl="revTx" presStyleIdx="3" presStyleCnt="4" custScaleX="96429" custScaleY="790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AB950B6-A75B-4CCA-AC72-39D47176F763}" srcId="{812BC3E2-FC92-46FB-B9B4-22DFBFB2A0DF}" destId="{CE309EFB-2F4E-486A-AC9A-C2CDE0F6A399}" srcOrd="1" destOrd="0" parTransId="{E7B91015-B5D2-4D20-BE01-892BB543CD5F}" sibTransId="{86F89D45-2B28-4589-9E07-F6E583EB2FCD}"/>
    <dgm:cxn modelId="{87FFAA65-3956-444C-8B63-E1B7D74E745F}" srcId="{CEE50C35-F2A2-4BD6-B996-BE2925BA8AB0}" destId="{8E5BAA23-008B-464D-8156-661B085705C4}" srcOrd="0" destOrd="0" parTransId="{25B3D84D-1F4F-419C-9598-328ACBB8C81E}" sibTransId="{1CD70231-E502-4945-9FF1-00B85340966A}"/>
    <dgm:cxn modelId="{2103D421-7068-4002-8D80-899B35D9AE81}" type="presOf" srcId="{812BC3E2-FC92-46FB-B9B4-22DFBFB2A0DF}" destId="{1A13C24A-30A7-4D54-B131-A1624027E4A6}" srcOrd="0" destOrd="0" presId="urn:microsoft.com/office/officeart/2005/8/layout/vList2"/>
    <dgm:cxn modelId="{DC395095-FD99-4A17-BCD2-BA39C9BD740A}" srcId="{812BC3E2-FC92-46FB-B9B4-22DFBFB2A0DF}" destId="{AF177D14-8AE1-451B-BF38-B9302E5A1A21}" srcOrd="2" destOrd="0" parTransId="{B4041CF9-7BD6-4C0E-ABB0-F5AF2DED42CF}" sibTransId="{49F7CD4E-0826-478D-9554-96E57368B4B7}"/>
    <dgm:cxn modelId="{EE75BF94-2E66-4E0B-BC12-05E01B3FB4B6}" type="presOf" srcId="{8E5BAA23-008B-464D-8156-661B085705C4}" destId="{F4B0420A-3247-49A9-9FF5-C3C24DC4F04B}" srcOrd="0" destOrd="0" presId="urn:microsoft.com/office/officeart/2005/8/layout/vList2"/>
    <dgm:cxn modelId="{F4CEC850-A8F1-466A-82C0-2D2D05750919}" type="presOf" srcId="{C3993D52-E5F1-45AD-A5C6-EB7BAA3221B6}" destId="{8E0450B6-A905-442D-B023-064A4EE51764}" srcOrd="0" destOrd="0" presId="urn:microsoft.com/office/officeart/2005/8/layout/vList2"/>
    <dgm:cxn modelId="{288C2517-B09E-424E-AF18-D0B336006D2E}" type="presOf" srcId="{47F18459-0815-4833-B5FD-A5A49F3080C3}" destId="{27827E01-5CE3-427C-9A86-D35ABFE18FE2}" srcOrd="0" destOrd="0" presId="urn:microsoft.com/office/officeart/2005/8/layout/vList2"/>
    <dgm:cxn modelId="{18F0A5E2-65A0-4B45-8DA1-DCB89BE50496}" srcId="{C3993D52-E5F1-45AD-A5C6-EB7BAA3221B6}" destId="{787669B0-2AFC-47C1-93ED-6AC0F9C87569}" srcOrd="0" destOrd="0" parTransId="{363A782D-6949-41FE-A974-06A4E735C33A}" sibTransId="{03080D7F-9D11-4B75-B244-397CFFD0A395}"/>
    <dgm:cxn modelId="{BCDBE7FD-3A40-45F4-8691-EBC6AF30541E}" srcId="{AF177D14-8AE1-451B-BF38-B9302E5A1A21}" destId="{62AA09BC-FC55-46B8-8828-49EA2E3DD002}" srcOrd="0" destOrd="0" parTransId="{6B90716B-238B-4BBF-8B02-FEBFE27F1B34}" sibTransId="{E84F4FE0-BD9D-47B0-A4BC-7D5FD108511F}"/>
    <dgm:cxn modelId="{706C5004-9EB0-41AE-9F81-85ED1BD1BC8E}" srcId="{CE309EFB-2F4E-486A-AC9A-C2CDE0F6A399}" destId="{47F18459-0815-4833-B5FD-A5A49F3080C3}" srcOrd="0" destOrd="0" parTransId="{4EE8F265-7F9D-4DF9-96BD-B4EFEA7B3DB0}" sibTransId="{4710CFC7-71A3-496D-8592-1D0C69C57796}"/>
    <dgm:cxn modelId="{13FBC0CD-4EA9-4E93-89AA-29210FABB082}" type="presOf" srcId="{CE309EFB-2F4E-486A-AC9A-C2CDE0F6A399}" destId="{9E25469A-211B-4388-8F14-447135CE7892}" srcOrd="0" destOrd="0" presId="urn:microsoft.com/office/officeart/2005/8/layout/vList2"/>
    <dgm:cxn modelId="{25819772-D4CD-4A5F-B13E-F4F377983192}" type="presOf" srcId="{787669B0-2AFC-47C1-93ED-6AC0F9C87569}" destId="{818F522F-9774-4F81-B7F8-4F8549AB0B77}" srcOrd="0" destOrd="0" presId="urn:microsoft.com/office/officeart/2005/8/layout/vList2"/>
    <dgm:cxn modelId="{41F07937-11EB-448E-BDCA-AC3F27226E05}" srcId="{812BC3E2-FC92-46FB-B9B4-22DFBFB2A0DF}" destId="{CEE50C35-F2A2-4BD6-B996-BE2925BA8AB0}" srcOrd="3" destOrd="0" parTransId="{010B1F2D-FE22-4B0C-B270-094A6ABA6034}" sibTransId="{C3379668-AE29-420C-8E72-BC6EE4EAEE48}"/>
    <dgm:cxn modelId="{C7ECEBD3-F800-4097-8829-505B54EE4E5B}" type="presOf" srcId="{AF177D14-8AE1-451B-BF38-B9302E5A1A21}" destId="{F4030E03-0BB1-492D-B74D-AA4B95F97BDF}" srcOrd="0" destOrd="0" presId="urn:microsoft.com/office/officeart/2005/8/layout/vList2"/>
    <dgm:cxn modelId="{0D23CCC4-D989-458E-BEBE-6809503C4694}" srcId="{812BC3E2-FC92-46FB-B9B4-22DFBFB2A0DF}" destId="{C3993D52-E5F1-45AD-A5C6-EB7BAA3221B6}" srcOrd="0" destOrd="0" parTransId="{9249F02C-1586-4372-8B3F-46E9F0117F83}" sibTransId="{CF496601-F4E8-4BAF-BBE7-C70AC99D8458}"/>
    <dgm:cxn modelId="{E6C64B21-F458-41C1-9CC1-B175EEC0CAA4}" type="presOf" srcId="{CEE50C35-F2A2-4BD6-B996-BE2925BA8AB0}" destId="{59C37EFD-9A03-4C49-8543-D68969163FCE}" srcOrd="0" destOrd="0" presId="urn:microsoft.com/office/officeart/2005/8/layout/vList2"/>
    <dgm:cxn modelId="{A73C2DC4-0C58-4FDB-821F-CBA74EE3372C}" type="presOf" srcId="{62AA09BC-FC55-46B8-8828-49EA2E3DD002}" destId="{1A55F424-C57B-472B-8C91-868D2C06EBC1}" srcOrd="0" destOrd="0" presId="urn:microsoft.com/office/officeart/2005/8/layout/vList2"/>
    <dgm:cxn modelId="{E6341628-84C6-496A-82BD-998A13C35098}" type="presParOf" srcId="{1A13C24A-30A7-4D54-B131-A1624027E4A6}" destId="{8E0450B6-A905-442D-B023-064A4EE51764}" srcOrd="0" destOrd="0" presId="urn:microsoft.com/office/officeart/2005/8/layout/vList2"/>
    <dgm:cxn modelId="{24331C4B-5E0D-4C42-8F6D-1EEA37C80235}" type="presParOf" srcId="{1A13C24A-30A7-4D54-B131-A1624027E4A6}" destId="{818F522F-9774-4F81-B7F8-4F8549AB0B77}" srcOrd="1" destOrd="0" presId="urn:microsoft.com/office/officeart/2005/8/layout/vList2"/>
    <dgm:cxn modelId="{078B3A4B-3969-4FA9-8CC2-F44C44A945AE}" type="presParOf" srcId="{1A13C24A-30A7-4D54-B131-A1624027E4A6}" destId="{9E25469A-211B-4388-8F14-447135CE7892}" srcOrd="2" destOrd="0" presId="urn:microsoft.com/office/officeart/2005/8/layout/vList2"/>
    <dgm:cxn modelId="{34C1B445-25E4-4743-BE95-C6FED3299C5E}" type="presParOf" srcId="{1A13C24A-30A7-4D54-B131-A1624027E4A6}" destId="{27827E01-5CE3-427C-9A86-D35ABFE18FE2}" srcOrd="3" destOrd="0" presId="urn:microsoft.com/office/officeart/2005/8/layout/vList2"/>
    <dgm:cxn modelId="{DD28E600-8A2C-4319-8D08-545C01FC6057}" type="presParOf" srcId="{1A13C24A-30A7-4D54-B131-A1624027E4A6}" destId="{F4030E03-0BB1-492D-B74D-AA4B95F97BDF}" srcOrd="4" destOrd="0" presId="urn:microsoft.com/office/officeart/2005/8/layout/vList2"/>
    <dgm:cxn modelId="{71DEA256-D2D4-4D0F-BEF0-4DF78D420666}" type="presParOf" srcId="{1A13C24A-30A7-4D54-B131-A1624027E4A6}" destId="{1A55F424-C57B-472B-8C91-868D2C06EBC1}" srcOrd="5" destOrd="0" presId="urn:microsoft.com/office/officeart/2005/8/layout/vList2"/>
    <dgm:cxn modelId="{0D1B68E0-F8B0-4224-843E-D795E8DBD40E}" type="presParOf" srcId="{1A13C24A-30A7-4D54-B131-A1624027E4A6}" destId="{59C37EFD-9A03-4C49-8543-D68969163FCE}" srcOrd="6" destOrd="0" presId="urn:microsoft.com/office/officeart/2005/8/layout/vList2"/>
    <dgm:cxn modelId="{956CFF8B-EA5C-4A51-BC66-5680E6DA0A74}" type="presParOf" srcId="{1A13C24A-30A7-4D54-B131-A1624027E4A6}" destId="{F4B0420A-3247-49A9-9FF5-C3C24DC4F04B}" srcOrd="7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D2548-14FA-4AE7-B0B2-A792B6572A3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07F96C3-C87E-4516-903D-941042071762}">
      <dgm:prSet phldrT="[Текст]" custT="1"/>
      <dgm:spPr/>
      <dgm:t>
        <a:bodyPr/>
        <a:lstStyle/>
        <a:p>
          <a:pPr algn="ctr"/>
          <a:r>
            <a:rPr lang="uk-UA" sz="1800" b="1" dirty="0" smtClean="0"/>
            <a:t>Правило екологічної піраміди</a:t>
          </a:r>
          <a:endParaRPr lang="uk-UA" sz="1800" b="1" dirty="0"/>
        </a:p>
      </dgm:t>
    </dgm:pt>
    <dgm:pt modelId="{5A35E241-5209-4BA9-92AC-7DB07B8269E5}" type="parTrans" cxnId="{A26626D9-54A9-49C1-915C-A8BDE2235E4C}">
      <dgm:prSet/>
      <dgm:spPr/>
      <dgm:t>
        <a:bodyPr/>
        <a:lstStyle/>
        <a:p>
          <a:endParaRPr lang="uk-UA"/>
        </a:p>
      </dgm:t>
    </dgm:pt>
    <dgm:pt modelId="{5FD13F75-F50B-4395-8043-AF85B44D0FA1}" type="sibTrans" cxnId="{A26626D9-54A9-49C1-915C-A8BDE2235E4C}">
      <dgm:prSet/>
      <dgm:spPr/>
      <dgm:t>
        <a:bodyPr/>
        <a:lstStyle/>
        <a:p>
          <a:endParaRPr lang="uk-UA"/>
        </a:p>
      </dgm:t>
    </dgm:pt>
    <dgm:pt modelId="{864CDB11-838F-4952-911C-F123083DF764}">
      <dgm:prSet phldrT="[Текст]"/>
      <dgm:spPr/>
      <dgm:t>
        <a:bodyPr/>
        <a:lstStyle/>
        <a:p>
          <a:pPr algn="just"/>
          <a:r>
            <a:rPr lang="uk-UA" dirty="0" smtClean="0"/>
            <a:t>екологічна ефективність кожної наступної ланки приблизно в десять разів менша від попередньої внаслідок втрат енергії на кожному трофічному рівні.</a:t>
          </a:r>
          <a:endParaRPr lang="uk-UA" dirty="0"/>
        </a:p>
      </dgm:t>
    </dgm:pt>
    <dgm:pt modelId="{6D06423B-2632-4DBF-8888-44630495516D}" type="parTrans" cxnId="{B75B87BB-34CE-45BC-97AE-BDB86D058F04}">
      <dgm:prSet/>
      <dgm:spPr/>
      <dgm:t>
        <a:bodyPr/>
        <a:lstStyle/>
        <a:p>
          <a:endParaRPr lang="uk-UA"/>
        </a:p>
      </dgm:t>
    </dgm:pt>
    <dgm:pt modelId="{DB6C72E4-BE4D-4008-AE97-F79F3771451B}" type="sibTrans" cxnId="{B75B87BB-34CE-45BC-97AE-BDB86D058F04}">
      <dgm:prSet/>
      <dgm:spPr/>
      <dgm:t>
        <a:bodyPr/>
        <a:lstStyle/>
        <a:p>
          <a:endParaRPr lang="uk-UA"/>
        </a:p>
      </dgm:t>
    </dgm:pt>
    <dgm:pt modelId="{FAA41F10-28A9-46B6-90BF-E69379BAB189}">
      <dgm:prSet phldrT="[Текст]" custT="1"/>
      <dgm:spPr/>
      <dgm:t>
        <a:bodyPr/>
        <a:lstStyle/>
        <a:p>
          <a:r>
            <a:rPr lang="uk-UA" sz="1800" b="1" dirty="0" smtClean="0"/>
            <a:t>Закон </a:t>
          </a:r>
          <a:r>
            <a:rPr lang="uk-UA" sz="1800" b="1" dirty="0" err="1" smtClean="0"/>
            <a:t>односпрямованості</a:t>
          </a:r>
          <a:r>
            <a:rPr lang="uk-UA" sz="1800" b="1" dirty="0" smtClean="0"/>
            <a:t> потоку енергії</a:t>
          </a:r>
          <a:endParaRPr lang="uk-UA" sz="1800" b="1" dirty="0"/>
        </a:p>
      </dgm:t>
    </dgm:pt>
    <dgm:pt modelId="{C8B076E8-F9E2-42D2-AB45-2C4B903B4440}" type="parTrans" cxnId="{37670C40-E2BD-45EB-9AF9-8D715234C2B0}">
      <dgm:prSet/>
      <dgm:spPr/>
      <dgm:t>
        <a:bodyPr/>
        <a:lstStyle/>
        <a:p>
          <a:endParaRPr lang="uk-UA"/>
        </a:p>
      </dgm:t>
    </dgm:pt>
    <dgm:pt modelId="{2F06C2AC-A7A2-4A71-82DA-984F209C968B}" type="sibTrans" cxnId="{37670C40-E2BD-45EB-9AF9-8D715234C2B0}">
      <dgm:prSet/>
      <dgm:spPr/>
      <dgm:t>
        <a:bodyPr/>
        <a:lstStyle/>
        <a:p>
          <a:endParaRPr lang="uk-UA"/>
        </a:p>
      </dgm:t>
    </dgm:pt>
    <dgm:pt modelId="{F1CEE39B-73C0-42A6-80A1-37F3183D1FBD}">
      <dgm:prSet phldrT="[Текст]"/>
      <dgm:spPr/>
      <dgm:t>
        <a:bodyPr/>
        <a:lstStyle/>
        <a:p>
          <a:pPr algn="just"/>
          <a:r>
            <a:rPr lang="uk-UA" dirty="0" smtClean="0"/>
            <a:t>енергія, що її отримує екосистема, передається в одному напрямку від продуцентів до </a:t>
          </a:r>
          <a:r>
            <a:rPr lang="uk-UA" dirty="0" err="1" smtClean="0"/>
            <a:t>консументів</a:t>
          </a:r>
          <a:r>
            <a:rPr lang="uk-UA" dirty="0" smtClean="0"/>
            <a:t> і </a:t>
          </a:r>
          <a:r>
            <a:rPr lang="uk-UA" dirty="0" err="1" smtClean="0"/>
            <a:t>редуцентів</a:t>
          </a:r>
          <a:r>
            <a:rPr lang="uk-UA" dirty="0" smtClean="0"/>
            <a:t>.</a:t>
          </a:r>
          <a:endParaRPr lang="uk-UA" dirty="0"/>
        </a:p>
      </dgm:t>
    </dgm:pt>
    <dgm:pt modelId="{7E1922A3-BE42-4D5D-8EAE-1D0FC0A075C0}" type="parTrans" cxnId="{1599193D-3D18-4E0C-A2F0-C77CD2DC7161}">
      <dgm:prSet/>
      <dgm:spPr/>
      <dgm:t>
        <a:bodyPr/>
        <a:lstStyle/>
        <a:p>
          <a:endParaRPr lang="uk-UA"/>
        </a:p>
      </dgm:t>
    </dgm:pt>
    <dgm:pt modelId="{41D0467F-A27E-4AB0-B7B3-47F7FB0C8D27}" type="sibTrans" cxnId="{1599193D-3D18-4E0C-A2F0-C77CD2DC7161}">
      <dgm:prSet/>
      <dgm:spPr/>
      <dgm:t>
        <a:bodyPr/>
        <a:lstStyle/>
        <a:p>
          <a:endParaRPr lang="uk-UA"/>
        </a:p>
      </dgm:t>
    </dgm:pt>
    <dgm:pt modelId="{CFC18947-321A-43E2-BB8E-37F26E69B5A7}">
      <dgm:prSet phldrT="[Текст]" custT="1"/>
      <dgm:spPr/>
      <dgm:t>
        <a:bodyPr/>
        <a:lstStyle/>
        <a:p>
          <a:r>
            <a:rPr lang="uk-UA" sz="1800" b="1" dirty="0" smtClean="0"/>
            <a:t>Закон внутрішньої динамічної рівноваги екосистем</a:t>
          </a:r>
          <a:endParaRPr lang="uk-UA" sz="1800" b="1" dirty="0"/>
        </a:p>
      </dgm:t>
    </dgm:pt>
    <dgm:pt modelId="{B00AC167-8BE8-4F57-92DF-035550046818}" type="parTrans" cxnId="{0CA141F5-94D4-4D50-9F07-E02AECECFD70}">
      <dgm:prSet/>
      <dgm:spPr/>
      <dgm:t>
        <a:bodyPr/>
        <a:lstStyle/>
        <a:p>
          <a:endParaRPr lang="uk-UA"/>
        </a:p>
      </dgm:t>
    </dgm:pt>
    <dgm:pt modelId="{B1743E75-C59E-4B23-B372-3D9918C6304C}" type="sibTrans" cxnId="{0CA141F5-94D4-4D50-9F07-E02AECECFD70}">
      <dgm:prSet/>
      <dgm:spPr/>
      <dgm:t>
        <a:bodyPr/>
        <a:lstStyle/>
        <a:p>
          <a:endParaRPr lang="uk-UA"/>
        </a:p>
      </dgm:t>
    </dgm:pt>
    <dgm:pt modelId="{8075398C-C4F1-4715-BD42-B5E1A08A88A4}">
      <dgm:prSet phldrT="[Текст]"/>
      <dgm:spPr/>
      <dgm:t>
        <a:bodyPr/>
        <a:lstStyle/>
        <a:p>
          <a:pPr algn="just"/>
          <a:r>
            <a:rPr lang="uk-UA" dirty="0" smtClean="0"/>
            <a:t>речовини, енергія, інформація та динамічні якості природних екосистем перебувають у тісному взаємозв’язку, за якого зміна одного з показників неминуче призводить до змін інших за умови збереження загальних властивостей системи.</a:t>
          </a:r>
          <a:endParaRPr lang="uk-UA" dirty="0"/>
        </a:p>
      </dgm:t>
    </dgm:pt>
    <dgm:pt modelId="{71220AD8-689F-4A3B-8393-EA3CC0D0A7AB}" type="parTrans" cxnId="{20A978E2-6308-443D-BC93-E7ADBF674CE6}">
      <dgm:prSet/>
      <dgm:spPr/>
      <dgm:t>
        <a:bodyPr/>
        <a:lstStyle/>
        <a:p>
          <a:endParaRPr lang="uk-UA"/>
        </a:p>
      </dgm:t>
    </dgm:pt>
    <dgm:pt modelId="{493A1AC3-91A6-4468-B1F4-C330B43E8BDA}" type="sibTrans" cxnId="{20A978E2-6308-443D-BC93-E7ADBF674CE6}">
      <dgm:prSet/>
      <dgm:spPr/>
      <dgm:t>
        <a:bodyPr/>
        <a:lstStyle/>
        <a:p>
          <a:endParaRPr lang="uk-UA"/>
        </a:p>
      </dgm:t>
    </dgm:pt>
    <dgm:pt modelId="{F487E62B-2A82-4ECF-A60E-C14A084AD0F7}" type="pres">
      <dgm:prSet presAssocID="{0C2D2548-14FA-4AE7-B0B2-A792B6572A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5EAED94-808F-4435-B6BE-24C6851F10F7}" type="pres">
      <dgm:prSet presAssocID="{807F96C3-C87E-4516-903D-941042071762}" presName="composite" presStyleCnt="0"/>
      <dgm:spPr/>
    </dgm:pt>
    <dgm:pt modelId="{854791E5-B863-4CBC-8E85-37950F95FAD5}" type="pres">
      <dgm:prSet presAssocID="{807F96C3-C87E-4516-903D-941042071762}" presName="parTx" presStyleLbl="alignNode1" presStyleIdx="0" presStyleCnt="3" custScaleY="1276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AD71C3-67AF-46EA-A2CB-BC3F21B9846B}" type="pres">
      <dgm:prSet presAssocID="{807F96C3-C87E-4516-903D-94104207176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1AAFF7-127C-4854-BFDD-8CB2A5435DD8}" type="pres">
      <dgm:prSet presAssocID="{5FD13F75-F50B-4395-8043-AF85B44D0FA1}" presName="space" presStyleCnt="0"/>
      <dgm:spPr/>
    </dgm:pt>
    <dgm:pt modelId="{4FF901EC-DA86-45A7-B973-6DEC6DC64054}" type="pres">
      <dgm:prSet presAssocID="{FAA41F10-28A9-46B6-90BF-E69379BAB189}" presName="composite" presStyleCnt="0"/>
      <dgm:spPr/>
    </dgm:pt>
    <dgm:pt modelId="{DD1D2851-C76C-4EB3-A8BC-2B4424C67F6D}" type="pres">
      <dgm:prSet presAssocID="{FAA41F10-28A9-46B6-90BF-E69379BAB189}" presName="parTx" presStyleLbl="alignNode1" presStyleIdx="1" presStyleCnt="3" custScaleY="125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96150C-7F6A-4CE7-A6FE-0129A985AA8C}" type="pres">
      <dgm:prSet presAssocID="{FAA41F10-28A9-46B6-90BF-E69379BAB189}" presName="desTx" presStyleLbl="alignAccFollowNode1" presStyleIdx="1" presStyleCnt="3" custLinFactNeighborX="-1226" custLinFactNeighborY="-2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75B999-D81B-4BF6-8BA8-6D436CDC0514}" type="pres">
      <dgm:prSet presAssocID="{2F06C2AC-A7A2-4A71-82DA-984F209C968B}" presName="space" presStyleCnt="0"/>
      <dgm:spPr/>
    </dgm:pt>
    <dgm:pt modelId="{5712C50D-29EE-4FA3-8048-A5FBD1BFA4DB}" type="pres">
      <dgm:prSet presAssocID="{CFC18947-321A-43E2-BB8E-37F26E69B5A7}" presName="composite" presStyleCnt="0"/>
      <dgm:spPr/>
    </dgm:pt>
    <dgm:pt modelId="{71B03E54-87B4-49A6-882B-357D6C2BECF3}" type="pres">
      <dgm:prSet presAssocID="{CFC18947-321A-43E2-BB8E-37F26E69B5A7}" presName="parTx" presStyleLbl="alignNode1" presStyleIdx="2" presStyleCnt="3" custScaleY="125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5298A3-7B7D-4BB8-A612-A75D4BE0EEAF}" type="pres">
      <dgm:prSet presAssocID="{CFC18947-321A-43E2-BB8E-37F26E69B5A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0A978E2-6308-443D-BC93-E7ADBF674CE6}" srcId="{CFC18947-321A-43E2-BB8E-37F26E69B5A7}" destId="{8075398C-C4F1-4715-BD42-B5E1A08A88A4}" srcOrd="0" destOrd="0" parTransId="{71220AD8-689F-4A3B-8393-EA3CC0D0A7AB}" sibTransId="{493A1AC3-91A6-4468-B1F4-C330B43E8BDA}"/>
    <dgm:cxn modelId="{0CDB8E1C-C12B-46EB-A167-955677F32E0E}" type="presOf" srcId="{FAA41F10-28A9-46B6-90BF-E69379BAB189}" destId="{DD1D2851-C76C-4EB3-A8BC-2B4424C67F6D}" srcOrd="0" destOrd="0" presId="urn:microsoft.com/office/officeart/2005/8/layout/hList1"/>
    <dgm:cxn modelId="{37670C40-E2BD-45EB-9AF9-8D715234C2B0}" srcId="{0C2D2548-14FA-4AE7-B0B2-A792B6572A3D}" destId="{FAA41F10-28A9-46B6-90BF-E69379BAB189}" srcOrd="1" destOrd="0" parTransId="{C8B076E8-F9E2-42D2-AB45-2C4B903B4440}" sibTransId="{2F06C2AC-A7A2-4A71-82DA-984F209C968B}"/>
    <dgm:cxn modelId="{A7E41330-A3DB-43E6-AFEC-86237AF3FCF7}" type="presOf" srcId="{864CDB11-838F-4952-911C-F123083DF764}" destId="{90AD71C3-67AF-46EA-A2CB-BC3F21B9846B}" srcOrd="0" destOrd="0" presId="urn:microsoft.com/office/officeart/2005/8/layout/hList1"/>
    <dgm:cxn modelId="{6307A961-1B7F-4D05-954D-E3DC35AC5409}" type="presOf" srcId="{8075398C-C4F1-4715-BD42-B5E1A08A88A4}" destId="{065298A3-7B7D-4BB8-A612-A75D4BE0EEAF}" srcOrd="0" destOrd="0" presId="urn:microsoft.com/office/officeart/2005/8/layout/hList1"/>
    <dgm:cxn modelId="{A5A42DC6-0847-4946-A2FF-13C1DB7601B2}" type="presOf" srcId="{CFC18947-321A-43E2-BB8E-37F26E69B5A7}" destId="{71B03E54-87B4-49A6-882B-357D6C2BECF3}" srcOrd="0" destOrd="0" presId="urn:microsoft.com/office/officeart/2005/8/layout/hList1"/>
    <dgm:cxn modelId="{A26626D9-54A9-49C1-915C-A8BDE2235E4C}" srcId="{0C2D2548-14FA-4AE7-B0B2-A792B6572A3D}" destId="{807F96C3-C87E-4516-903D-941042071762}" srcOrd="0" destOrd="0" parTransId="{5A35E241-5209-4BA9-92AC-7DB07B8269E5}" sibTransId="{5FD13F75-F50B-4395-8043-AF85B44D0FA1}"/>
    <dgm:cxn modelId="{07E9C0DA-B19C-433C-943C-F4F4A7D50286}" type="presOf" srcId="{F1CEE39B-73C0-42A6-80A1-37F3183D1FBD}" destId="{B296150C-7F6A-4CE7-A6FE-0129A985AA8C}" srcOrd="0" destOrd="0" presId="urn:microsoft.com/office/officeart/2005/8/layout/hList1"/>
    <dgm:cxn modelId="{EAF45AE5-3507-4B92-94B8-67F61FEEE8C8}" type="presOf" srcId="{0C2D2548-14FA-4AE7-B0B2-A792B6572A3D}" destId="{F487E62B-2A82-4ECF-A60E-C14A084AD0F7}" srcOrd="0" destOrd="0" presId="urn:microsoft.com/office/officeart/2005/8/layout/hList1"/>
    <dgm:cxn modelId="{B75B87BB-34CE-45BC-97AE-BDB86D058F04}" srcId="{807F96C3-C87E-4516-903D-941042071762}" destId="{864CDB11-838F-4952-911C-F123083DF764}" srcOrd="0" destOrd="0" parTransId="{6D06423B-2632-4DBF-8888-44630495516D}" sibTransId="{DB6C72E4-BE4D-4008-AE97-F79F3771451B}"/>
    <dgm:cxn modelId="{0CA141F5-94D4-4D50-9F07-E02AECECFD70}" srcId="{0C2D2548-14FA-4AE7-B0B2-A792B6572A3D}" destId="{CFC18947-321A-43E2-BB8E-37F26E69B5A7}" srcOrd="2" destOrd="0" parTransId="{B00AC167-8BE8-4F57-92DF-035550046818}" sibTransId="{B1743E75-C59E-4B23-B372-3D9918C6304C}"/>
    <dgm:cxn modelId="{3EEA6C7A-8354-4138-8B2B-02EFDC05BA75}" type="presOf" srcId="{807F96C3-C87E-4516-903D-941042071762}" destId="{854791E5-B863-4CBC-8E85-37950F95FAD5}" srcOrd="0" destOrd="0" presId="urn:microsoft.com/office/officeart/2005/8/layout/hList1"/>
    <dgm:cxn modelId="{1599193D-3D18-4E0C-A2F0-C77CD2DC7161}" srcId="{FAA41F10-28A9-46B6-90BF-E69379BAB189}" destId="{F1CEE39B-73C0-42A6-80A1-37F3183D1FBD}" srcOrd="0" destOrd="0" parTransId="{7E1922A3-BE42-4D5D-8EAE-1D0FC0A075C0}" sibTransId="{41D0467F-A27E-4AB0-B7B3-47F7FB0C8D27}"/>
    <dgm:cxn modelId="{EC61C5F1-744C-487D-AA4D-6B225642B4E0}" type="presParOf" srcId="{F487E62B-2A82-4ECF-A60E-C14A084AD0F7}" destId="{35EAED94-808F-4435-B6BE-24C6851F10F7}" srcOrd="0" destOrd="0" presId="urn:microsoft.com/office/officeart/2005/8/layout/hList1"/>
    <dgm:cxn modelId="{DE7C01F2-961B-4148-BE50-D979FBB8BDA9}" type="presParOf" srcId="{35EAED94-808F-4435-B6BE-24C6851F10F7}" destId="{854791E5-B863-4CBC-8E85-37950F95FAD5}" srcOrd="0" destOrd="0" presId="urn:microsoft.com/office/officeart/2005/8/layout/hList1"/>
    <dgm:cxn modelId="{60899645-7C81-490C-A093-1ACB53440A2C}" type="presParOf" srcId="{35EAED94-808F-4435-B6BE-24C6851F10F7}" destId="{90AD71C3-67AF-46EA-A2CB-BC3F21B9846B}" srcOrd="1" destOrd="0" presId="urn:microsoft.com/office/officeart/2005/8/layout/hList1"/>
    <dgm:cxn modelId="{58A65786-74BE-431C-B4EB-A220014849A6}" type="presParOf" srcId="{F487E62B-2A82-4ECF-A60E-C14A084AD0F7}" destId="{8B1AAFF7-127C-4854-BFDD-8CB2A5435DD8}" srcOrd="1" destOrd="0" presId="urn:microsoft.com/office/officeart/2005/8/layout/hList1"/>
    <dgm:cxn modelId="{AC3DA818-53D3-4EE2-A49F-28CB9A46D35A}" type="presParOf" srcId="{F487E62B-2A82-4ECF-A60E-C14A084AD0F7}" destId="{4FF901EC-DA86-45A7-B973-6DEC6DC64054}" srcOrd="2" destOrd="0" presId="urn:microsoft.com/office/officeart/2005/8/layout/hList1"/>
    <dgm:cxn modelId="{98BD6DEF-3D92-4847-8A67-0C809DD386B7}" type="presParOf" srcId="{4FF901EC-DA86-45A7-B973-6DEC6DC64054}" destId="{DD1D2851-C76C-4EB3-A8BC-2B4424C67F6D}" srcOrd="0" destOrd="0" presId="urn:microsoft.com/office/officeart/2005/8/layout/hList1"/>
    <dgm:cxn modelId="{606D3FD8-8190-4A18-AFF5-E90B8CE9E917}" type="presParOf" srcId="{4FF901EC-DA86-45A7-B973-6DEC6DC64054}" destId="{B296150C-7F6A-4CE7-A6FE-0129A985AA8C}" srcOrd="1" destOrd="0" presId="urn:microsoft.com/office/officeart/2005/8/layout/hList1"/>
    <dgm:cxn modelId="{29DE8C67-A844-4D76-97CD-3B6F4010289E}" type="presParOf" srcId="{F487E62B-2A82-4ECF-A60E-C14A084AD0F7}" destId="{9F75B999-D81B-4BF6-8BA8-6D436CDC0514}" srcOrd="3" destOrd="0" presId="urn:microsoft.com/office/officeart/2005/8/layout/hList1"/>
    <dgm:cxn modelId="{87443597-12AC-4794-B5B6-53086CF782FC}" type="presParOf" srcId="{F487E62B-2A82-4ECF-A60E-C14A084AD0F7}" destId="{5712C50D-29EE-4FA3-8048-A5FBD1BFA4DB}" srcOrd="4" destOrd="0" presId="urn:microsoft.com/office/officeart/2005/8/layout/hList1"/>
    <dgm:cxn modelId="{34E9BFE3-DD7C-4A2C-8EEE-7AEB79DC826B}" type="presParOf" srcId="{5712C50D-29EE-4FA3-8048-A5FBD1BFA4DB}" destId="{71B03E54-87B4-49A6-882B-357D6C2BECF3}" srcOrd="0" destOrd="0" presId="urn:microsoft.com/office/officeart/2005/8/layout/hList1"/>
    <dgm:cxn modelId="{604595B0-3AD1-458E-B0A9-7902BA973B0C}" type="presParOf" srcId="{5712C50D-29EE-4FA3-8048-A5FBD1BFA4DB}" destId="{065298A3-7B7D-4BB8-A612-A75D4BE0EE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07F78-9233-4F78-ADB1-D3EC00C501FC}">
      <dsp:nvSpPr>
        <dsp:cNvPr id="0" name=""/>
        <dsp:cNvSpPr/>
      </dsp:nvSpPr>
      <dsp:spPr>
        <a:xfrm>
          <a:off x="1001823" y="0"/>
          <a:ext cx="5113297" cy="455405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3E976-04ED-4876-840A-5DF4E9905C5A}">
      <dsp:nvSpPr>
        <dsp:cNvPr id="0" name=""/>
        <dsp:cNvSpPr/>
      </dsp:nvSpPr>
      <dsp:spPr>
        <a:xfrm>
          <a:off x="1714078" y="432635"/>
          <a:ext cx="1776083" cy="1776083"/>
        </a:xfrm>
        <a:prstGeom prst="round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У функціонуванні екосистем проявляється головна </a:t>
          </a:r>
          <a:r>
            <a:rPr lang="uk-UA" sz="1100" b="1" kern="1200" dirty="0" err="1" smtClean="0"/>
            <a:t>еволюційно</a:t>
          </a:r>
          <a:r>
            <a:rPr lang="uk-UA" sz="1100" b="1" kern="1200" dirty="0" smtClean="0"/>
            <a:t> вихідна спільна функція – </a:t>
          </a:r>
          <a:r>
            <a:rPr lang="uk-UA" sz="1100" b="1" kern="1200" dirty="0" smtClean="0">
              <a:solidFill>
                <a:schemeClr val="accent3">
                  <a:lumMod val="75000"/>
                </a:schemeClr>
              </a:solidFill>
            </a:rPr>
            <a:t>засвоєння, перетворення й передача речовин, енергії та інформації.</a:t>
          </a:r>
          <a:endParaRPr lang="uk-UA" sz="11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800779" y="519336"/>
        <a:ext cx="1602681" cy="1602681"/>
      </dsp:txXfrm>
    </dsp:sp>
    <dsp:sp modelId="{18763394-8B19-409B-A39D-9595D920CABD}">
      <dsp:nvSpPr>
        <dsp:cNvPr id="0" name=""/>
        <dsp:cNvSpPr/>
      </dsp:nvSpPr>
      <dsp:spPr>
        <a:xfrm>
          <a:off x="3626783" y="432635"/>
          <a:ext cx="1776083" cy="1776083"/>
        </a:xfrm>
        <a:prstGeom prst="round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Функціонування екосистем  відбувається завдяки: </a:t>
          </a:r>
          <a:r>
            <a:rPr lang="uk-UA" sz="1200" b="1" i="1" kern="1200" dirty="0" smtClean="0">
              <a:solidFill>
                <a:srgbClr val="FFFF00"/>
              </a:solidFill>
            </a:rPr>
            <a:t>а) структурним внутрішнім </a:t>
          </a:r>
          <a:r>
            <a:rPr lang="uk-UA" sz="1200" b="1" i="1" kern="1200" dirty="0" err="1" smtClean="0">
              <a:solidFill>
                <a:srgbClr val="FFFF00"/>
              </a:solidFill>
            </a:rPr>
            <a:t>зв</a:t>
          </a:r>
          <a:r>
            <a:rPr lang="en-US" sz="1200" b="1" i="1" kern="1200" dirty="0" smtClean="0">
              <a:solidFill>
                <a:srgbClr val="FFFF00"/>
              </a:solidFill>
            </a:rPr>
            <a:t>’</a:t>
          </a:r>
          <a:r>
            <a:rPr lang="uk-UA" sz="1200" b="1" i="1" kern="1200" dirty="0" err="1" smtClean="0">
              <a:solidFill>
                <a:srgbClr val="FFFF00"/>
              </a:solidFill>
            </a:rPr>
            <a:t>язкам</a:t>
          </a:r>
          <a:r>
            <a:rPr lang="uk-UA" sz="1200" b="1" i="1" kern="1200" dirty="0" smtClean="0">
              <a:solidFill>
                <a:srgbClr val="FFFF00"/>
              </a:solidFill>
            </a:rPr>
            <a:t> між компонентами;   </a:t>
          </a:r>
          <a:r>
            <a:rPr lang="uk-UA" sz="1200" b="1" i="1" kern="1200" dirty="0" smtClean="0">
              <a:solidFill>
                <a:srgbClr val="00B050"/>
              </a:solidFill>
            </a:rPr>
            <a:t>б) структурним зовнішнім </a:t>
          </a:r>
          <a:r>
            <a:rPr lang="uk-UA" sz="1200" b="1" i="1" kern="1200" dirty="0" err="1" smtClean="0">
              <a:solidFill>
                <a:srgbClr val="00B050"/>
              </a:solidFill>
            </a:rPr>
            <a:t>зв</a:t>
          </a:r>
          <a:r>
            <a:rPr lang="en-US" sz="1200" b="1" i="1" kern="1200" dirty="0" smtClean="0">
              <a:solidFill>
                <a:srgbClr val="00B050"/>
              </a:solidFill>
            </a:rPr>
            <a:t>’</a:t>
          </a:r>
          <a:r>
            <a:rPr lang="uk-UA" sz="1200" b="1" i="1" kern="1200" dirty="0" err="1" smtClean="0">
              <a:solidFill>
                <a:srgbClr val="00B050"/>
              </a:solidFill>
            </a:rPr>
            <a:t>язкам</a:t>
          </a:r>
          <a:r>
            <a:rPr lang="uk-UA" sz="1200" b="1" i="1" kern="1200" dirty="0" smtClean="0">
              <a:solidFill>
                <a:srgbClr val="00B050"/>
              </a:solidFill>
            </a:rPr>
            <a:t> між екосистемами.</a:t>
          </a:r>
          <a:endParaRPr lang="uk-UA" sz="1200" b="1" i="1" kern="1200" dirty="0">
            <a:solidFill>
              <a:srgbClr val="00B050"/>
            </a:solidFill>
          </a:endParaRPr>
        </a:p>
      </dsp:txBody>
      <dsp:txXfrm>
        <a:off x="3713484" y="519336"/>
        <a:ext cx="1602681" cy="1602681"/>
      </dsp:txXfrm>
    </dsp:sp>
    <dsp:sp modelId="{E6DE8E5B-524C-4509-9E34-FA49D2C0BA4F}">
      <dsp:nvSpPr>
        <dsp:cNvPr id="0" name=""/>
        <dsp:cNvSpPr/>
      </dsp:nvSpPr>
      <dsp:spPr>
        <a:xfrm>
          <a:off x="1714078" y="2345340"/>
          <a:ext cx="1776083" cy="1776083"/>
        </a:xfrm>
        <a:prstGeom prst="round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В конкретних екосистемах відбуваються процеси:                   </a:t>
          </a:r>
          <a:r>
            <a:rPr lang="uk-UA" sz="1000" b="1" kern="1200" dirty="0" smtClean="0">
              <a:solidFill>
                <a:schemeClr val="accent2">
                  <a:lumMod val="75000"/>
                </a:schemeClr>
              </a:solidFill>
            </a:rPr>
            <a:t>а) </a:t>
          </a:r>
          <a:r>
            <a:rPr lang="uk-UA" sz="1000" b="1" kern="1200" dirty="0" err="1" smtClean="0">
              <a:solidFill>
                <a:schemeClr val="accent2">
                  <a:lumMod val="75000"/>
                </a:schemeClr>
              </a:solidFill>
            </a:rPr>
            <a:t>зв</a:t>
          </a:r>
          <a:r>
            <a:rPr lang="en-US" sz="1000" b="1" kern="1200" dirty="0" smtClean="0">
              <a:solidFill>
                <a:schemeClr val="accent2">
                  <a:lumMod val="75000"/>
                </a:schemeClr>
              </a:solidFill>
            </a:rPr>
            <a:t>’</a:t>
          </a:r>
          <a:r>
            <a:rPr lang="uk-UA" sz="1000" b="1" kern="1200" dirty="0" err="1" smtClean="0">
              <a:solidFill>
                <a:schemeClr val="accent2">
                  <a:lumMod val="75000"/>
                </a:schemeClr>
              </a:solidFill>
            </a:rPr>
            <a:t>язування</a:t>
          </a:r>
          <a:r>
            <a:rPr lang="uk-UA" sz="1000" b="1" kern="1200" dirty="0" smtClean="0">
              <a:solidFill>
                <a:schemeClr val="accent2">
                  <a:lumMod val="75000"/>
                </a:schemeClr>
              </a:solidFill>
            </a:rPr>
            <a:t>, накопичення, перетворення сонячної енергії;</a:t>
          </a:r>
          <a:r>
            <a:rPr lang="uk-UA" sz="1000" b="1" kern="1200" dirty="0" smtClean="0"/>
            <a:t> </a:t>
          </a:r>
          <a:r>
            <a:rPr lang="uk-UA" sz="1000" b="1" kern="1200" dirty="0" smtClean="0">
              <a:solidFill>
                <a:schemeClr val="accent4">
                  <a:lumMod val="50000"/>
                </a:schemeClr>
              </a:solidFill>
            </a:rPr>
            <a:t>б)  поглинання й передача поживних речовин ланцюгами живлення;</a:t>
          </a:r>
          <a:r>
            <a:rPr lang="uk-UA" sz="1000" b="1" kern="1200" dirty="0" smtClean="0">
              <a:solidFill>
                <a:srgbClr val="FFFF00"/>
              </a:solidFill>
            </a:rPr>
            <a:t> в) накопичення й вивітрювання гірських порід.</a:t>
          </a:r>
          <a:endParaRPr lang="uk-UA" sz="1000" b="1" kern="1200" dirty="0">
            <a:solidFill>
              <a:srgbClr val="FFFF00"/>
            </a:solidFill>
          </a:endParaRPr>
        </a:p>
      </dsp:txBody>
      <dsp:txXfrm>
        <a:off x="1800779" y="2432041"/>
        <a:ext cx="1602681" cy="1602681"/>
      </dsp:txXfrm>
    </dsp:sp>
    <dsp:sp modelId="{E68FBD53-6C3E-4F92-96F2-E91D0E2C1387}">
      <dsp:nvSpPr>
        <dsp:cNvPr id="0" name=""/>
        <dsp:cNvSpPr/>
      </dsp:nvSpPr>
      <dsp:spPr>
        <a:xfrm>
          <a:off x="3626783" y="2345340"/>
          <a:ext cx="1776083" cy="1776083"/>
        </a:xfrm>
        <a:prstGeom prst="round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accent3">
                  <a:lumMod val="75000"/>
                </a:schemeClr>
              </a:solidFill>
            </a:rPr>
            <a:t>Екосистеми, </a:t>
          </a:r>
          <a:r>
            <a:rPr lang="uk-UA" sz="1100" b="1" kern="1200" dirty="0" smtClean="0">
              <a:solidFill>
                <a:schemeClr val="tx1"/>
              </a:solidFill>
            </a:rPr>
            <a:t>незважаючи </a:t>
          </a:r>
          <a:r>
            <a:rPr lang="uk-UA" sz="1100" b="1" kern="1200" dirty="0" smtClean="0"/>
            <a:t>на свою різноманітність</a:t>
          </a:r>
          <a:r>
            <a:rPr lang="uk-UA" sz="1100" b="1" kern="1200" dirty="0" smtClean="0">
              <a:solidFill>
                <a:schemeClr val="accent3">
                  <a:lumMod val="75000"/>
                </a:schemeClr>
              </a:solidFill>
            </a:rPr>
            <a:t>, мають подібні структуру, функції, властивості й ознаки, </a:t>
          </a:r>
          <a:r>
            <a:rPr lang="uk-UA" sz="1100" b="1" kern="1200" dirty="0" smtClean="0"/>
            <a:t>що визначаються їх походженням та еволюційним призначенням. </a:t>
          </a:r>
          <a:endParaRPr lang="uk-UA" sz="1100" b="1" kern="1200" dirty="0"/>
        </a:p>
      </dsp:txBody>
      <dsp:txXfrm>
        <a:off x="3713484" y="2432041"/>
        <a:ext cx="1602681" cy="1602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450B6-A905-442D-B023-064A4EE51764}">
      <dsp:nvSpPr>
        <dsp:cNvPr id="0" name=""/>
        <dsp:cNvSpPr/>
      </dsp:nvSpPr>
      <dsp:spPr>
        <a:xfrm>
          <a:off x="126296" y="61438"/>
          <a:ext cx="2889329" cy="559844"/>
        </a:xfrm>
        <a:prstGeom prst="snip1Rect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rgbClr val="7030A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n>
                <a:noFill/>
              </a:ln>
              <a:solidFill>
                <a:srgbClr val="002060"/>
              </a:solidFill>
            </a:rPr>
            <a:t>--- Цілісність</a:t>
          </a:r>
          <a:endParaRPr lang="uk-UA" sz="2300" b="1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26296" y="108093"/>
        <a:ext cx="2842674" cy="513189"/>
      </dsp:txXfrm>
    </dsp:sp>
    <dsp:sp modelId="{818F522F-9774-4F81-B7F8-4F8549AB0B77}">
      <dsp:nvSpPr>
        <dsp:cNvPr id="0" name=""/>
        <dsp:cNvSpPr/>
      </dsp:nvSpPr>
      <dsp:spPr>
        <a:xfrm>
          <a:off x="143998" y="625097"/>
          <a:ext cx="7776898" cy="831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b="1" i="1" kern="12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Властивість, що забезпечується тісними </a:t>
          </a:r>
          <a:r>
            <a:rPr lang="uk-UA" sz="2200" b="1" i="1" kern="1200" dirty="0" err="1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зв</a:t>
          </a:r>
          <a:r>
            <a:rPr lang="en-US" sz="2200" b="1" i="1" kern="12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’</a:t>
          </a:r>
          <a:r>
            <a:rPr lang="uk-UA" sz="2200" b="1" i="1" kern="1200" dirty="0" err="1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язками</a:t>
          </a:r>
          <a:r>
            <a:rPr lang="uk-UA" sz="2200" b="1" i="1" kern="12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 організмів між собою  та середовищем </a:t>
          </a:r>
          <a:r>
            <a:rPr lang="uk-UA" sz="2200" b="1" i="1" kern="12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існування.</a:t>
          </a:r>
          <a:endParaRPr lang="uk-UA" sz="2200" b="1" i="1" kern="1200" dirty="0">
            <a:ln>
              <a:noFill/>
            </a:ln>
            <a:solidFill>
              <a:schemeClr val="bg2">
                <a:lumMod val="10000"/>
              </a:schemeClr>
            </a:solidFill>
          </a:endParaRPr>
        </a:p>
      </dsp:txBody>
      <dsp:txXfrm>
        <a:off x="143998" y="625097"/>
        <a:ext cx="7776898" cy="831317"/>
      </dsp:txXfrm>
    </dsp:sp>
    <dsp:sp modelId="{9E25469A-211B-4388-8F14-447135CE7892}">
      <dsp:nvSpPr>
        <dsp:cNvPr id="0" name=""/>
        <dsp:cNvSpPr/>
      </dsp:nvSpPr>
      <dsp:spPr>
        <a:xfrm>
          <a:off x="148353" y="1444015"/>
          <a:ext cx="2864086" cy="638868"/>
        </a:xfrm>
        <a:prstGeom prst="snip1Rect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n>
                <a:noFill/>
              </a:ln>
              <a:solidFill>
                <a:srgbClr val="002060"/>
              </a:solidFill>
            </a:rPr>
            <a:t>--- Стійкість</a:t>
          </a:r>
          <a:endParaRPr lang="uk-UA" sz="2300" b="1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48353" y="1497255"/>
        <a:ext cx="2810846" cy="585628"/>
      </dsp:txXfrm>
    </dsp:sp>
    <dsp:sp modelId="{27827E01-5CE3-427C-9A86-D35ABFE18FE2}">
      <dsp:nvSpPr>
        <dsp:cNvPr id="0" name=""/>
        <dsp:cNvSpPr/>
      </dsp:nvSpPr>
      <dsp:spPr>
        <a:xfrm>
          <a:off x="143998" y="2095283"/>
          <a:ext cx="777689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b="1" i="1" kern="1200" dirty="0" smtClean="0">
              <a:ln>
                <a:noFill/>
              </a:ln>
              <a:solidFill>
                <a:schemeClr val="bg1"/>
              </a:solidFill>
            </a:rPr>
            <a:t>Властивість, що є результатом тривалої та глибокої </a:t>
          </a:r>
          <a:r>
            <a:rPr lang="uk-UA" sz="2200" b="1" i="1" kern="1200" dirty="0" err="1" smtClean="0">
              <a:ln>
                <a:noFill/>
              </a:ln>
              <a:solidFill>
                <a:schemeClr val="bg1"/>
              </a:solidFill>
            </a:rPr>
            <a:t>коеволюції</a:t>
          </a:r>
          <a:r>
            <a:rPr lang="uk-UA" sz="2200" b="1" i="1" kern="1200" dirty="0" smtClean="0">
              <a:ln>
                <a:noFill/>
              </a:ln>
              <a:solidFill>
                <a:schemeClr val="bg1"/>
              </a:solidFill>
            </a:rPr>
            <a:t> організмів та їх сформованих відносин з компонентами неживої </a:t>
          </a:r>
          <a:r>
            <a:rPr lang="uk-UA" sz="2200" b="1" i="1" kern="1200" dirty="0" smtClean="0">
              <a:ln>
                <a:noFill/>
              </a:ln>
              <a:solidFill>
                <a:schemeClr val="bg1"/>
              </a:solidFill>
            </a:rPr>
            <a:t>природи.</a:t>
          </a:r>
          <a:endParaRPr lang="uk-UA" sz="2200" b="1" i="1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143998" y="2095283"/>
        <a:ext cx="7776898" cy="1059840"/>
      </dsp:txXfrm>
    </dsp:sp>
    <dsp:sp modelId="{F4030E03-0BB1-492D-B74D-AA4B95F97BDF}">
      <dsp:nvSpPr>
        <dsp:cNvPr id="0" name=""/>
        <dsp:cNvSpPr/>
      </dsp:nvSpPr>
      <dsp:spPr>
        <a:xfrm>
          <a:off x="145127" y="3137731"/>
          <a:ext cx="2902959" cy="542544"/>
        </a:xfrm>
        <a:prstGeom prst="snip1Rect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n>
                <a:noFill/>
              </a:ln>
              <a:solidFill>
                <a:srgbClr val="002060"/>
              </a:solidFill>
            </a:rPr>
            <a:t>--- Саморегуляція</a:t>
          </a:r>
          <a:endParaRPr lang="uk-UA" sz="2300" b="1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45127" y="3182944"/>
        <a:ext cx="2857746" cy="497331"/>
      </dsp:txXfrm>
    </dsp:sp>
    <dsp:sp modelId="{1A55F424-C57B-472B-8C91-868D2C06EBC1}">
      <dsp:nvSpPr>
        <dsp:cNvPr id="0" name=""/>
        <dsp:cNvSpPr/>
      </dsp:nvSpPr>
      <dsp:spPr>
        <a:xfrm>
          <a:off x="143998" y="3697668"/>
          <a:ext cx="7776898" cy="55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b="1" i="1" kern="1200" dirty="0" smtClean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rPr>
            <a:t>Властивість відновлювати динамічну </a:t>
          </a:r>
          <a:r>
            <a:rPr lang="uk-UA" sz="2200" b="1" i="1" kern="1200" dirty="0" smtClean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rPr>
            <a:t>рівновагу.</a:t>
          </a:r>
          <a:endParaRPr lang="uk-UA" sz="1200" b="1" i="1" kern="1200" dirty="0">
            <a:ln>
              <a:solidFill>
                <a:schemeClr val="accent3">
                  <a:lumMod val="40000"/>
                  <a:lumOff val="60000"/>
                </a:schemeClr>
              </a:solidFill>
            </a:ln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143998" y="3697668"/>
        <a:ext cx="7776898" cy="558291"/>
      </dsp:txXfrm>
    </dsp:sp>
    <dsp:sp modelId="{59C37EFD-9A03-4C49-8543-D68969163FCE}">
      <dsp:nvSpPr>
        <dsp:cNvPr id="0" name=""/>
        <dsp:cNvSpPr/>
      </dsp:nvSpPr>
      <dsp:spPr>
        <a:xfrm>
          <a:off x="144039" y="4270193"/>
          <a:ext cx="2895942" cy="601474"/>
        </a:xfrm>
        <a:prstGeom prst="snip1Rect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rgbClr val="FFFF0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n>
                <a:noFill/>
              </a:ln>
              <a:solidFill>
                <a:srgbClr val="002060"/>
              </a:solidFill>
            </a:rPr>
            <a:t>--- Самоорганізація</a:t>
          </a:r>
          <a:endParaRPr lang="uk-UA" sz="2300" b="1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44039" y="4320317"/>
        <a:ext cx="2845818" cy="551350"/>
      </dsp:txXfrm>
    </dsp:sp>
    <dsp:sp modelId="{F4B0420A-3247-49A9-9FF5-C3C24DC4F04B}">
      <dsp:nvSpPr>
        <dsp:cNvPr id="0" name=""/>
        <dsp:cNvSpPr/>
      </dsp:nvSpPr>
      <dsp:spPr>
        <a:xfrm>
          <a:off x="143998" y="4857434"/>
          <a:ext cx="7776898" cy="83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i="1" kern="1200" dirty="0" smtClean="0">
              <a:ln>
                <a:noFill/>
              </a:ln>
              <a:solidFill>
                <a:srgbClr val="FFFF00"/>
              </a:solidFill>
            </a:rPr>
            <a:t>Властивість впорядковувати внутрішню структуру і </a:t>
          </a:r>
          <a:r>
            <a:rPr lang="uk-UA" sz="2000" b="1" i="1" kern="1200" dirty="0" smtClean="0">
              <a:ln>
                <a:noFill/>
              </a:ln>
              <a:solidFill>
                <a:srgbClr val="FFFF00"/>
              </a:solidFill>
            </a:rPr>
            <a:t>функціонування</a:t>
          </a:r>
          <a:r>
            <a:rPr lang="uk-UA" sz="2000" b="1" i="1" kern="1200" dirty="0" smtClean="0">
              <a:ln>
                <a:noFill/>
              </a:ln>
              <a:solidFill>
                <a:srgbClr val="FFFF00"/>
              </a:solidFill>
            </a:rPr>
            <a:t>, що забезпечується механізмами </a:t>
          </a:r>
          <a:r>
            <a:rPr lang="uk-UA" sz="2000" b="1" i="1" kern="1200" dirty="0" smtClean="0">
              <a:ln>
                <a:noFill/>
              </a:ln>
              <a:solidFill>
                <a:srgbClr val="FFFF00"/>
              </a:solidFill>
            </a:rPr>
            <a:t>саморегуляції.</a:t>
          </a:r>
          <a:endParaRPr lang="uk-UA" sz="2000" b="1" i="1" kern="1200" dirty="0">
            <a:ln>
              <a:noFill/>
            </a:ln>
            <a:solidFill>
              <a:srgbClr val="FFFF00"/>
            </a:solidFill>
          </a:endParaRPr>
        </a:p>
      </dsp:txBody>
      <dsp:txXfrm>
        <a:off x="143998" y="4857434"/>
        <a:ext cx="7776898" cy="837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791E5-B863-4CBC-8E85-37950F95FAD5}">
      <dsp:nvSpPr>
        <dsp:cNvPr id="0" name=""/>
        <dsp:cNvSpPr/>
      </dsp:nvSpPr>
      <dsp:spPr>
        <a:xfrm>
          <a:off x="2420" y="461228"/>
          <a:ext cx="2360361" cy="1166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Правило екологічної піраміди</a:t>
          </a:r>
          <a:endParaRPr lang="uk-UA" sz="1800" b="1" kern="1200" dirty="0"/>
        </a:p>
      </dsp:txBody>
      <dsp:txXfrm>
        <a:off x="2420" y="461228"/>
        <a:ext cx="2360361" cy="1166510"/>
      </dsp:txXfrm>
    </dsp:sp>
    <dsp:sp modelId="{90AD71C3-67AF-46EA-A2CB-BC3F21B9846B}">
      <dsp:nvSpPr>
        <dsp:cNvPr id="0" name=""/>
        <dsp:cNvSpPr/>
      </dsp:nvSpPr>
      <dsp:spPr>
        <a:xfrm>
          <a:off x="2420" y="1501451"/>
          <a:ext cx="2360361" cy="3149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екологічна ефективність кожної наступної ланки приблизно в десять разів менша від попередньої внаслідок втрат енергії на кожному трофічному рівні.</a:t>
          </a:r>
          <a:endParaRPr lang="uk-UA" sz="1600" kern="1200" dirty="0"/>
        </a:p>
      </dsp:txBody>
      <dsp:txXfrm>
        <a:off x="2420" y="1501451"/>
        <a:ext cx="2360361" cy="3149887"/>
      </dsp:txXfrm>
    </dsp:sp>
    <dsp:sp modelId="{DD1D2851-C76C-4EB3-A8BC-2B4424C67F6D}">
      <dsp:nvSpPr>
        <dsp:cNvPr id="0" name=""/>
        <dsp:cNvSpPr/>
      </dsp:nvSpPr>
      <dsp:spPr>
        <a:xfrm>
          <a:off x="2693232" y="466682"/>
          <a:ext cx="2360361" cy="114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Закон </a:t>
          </a:r>
          <a:r>
            <a:rPr lang="uk-UA" sz="1800" b="1" kern="1200" dirty="0" err="1" smtClean="0"/>
            <a:t>односпрямованості</a:t>
          </a:r>
          <a:r>
            <a:rPr lang="uk-UA" sz="1800" b="1" kern="1200" dirty="0" smtClean="0"/>
            <a:t> потоку енергії</a:t>
          </a:r>
          <a:endParaRPr lang="uk-UA" sz="1800" b="1" kern="1200" dirty="0"/>
        </a:p>
      </dsp:txBody>
      <dsp:txXfrm>
        <a:off x="2693232" y="466682"/>
        <a:ext cx="2360361" cy="1144694"/>
      </dsp:txXfrm>
    </dsp:sp>
    <dsp:sp modelId="{B296150C-7F6A-4CE7-A6FE-0129A985AA8C}">
      <dsp:nvSpPr>
        <dsp:cNvPr id="0" name=""/>
        <dsp:cNvSpPr/>
      </dsp:nvSpPr>
      <dsp:spPr>
        <a:xfrm>
          <a:off x="2664294" y="1489099"/>
          <a:ext cx="2360361" cy="3149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енергія, що її отримує екосистема, передається в одному напрямку від продуцентів до </a:t>
          </a:r>
          <a:r>
            <a:rPr lang="uk-UA" sz="1600" kern="1200" dirty="0" err="1" smtClean="0"/>
            <a:t>консументів</a:t>
          </a:r>
          <a:r>
            <a:rPr lang="uk-UA" sz="1600" kern="1200" dirty="0" smtClean="0"/>
            <a:t> і </a:t>
          </a:r>
          <a:r>
            <a:rPr lang="uk-UA" sz="1600" kern="1200" dirty="0" err="1" smtClean="0"/>
            <a:t>редуцентів</a:t>
          </a:r>
          <a:r>
            <a:rPr lang="uk-UA" sz="1600" kern="1200" dirty="0" smtClean="0"/>
            <a:t>.</a:t>
          </a:r>
          <a:endParaRPr lang="uk-UA" sz="1600" kern="1200" dirty="0"/>
        </a:p>
      </dsp:txBody>
      <dsp:txXfrm>
        <a:off x="2664294" y="1489099"/>
        <a:ext cx="2360361" cy="3149887"/>
      </dsp:txXfrm>
    </dsp:sp>
    <dsp:sp modelId="{71B03E54-87B4-49A6-882B-357D6C2BECF3}">
      <dsp:nvSpPr>
        <dsp:cNvPr id="0" name=""/>
        <dsp:cNvSpPr/>
      </dsp:nvSpPr>
      <dsp:spPr>
        <a:xfrm>
          <a:off x="5384044" y="466682"/>
          <a:ext cx="2360361" cy="114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Закон внутрішньої динамічної рівноваги екосистем</a:t>
          </a:r>
          <a:endParaRPr lang="uk-UA" sz="1800" b="1" kern="1200" dirty="0"/>
        </a:p>
      </dsp:txBody>
      <dsp:txXfrm>
        <a:off x="5384044" y="466682"/>
        <a:ext cx="2360361" cy="1144694"/>
      </dsp:txXfrm>
    </dsp:sp>
    <dsp:sp modelId="{065298A3-7B7D-4BB8-A612-A75D4BE0EEAF}">
      <dsp:nvSpPr>
        <dsp:cNvPr id="0" name=""/>
        <dsp:cNvSpPr/>
      </dsp:nvSpPr>
      <dsp:spPr>
        <a:xfrm>
          <a:off x="5384044" y="1495997"/>
          <a:ext cx="2360361" cy="3149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речовини, енергія, інформація та динамічні якості природних екосистем перебувають у тісному взаємозв’язку, за якого зміна одного з показників неминуче призводить до змін інших за умови збереження загальних властивостей системи.</a:t>
          </a:r>
          <a:endParaRPr lang="uk-UA" sz="1600" kern="1200" dirty="0"/>
        </a:p>
      </dsp:txBody>
      <dsp:txXfrm>
        <a:off x="5384044" y="1495997"/>
        <a:ext cx="2360361" cy="3149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таня\Біологія\11кл\Екологія\фото\потоки речовини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5996"/>
            <a:ext cx="2626341" cy="662473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таня\Біологія\11кл\Екологія\фото\поле сонях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3" y="116632"/>
            <a:ext cx="5287017" cy="352839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таня\Біологія\11кл\Екологія\фото\річ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3" y="3115417"/>
            <a:ext cx="5287017" cy="370712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 rot="21443652">
            <a:off x="470354" y="2883850"/>
            <a:ext cx="6554831" cy="188118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prstTxWarp prst="textCanDown">
              <a:avLst/>
            </a:prstTxWarp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Екосистеми, їх властивості та характеристики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7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аня\Біологія\11кл\Екологія\фото\екосистем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4624"/>
            <a:ext cx="816059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9471" y="59389"/>
            <a:ext cx="7837026" cy="1191816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Ф</a:t>
            </a:r>
            <a:r>
              <a:rPr lang="uk-UA" sz="2800" b="1" dirty="0" smtClean="0">
                <a:solidFill>
                  <a:srgbClr val="0070C0"/>
                </a:solidFill>
              </a:rPr>
              <a:t>ункціонування екосистеми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це сукупність екологічних процесів, що завдяки внутрішнім і зовнішнім екологічним </a:t>
            </a:r>
            <a:r>
              <a:rPr lang="uk-UA" b="1" i="1" dirty="0" err="1" smtClean="0">
                <a:solidFill>
                  <a:schemeClr val="accent5">
                    <a:lumMod val="50000"/>
                  </a:schemeClr>
                </a:solidFill>
              </a:rPr>
              <a:t>зв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uk-UA" b="1" i="1" dirty="0" err="1" smtClean="0">
                <a:solidFill>
                  <a:schemeClr val="accent5">
                    <a:lumMod val="50000"/>
                  </a:schemeClr>
                </a:solidFill>
              </a:rPr>
              <a:t>язкам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 забезпечують існування та розвиток екосистеми в часі.</a:t>
            </a:r>
            <a:endParaRPr lang="uk-UA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71592184"/>
              </p:ext>
            </p:extLst>
          </p:nvPr>
        </p:nvGraphicFramePr>
        <p:xfrm>
          <a:off x="1199471" y="1251205"/>
          <a:ext cx="7116945" cy="455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17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таня\Біологія\11кл\Екологія\фото\річка Пд Бу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40" y="33423"/>
            <a:ext cx="8100392" cy="68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7299" y="-99393"/>
            <a:ext cx="7848873" cy="1039356"/>
          </a:xfrm>
          <a:prstGeom prst="wave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Спільні властивості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функціонування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екосистем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0583766"/>
              </p:ext>
            </p:extLst>
          </p:nvPr>
        </p:nvGraphicFramePr>
        <p:xfrm>
          <a:off x="1061356" y="836712"/>
          <a:ext cx="80648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1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3410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02952"/>
            <a:ext cx="847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027" name="Picture 3" descr="D:\таня\Біологія\11кл\Екологія\фото\рі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7624" y="74982"/>
            <a:ext cx="7848872" cy="917079"/>
          </a:xfrm>
          <a:prstGeom prst="wave">
            <a:avLst>
              <a:gd name="adj1" fmla="val 12500"/>
              <a:gd name="adj2" fmla="val 405"/>
            </a:avLst>
          </a:prstGeom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Спільні ознаки екосистем </a:t>
            </a:r>
            <a:r>
              <a:rPr lang="uk-UA" sz="2200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(екологічна характеристика)</a:t>
            </a:r>
            <a:endParaRPr lang="uk-UA" sz="2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1043608" y="1124744"/>
            <a:ext cx="3240360" cy="27146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b="1" dirty="0"/>
              <a:t>Видова різноманітність і склад організмів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1043608" y="4221088"/>
            <a:ext cx="3240360" cy="2448272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Мінералізація органічних </a:t>
            </a:r>
            <a:r>
              <a:rPr lang="uk-UA" b="1" dirty="0" smtClean="0"/>
              <a:t>решток</a:t>
            </a:r>
            <a:endParaRPr lang="uk-UA" b="1" dirty="0"/>
          </a:p>
        </p:txBody>
      </p:sp>
      <p:sp>
        <p:nvSpPr>
          <p:cNvPr id="10" name="Пятно 1 9"/>
          <p:cNvSpPr/>
          <p:nvPr/>
        </p:nvSpPr>
        <p:spPr>
          <a:xfrm>
            <a:off x="5724128" y="4149080"/>
            <a:ext cx="3240360" cy="252028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Біологічна </a:t>
            </a:r>
            <a:r>
              <a:rPr lang="uk-UA" b="1" dirty="0"/>
              <a:t>продуктивність</a:t>
            </a:r>
          </a:p>
          <a:p>
            <a:pPr lvl="0" algn="ctr"/>
            <a:endParaRPr lang="uk-UA" b="1" dirty="0"/>
          </a:p>
        </p:txBody>
      </p:sp>
      <p:sp>
        <p:nvSpPr>
          <p:cNvPr id="12" name="Пятно 1 11"/>
          <p:cNvSpPr/>
          <p:nvPr/>
        </p:nvSpPr>
        <p:spPr>
          <a:xfrm>
            <a:off x="5724128" y="1124744"/>
            <a:ext cx="3240360" cy="302433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Ланцюги живлення та розгалуженість трофічної </a:t>
            </a:r>
            <a:r>
              <a:rPr lang="uk-UA" b="1" dirty="0" smtClean="0"/>
              <a:t>мережі</a:t>
            </a:r>
            <a:endParaRPr lang="uk-UA" b="1" dirty="0"/>
          </a:p>
        </p:txBody>
      </p:sp>
      <p:sp>
        <p:nvSpPr>
          <p:cNvPr id="5" name="Пятно 1 4"/>
          <p:cNvSpPr/>
          <p:nvPr/>
        </p:nvSpPr>
        <p:spPr>
          <a:xfrm>
            <a:off x="3779912" y="2636912"/>
            <a:ext cx="2232248" cy="252028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uk-UA" b="1" dirty="0" smtClean="0"/>
          </a:p>
          <a:p>
            <a:pPr algn="ctr">
              <a:defRPr/>
            </a:pPr>
            <a:r>
              <a:rPr lang="uk-UA" b="1" dirty="0" smtClean="0"/>
              <a:t>Структура </a:t>
            </a:r>
            <a:r>
              <a:rPr lang="uk-UA" b="1" dirty="0"/>
              <a:t>екосистем</a:t>
            </a:r>
            <a:endParaRPr lang="uk-UA" dirty="0"/>
          </a:p>
          <a:p>
            <a:pPr lvl="0" algn="ctr">
              <a:defRPr/>
            </a:pP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282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74056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Організація потоку речовини, енергії та інформації в екосистемі</a:t>
            </a:r>
            <a:endParaRPr lang="uk-UA" sz="3200" b="1" dirty="0"/>
          </a:p>
        </p:txBody>
      </p:sp>
      <p:pic>
        <p:nvPicPr>
          <p:cNvPr id="4" name="Picture 5" descr="D:\таня\Біологія\11кл\Екологія\фото\потік енергії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412776"/>
            <a:ext cx="3563888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Выноска-облако 2"/>
          <p:cNvSpPr/>
          <p:nvPr/>
        </p:nvSpPr>
        <p:spPr>
          <a:xfrm>
            <a:off x="971600" y="1412776"/>
            <a:ext cx="4896544" cy="446449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Всередині е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015446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Всередині екосистеми обмін речовин та енергії здійснюється завдяки діяльності </a:t>
            </a:r>
            <a:r>
              <a:rPr lang="uk-UA" sz="2000" b="1" i="1" dirty="0" smtClean="0">
                <a:solidFill>
                  <a:srgbClr val="FF0000"/>
                </a:solidFill>
              </a:rPr>
              <a:t>продуцентів, </a:t>
            </a:r>
            <a:r>
              <a:rPr lang="uk-UA" sz="2000" b="1" i="1" dirty="0" err="1" smtClean="0">
                <a:solidFill>
                  <a:srgbClr val="FF0000"/>
                </a:solidFill>
              </a:rPr>
              <a:t>консументів</a:t>
            </a:r>
            <a:r>
              <a:rPr lang="uk-UA" sz="2000" b="1" i="1" dirty="0" smtClean="0">
                <a:solidFill>
                  <a:srgbClr val="FF0000"/>
                </a:solidFill>
              </a:rPr>
              <a:t> </a:t>
            </a:r>
            <a:r>
              <a:rPr lang="uk-UA" sz="2000" b="1" i="1" dirty="0" smtClean="0"/>
              <a:t>і</a:t>
            </a:r>
            <a:r>
              <a:rPr lang="uk-UA" sz="2000" b="1" i="1" dirty="0" smtClean="0">
                <a:solidFill>
                  <a:srgbClr val="FF0000"/>
                </a:solidFill>
              </a:rPr>
              <a:t> </a:t>
            </a:r>
            <a:r>
              <a:rPr lang="uk-UA" sz="2000" b="1" i="1" dirty="0" err="1" smtClean="0">
                <a:solidFill>
                  <a:srgbClr val="FF0000"/>
                </a:solidFill>
              </a:rPr>
              <a:t>редуцентів</a:t>
            </a:r>
            <a:r>
              <a:rPr lang="uk-UA" sz="2000" b="1" i="1" dirty="0" smtClean="0"/>
              <a:t>, </a:t>
            </a:r>
            <a:r>
              <a:rPr lang="uk-UA" sz="2000" b="1" i="1" dirty="0" err="1" smtClean="0"/>
              <a:t>пов</a:t>
            </a:r>
            <a:r>
              <a:rPr lang="en-US" sz="2000" b="1" i="1" dirty="0" smtClean="0"/>
              <a:t>’</a:t>
            </a:r>
            <a:r>
              <a:rPr lang="uk-UA" sz="2000" b="1" i="1" dirty="0" err="1" smtClean="0"/>
              <a:t>язаних</a:t>
            </a:r>
            <a:r>
              <a:rPr lang="uk-UA" sz="2000" b="1" i="1" dirty="0" smtClean="0"/>
              <a:t> між собою найрізноманітнішими </a:t>
            </a:r>
            <a:r>
              <a:rPr lang="uk-UA" sz="2000" b="1" i="1" dirty="0" err="1" smtClean="0"/>
              <a:t>зв</a:t>
            </a:r>
            <a:r>
              <a:rPr lang="en-US" sz="2000" b="1" i="1" dirty="0" smtClean="0"/>
              <a:t>’</a:t>
            </a:r>
            <a:r>
              <a:rPr lang="uk-UA" sz="2000" b="1" i="1" dirty="0" err="1" smtClean="0"/>
              <a:t>язками</a:t>
            </a:r>
            <a:r>
              <a:rPr lang="uk-UA" sz="2000" b="1" i="1" dirty="0" smtClean="0"/>
              <a:t>, визначальними серед яких є </a:t>
            </a:r>
            <a:r>
              <a:rPr lang="uk-UA" sz="2000" b="1" i="1" dirty="0" smtClean="0">
                <a:solidFill>
                  <a:schemeClr val="accent3">
                    <a:lumMod val="75000"/>
                  </a:schemeClr>
                </a:solidFill>
              </a:rPr>
              <a:t>трофічні</a:t>
            </a:r>
            <a:r>
              <a:rPr lang="uk-UA" sz="2000" b="1" i="1" dirty="0" smtClean="0"/>
              <a:t>.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2105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26876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Організація потоку речовини, енергії та інформації в екосистемі</a:t>
            </a:r>
            <a:endParaRPr lang="uk-UA" sz="32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2560" y="1340769"/>
            <a:ext cx="7406640" cy="542198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6" name="Picture 4" descr="D:\таня\Біологія\11кл\Екологія\фото\ланцюг пасов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1"/>
          <a:stretch/>
        </p:blipFill>
        <p:spPr bwMode="auto">
          <a:xfrm>
            <a:off x="4505576" y="1340767"/>
            <a:ext cx="4289522" cy="5256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ертикальный свиток 7"/>
          <p:cNvSpPr/>
          <p:nvPr/>
        </p:nvSpPr>
        <p:spPr>
          <a:xfrm>
            <a:off x="971600" y="1340767"/>
            <a:ext cx="3960440" cy="5421981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rgbClr val="00B050"/>
                </a:solidFill>
              </a:rPr>
              <a:t>Ланцюг живлення </a:t>
            </a:r>
            <a:r>
              <a:rPr lang="uk-UA" b="1" dirty="0" smtClean="0"/>
              <a:t>– це послідовний ряд живих організмів, </a:t>
            </a:r>
            <a:r>
              <a:rPr lang="uk-UA" b="1" dirty="0" err="1" smtClean="0"/>
              <a:t>пов</a:t>
            </a:r>
            <a:r>
              <a:rPr lang="en-US" b="1" dirty="0" smtClean="0"/>
              <a:t>’</a:t>
            </a:r>
            <a:r>
              <a:rPr lang="uk-UA" b="1" dirty="0" err="1" smtClean="0"/>
              <a:t>язаних</a:t>
            </a:r>
            <a:r>
              <a:rPr lang="uk-UA" b="1" dirty="0" smtClean="0"/>
              <a:t> харчовими </a:t>
            </a:r>
            <a:r>
              <a:rPr lang="uk-UA" b="1" dirty="0" err="1" smtClean="0"/>
              <a:t>зв</a:t>
            </a:r>
            <a:r>
              <a:rPr lang="en-US" b="1" dirty="0" smtClean="0"/>
              <a:t>’</a:t>
            </a:r>
            <a:r>
              <a:rPr lang="uk-UA" b="1" dirty="0" err="1" smtClean="0"/>
              <a:t>язками</a:t>
            </a:r>
            <a:r>
              <a:rPr lang="uk-UA" b="1" dirty="0" smtClean="0"/>
              <a:t>, який відображає передачу речовини та енергії в екосистемі. Першою ланкою більшості ланцюгів живлення є </a:t>
            </a:r>
            <a:r>
              <a:rPr lang="uk-UA" b="1" dirty="0" smtClean="0">
                <a:solidFill>
                  <a:srgbClr val="C00000"/>
                </a:solidFill>
              </a:rPr>
              <a:t>продуценти</a:t>
            </a:r>
            <a:r>
              <a:rPr lang="uk-UA" b="1" dirty="0" smtClean="0"/>
              <a:t> (автотрофи). Наступні ланки – </a:t>
            </a:r>
            <a:r>
              <a:rPr lang="uk-UA" b="1" dirty="0" err="1" smtClean="0">
                <a:solidFill>
                  <a:srgbClr val="C00000"/>
                </a:solidFill>
              </a:rPr>
              <a:t>консументи</a:t>
            </a:r>
            <a:r>
              <a:rPr lang="uk-UA" b="1" dirty="0" smtClean="0"/>
              <a:t> (</a:t>
            </a:r>
            <a:r>
              <a:rPr lang="uk-UA" b="1" dirty="0" err="1" smtClean="0"/>
              <a:t>гетеротрофи</a:t>
            </a:r>
            <a:r>
              <a:rPr lang="uk-UA" b="1" dirty="0" smtClean="0"/>
              <a:t>). Рештки організмів використовують </a:t>
            </a:r>
            <a:r>
              <a:rPr lang="uk-UA" b="1" dirty="0" err="1" smtClean="0">
                <a:solidFill>
                  <a:srgbClr val="C00000"/>
                </a:solidFill>
              </a:rPr>
              <a:t>редуценти</a:t>
            </a:r>
            <a:r>
              <a:rPr lang="uk-UA" b="1" dirty="0" smtClean="0"/>
              <a:t> (</a:t>
            </a:r>
            <a:r>
              <a:rPr lang="uk-UA" b="1" dirty="0" err="1" smtClean="0"/>
              <a:t>сапротрофи</a:t>
            </a:r>
            <a:r>
              <a:rPr lang="uk-UA" b="1" dirty="0" smtClean="0"/>
              <a:t>).</a:t>
            </a:r>
          </a:p>
          <a:p>
            <a:pPr algn="just"/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2661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1639" y="44624"/>
            <a:ext cx="7560843" cy="122378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Організація потоку речовини, енергії та інформації в екосистемі</a:t>
            </a:r>
            <a:endParaRPr lang="uk-UA" sz="3200" b="1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971600" y="1340767"/>
            <a:ext cx="3960440" cy="5421981"/>
          </a:xfrm>
          <a:prstGeom prst="verticalScroll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b="1" dirty="0">
                <a:solidFill>
                  <a:prstClr val="black"/>
                </a:solidFill>
              </a:rPr>
              <a:t>За джерелом надходження енергії до </a:t>
            </a:r>
            <a:r>
              <a:rPr lang="uk-UA" b="1" dirty="0" err="1">
                <a:solidFill>
                  <a:prstClr val="black"/>
                </a:solidFill>
              </a:rPr>
              <a:t>консументів</a:t>
            </a:r>
            <a:r>
              <a:rPr lang="uk-UA" b="1" dirty="0">
                <a:solidFill>
                  <a:prstClr val="black"/>
                </a:solidFill>
              </a:rPr>
              <a:t> ланцюги живлення поділяють на </a:t>
            </a:r>
            <a:r>
              <a:rPr lang="uk-UA" b="1" i="1" dirty="0">
                <a:solidFill>
                  <a:prstClr val="black"/>
                </a:solidFill>
              </a:rPr>
              <a:t>пасовищні</a:t>
            </a:r>
            <a:r>
              <a:rPr lang="uk-UA" b="1" dirty="0">
                <a:solidFill>
                  <a:prstClr val="black"/>
                </a:solidFill>
              </a:rPr>
              <a:t> (ланцюги </a:t>
            </a:r>
            <a:r>
              <a:rPr lang="uk-UA" b="1" dirty="0" err="1">
                <a:solidFill>
                  <a:prstClr val="black"/>
                </a:solidFill>
              </a:rPr>
              <a:t>виїдання</a:t>
            </a:r>
            <a:r>
              <a:rPr lang="uk-UA" b="1" dirty="0">
                <a:solidFill>
                  <a:prstClr val="black"/>
                </a:solidFill>
              </a:rPr>
              <a:t>) та </a:t>
            </a:r>
            <a:r>
              <a:rPr lang="uk-UA" b="1" i="1" dirty="0" err="1">
                <a:solidFill>
                  <a:prstClr val="black"/>
                </a:solidFill>
              </a:rPr>
              <a:t>детритні</a:t>
            </a:r>
            <a:r>
              <a:rPr lang="uk-UA" b="1" dirty="0">
                <a:solidFill>
                  <a:prstClr val="black"/>
                </a:solidFill>
              </a:rPr>
              <a:t> (розщеплення). </a:t>
            </a:r>
            <a:endParaRPr lang="uk-UA" b="1" dirty="0" smtClean="0">
              <a:solidFill>
                <a:prstClr val="black"/>
              </a:solidFill>
            </a:endParaRPr>
          </a:p>
          <a:p>
            <a:pPr lvl="0" algn="just"/>
            <a:r>
              <a:rPr lang="uk-UA" b="1" dirty="0" smtClean="0">
                <a:solidFill>
                  <a:srgbClr val="C00000"/>
                </a:solidFill>
              </a:rPr>
              <a:t>Пасовищні</a:t>
            </a:r>
            <a:r>
              <a:rPr lang="uk-UA" b="1" dirty="0" smtClean="0">
                <a:solidFill>
                  <a:prstClr val="black"/>
                </a:solidFill>
              </a:rPr>
              <a:t> </a:t>
            </a:r>
            <a:r>
              <a:rPr lang="uk-UA" b="1" i="1" dirty="0">
                <a:solidFill>
                  <a:prstClr val="black"/>
                </a:solidFill>
              </a:rPr>
              <a:t>(мал. А) </a:t>
            </a:r>
            <a:r>
              <a:rPr lang="uk-UA" b="1" dirty="0">
                <a:solidFill>
                  <a:prstClr val="black"/>
                </a:solidFill>
              </a:rPr>
              <a:t>– це ланцюги, які починаються із зелених рослин і завершуються </a:t>
            </a:r>
            <a:r>
              <a:rPr lang="uk-UA" b="1" dirty="0" err="1">
                <a:solidFill>
                  <a:prstClr val="black"/>
                </a:solidFill>
              </a:rPr>
              <a:t>редуцентами</a:t>
            </a:r>
            <a:r>
              <a:rPr lang="uk-UA" b="1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uk-UA" b="1" dirty="0" smtClean="0">
                <a:solidFill>
                  <a:prstClr val="black"/>
                </a:solidFill>
              </a:rPr>
              <a:t> </a:t>
            </a:r>
            <a:r>
              <a:rPr lang="uk-UA" b="1" dirty="0" err="1">
                <a:solidFill>
                  <a:srgbClr val="C00000"/>
                </a:solidFill>
              </a:rPr>
              <a:t>Детритні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r>
              <a:rPr lang="uk-UA" b="1" i="1" dirty="0">
                <a:solidFill>
                  <a:prstClr val="black"/>
                </a:solidFill>
              </a:rPr>
              <a:t>(мал. Б)</a:t>
            </a:r>
            <a:r>
              <a:rPr lang="uk-UA" b="1" dirty="0">
                <a:solidFill>
                  <a:prstClr val="black"/>
                </a:solidFill>
              </a:rPr>
              <a:t> – це </a:t>
            </a:r>
            <a:r>
              <a:rPr lang="uk-UA" b="1" dirty="0" err="1" smtClean="0">
                <a:solidFill>
                  <a:prstClr val="black"/>
                </a:solidFill>
              </a:rPr>
              <a:t>лацюги</a:t>
            </a:r>
            <a:r>
              <a:rPr lang="uk-UA" b="1" dirty="0" smtClean="0">
                <a:solidFill>
                  <a:prstClr val="black"/>
                </a:solidFill>
              </a:rPr>
              <a:t>, які починаються з мертвої органічної речовини і продовжуються </a:t>
            </a:r>
            <a:r>
              <a:rPr lang="uk-UA" b="1" dirty="0" err="1" smtClean="0">
                <a:solidFill>
                  <a:prstClr val="black"/>
                </a:solidFill>
              </a:rPr>
              <a:t>редуцентами</a:t>
            </a:r>
            <a:r>
              <a:rPr lang="uk-UA" b="1" dirty="0" smtClean="0">
                <a:solidFill>
                  <a:prstClr val="black"/>
                </a:solidFill>
              </a:rPr>
              <a:t>.</a:t>
            </a:r>
            <a:endParaRPr lang="uk-UA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D:\таня\Біологія\11кл\Екологія\фото\ланцюг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2" t="19956" r="4278" b="46272"/>
          <a:stretch/>
        </p:blipFill>
        <p:spPr bwMode="auto">
          <a:xfrm>
            <a:off x="4860033" y="1970837"/>
            <a:ext cx="4032448" cy="163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таня\Біологія\11кл\Екологія\фото\ланцюги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64574" r="3133" b="1"/>
          <a:stretch/>
        </p:blipFill>
        <p:spPr bwMode="auto">
          <a:xfrm>
            <a:off x="4860032" y="4365104"/>
            <a:ext cx="4032450" cy="1799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0180" y="3625003"/>
            <a:ext cx="424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Мал. А. Пасовищний ланцюг живлення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851903" y="6164197"/>
            <a:ext cx="417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Мал. Б. </a:t>
            </a:r>
            <a:r>
              <a:rPr lang="uk-UA" b="1" dirty="0" err="1" smtClean="0"/>
              <a:t>Детритний</a:t>
            </a:r>
            <a:r>
              <a:rPr lang="uk-UA" b="1" dirty="0" smtClean="0"/>
              <a:t> ланцюг живлення.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5298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Закономірності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функціонування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екосистем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404641"/>
              </p:ext>
            </p:extLst>
          </p:nvPr>
        </p:nvGraphicFramePr>
        <p:xfrm>
          <a:off x="1187624" y="1556792"/>
          <a:ext cx="774682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4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499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Екосистеми, їх властивості та характеристики</vt:lpstr>
      <vt:lpstr>Презентация PowerPoint</vt:lpstr>
      <vt:lpstr>Презентация PowerPoint</vt:lpstr>
      <vt:lpstr>Презентация PowerPoint</vt:lpstr>
      <vt:lpstr>Організація потоку речовини, енергії та інформації в екосистемі</vt:lpstr>
      <vt:lpstr>Організація потоку речовини, енергії та інформації в екосистемі</vt:lpstr>
      <vt:lpstr>Організація потоку речовини, енергії та інформації в екосистемі</vt:lpstr>
      <vt:lpstr>Закономірності функціонування екосистем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Екосистеми, їх властивості та характеристики</dc:title>
  <dc:creator>Vlad</dc:creator>
  <cp:lastModifiedBy>Vlad</cp:lastModifiedBy>
  <cp:revision>105</cp:revision>
  <dcterms:created xsi:type="dcterms:W3CDTF">2020-01-23T21:08:09Z</dcterms:created>
  <dcterms:modified xsi:type="dcterms:W3CDTF">2020-01-28T21:55:47Z</dcterms:modified>
</cp:coreProperties>
</file>