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797" r:id="rId3"/>
    <p:sldId id="1539" r:id="rId4"/>
    <p:sldId id="1584" r:id="rId5"/>
    <p:sldId id="1585" r:id="rId6"/>
    <p:sldId id="1593" r:id="rId7"/>
    <p:sldId id="1586" r:id="rId8"/>
    <p:sldId id="1587" r:id="rId9"/>
    <p:sldId id="1588" r:id="rId10"/>
    <p:sldId id="1594" r:id="rId11"/>
    <p:sldId id="1595" r:id="rId12"/>
    <p:sldId id="1589" r:id="rId13"/>
    <p:sldId id="1590" r:id="rId14"/>
    <p:sldId id="1591" r:id="rId15"/>
    <p:sldId id="1596" r:id="rId16"/>
    <p:sldId id="1597" r:id="rId17"/>
    <p:sldId id="1606" r:id="rId18"/>
    <p:sldId id="1607" r:id="rId19"/>
    <p:sldId id="1608" r:id="rId20"/>
    <p:sldId id="1609" r:id="rId21"/>
    <p:sldId id="1610" r:id="rId22"/>
    <p:sldId id="1598" r:id="rId23"/>
    <p:sldId id="1599" r:id="rId24"/>
    <p:sldId id="1600" r:id="rId25"/>
    <p:sldId id="1601" r:id="rId26"/>
    <p:sldId id="1611" r:id="rId27"/>
    <p:sldId id="1602" r:id="rId28"/>
    <p:sldId id="1612" r:id="rId29"/>
    <p:sldId id="1613" r:id="rId30"/>
    <p:sldId id="1614" r:id="rId31"/>
    <p:sldId id="1603" r:id="rId32"/>
    <p:sldId id="1625" r:id="rId33"/>
    <p:sldId id="1615" r:id="rId34"/>
    <p:sldId id="1616" r:id="rId35"/>
    <p:sldId id="1626" r:id="rId36"/>
    <p:sldId id="1627" r:id="rId37"/>
    <p:sldId id="1617" r:id="rId38"/>
    <p:sldId id="1618" r:id="rId39"/>
    <p:sldId id="1628" r:id="rId40"/>
    <p:sldId id="1619" r:id="rId41"/>
    <p:sldId id="1354" r:id="rId42"/>
    <p:sldId id="1629" r:id="rId43"/>
    <p:sldId id="304" r:id="rId44"/>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663300"/>
    <a:srgbClr val="4130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Помір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Стиль із теми 2 – акцент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Стиль із теми 2 – акцент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hyperlink" Target="http://teach-inf.at.ua/" TargetMode="External"/><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hyperlink" Target="http://teach-inf.at.ua/" TargetMode="External"/><Relationship Id="rId2" Type="http://schemas.openxmlformats.org/officeDocument/2006/relationships/image" Target="../media/image6.jpe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ий слайд">
    <p:spTree>
      <p:nvGrpSpPr>
        <p:cNvPr id="1" name=""/>
        <p:cNvGrpSpPr/>
        <p:nvPr/>
      </p:nvGrpSpPr>
      <p:grpSpPr>
        <a:xfrm>
          <a:off x="0" y="0"/>
          <a:ext cx="0" cy="0"/>
          <a:chOff x="0" y="0"/>
          <a:chExt cx="0" cy="0"/>
        </a:xfrm>
      </p:grpSpPr>
      <p:pic>
        <p:nvPicPr>
          <p:cNvPr id="4" name="Рисунок 3"/>
          <p:cNvPicPr>
            <a:picLocks noChangeAspect="1"/>
          </p:cNvPicPr>
          <p:nvPr userDrawn="1"/>
        </p:nvPicPr>
        <p:blipFill rotWithShape="1">
          <a:blip r:embed="rId2">
            <a:extLst>
              <a:ext uri="{28A0092B-C50C-407E-A947-70E740481C1C}">
                <a14:useLocalDpi xmlns:a14="http://schemas.microsoft.com/office/drawing/2010/main" val="0"/>
              </a:ext>
            </a:extLst>
          </a:blip>
          <a:srcRect t="12158"/>
          <a:stretch/>
        </p:blipFill>
        <p:spPr>
          <a:xfrm>
            <a:off x="0" y="0"/>
            <a:ext cx="4779785" cy="6222513"/>
          </a:xfrm>
          <a:prstGeom prst="rect">
            <a:avLst/>
          </a:prstGeom>
        </p:spPr>
      </p:pic>
      <p:sp>
        <p:nvSpPr>
          <p:cNvPr id="9" name="Rectangle 24"/>
          <p:cNvSpPr>
            <a:spLocks noChangeArrowheads="1"/>
          </p:cNvSpPr>
          <p:nvPr userDrawn="1"/>
        </p:nvSpPr>
        <p:spPr bwMode="auto">
          <a:xfrm>
            <a:off x="0" y="3527436"/>
            <a:ext cx="12192000" cy="3357563"/>
          </a:xfrm>
          <a:prstGeom prst="rect">
            <a:avLst/>
          </a:prstGeom>
          <a:solidFill>
            <a:srgbClr val="398AC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1" name="Rectangle 17"/>
          <p:cNvSpPr>
            <a:spLocks noChangeArrowheads="1"/>
          </p:cNvSpPr>
          <p:nvPr userDrawn="1"/>
        </p:nvSpPr>
        <p:spPr bwMode="gray">
          <a:xfrm>
            <a:off x="0" y="3141663"/>
            <a:ext cx="12192000" cy="431800"/>
          </a:xfrm>
          <a:prstGeom prst="rect">
            <a:avLst/>
          </a:prstGeom>
          <a:solidFill>
            <a:srgbClr val="19426B"/>
          </a:solidFill>
          <a:ln w="9525">
            <a:solidFill>
              <a:srgbClr val="19426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3" name="Oval 25"/>
          <p:cNvSpPr>
            <a:spLocks noChangeArrowheads="1"/>
          </p:cNvSpPr>
          <p:nvPr userDrawn="1"/>
        </p:nvSpPr>
        <p:spPr bwMode="ltGray">
          <a:xfrm>
            <a:off x="1258888" y="4508512"/>
            <a:ext cx="4248150" cy="1800225"/>
          </a:xfrm>
          <a:prstGeom prst="ellipse">
            <a:avLst/>
          </a:prstGeom>
          <a:gradFill rotWithShape="1">
            <a:gsLst>
              <a:gs pos="0">
                <a:srgbClr val="398AC7"/>
              </a:gs>
              <a:gs pos="100000">
                <a:srgbClr val="398AC7">
                  <a:gamma/>
                  <a:shade val="46275"/>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4" name="Rectangle 4"/>
          <p:cNvSpPr txBox="1">
            <a:spLocks noChangeArrowheads="1"/>
          </p:cNvSpPr>
          <p:nvPr userDrawn="1"/>
        </p:nvSpPr>
        <p:spPr bwMode="auto">
          <a:xfrm>
            <a:off x="457200" y="6486536"/>
            <a:ext cx="2133600" cy="168275"/>
          </a:xfrm>
          <a:prstGeom prst="rect">
            <a:avLst/>
          </a:prstGeom>
        </p:spPr>
        <p:txBody>
          <a:bodyPr/>
          <a:lstStyle>
            <a:defPPr>
              <a:defRPr lang="uk-UA"/>
            </a:defPPr>
            <a:lvl1pPr marL="0" algn="l" defTabSz="914400" rtl="0" eaLnBrk="1" latinLnBrk="0" hangingPunct="1">
              <a:defRPr sz="1200" b="0" kern="1200">
                <a:solidFill>
                  <a:schemeClr val="tx1"/>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19426B"/>
              </a:solidFill>
              <a:effectLst/>
              <a:uLnTx/>
              <a:uFillTx/>
              <a:latin typeface="Arial" panose="020B0604020202020204" pitchFamily="34" charset="0"/>
              <a:ea typeface="+mn-ea"/>
              <a:cs typeface="+mn-cs"/>
            </a:endParaRPr>
          </a:p>
        </p:txBody>
      </p:sp>
      <p:sp>
        <p:nvSpPr>
          <p:cNvPr id="15" name="Rectangle 5"/>
          <p:cNvSpPr txBox="1">
            <a:spLocks noChangeArrowheads="1"/>
          </p:cNvSpPr>
          <p:nvPr userDrawn="1"/>
        </p:nvSpPr>
        <p:spPr>
          <a:xfrm>
            <a:off x="3124200" y="6486536"/>
            <a:ext cx="2895600" cy="168275"/>
          </a:xfrm>
          <a:prstGeom prst="rect">
            <a:avLst/>
          </a:prstGeom>
        </p:spPr>
        <p:txBody>
          <a:bodyPr/>
          <a:lstStyle>
            <a:defPPr>
              <a:defRPr lang="uk-UA"/>
            </a:defPPr>
            <a:lvl1pPr marL="0" algn="ctr" defTabSz="914400" rtl="0" eaLnBrk="1" latinLnBrk="0" hangingPunct="1">
              <a:defRPr sz="1200" b="0" kern="1200">
                <a:solidFill>
                  <a:schemeClr val="bg1"/>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6" name="Oval 18"/>
          <p:cNvSpPr>
            <a:spLocks noChangeArrowheads="1"/>
          </p:cNvSpPr>
          <p:nvPr userDrawn="1"/>
        </p:nvSpPr>
        <p:spPr bwMode="gray">
          <a:xfrm>
            <a:off x="276225" y="1255713"/>
            <a:ext cx="4656138" cy="4837112"/>
          </a:xfrm>
          <a:prstGeom prst="ellipse">
            <a:avLst/>
          </a:prstGeom>
          <a:solidFill>
            <a:srgbClr val="FFFFFF"/>
          </a:solidFill>
          <a:ln>
            <a:noFill/>
          </a:ln>
          <a:effectLst>
            <a:outerShdw dist="172739" dir="3238358" algn="ctr" rotWithShape="0">
              <a:srgbClr val="19426B"/>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7" name="Freeform 21" descr="2"/>
          <p:cNvSpPr>
            <a:spLocks/>
          </p:cNvSpPr>
          <p:nvPr userDrawn="1"/>
        </p:nvSpPr>
        <p:spPr bwMode="gray">
          <a:xfrm>
            <a:off x="376245" y="2147896"/>
            <a:ext cx="2103437" cy="3032125"/>
          </a:xfrm>
          <a:custGeom>
            <a:avLst/>
            <a:gdLst>
              <a:gd name="T0" fmla="*/ 1325 w 1325"/>
              <a:gd name="T1" fmla="*/ 960 h 1910"/>
              <a:gd name="T2" fmla="*/ 414 w 1325"/>
              <a:gd name="T3" fmla="*/ 0 h 1910"/>
              <a:gd name="T4" fmla="*/ 27 w 1325"/>
              <a:gd name="T5" fmla="*/ 1014 h 1910"/>
              <a:gd name="T6" fmla="*/ 402 w 1325"/>
              <a:gd name="T7" fmla="*/ 1910 h 1910"/>
              <a:gd name="T8" fmla="*/ 1325 w 1325"/>
              <a:gd name="T9" fmla="*/ 960 h 1910"/>
            </a:gdLst>
            <a:ahLst/>
            <a:cxnLst>
              <a:cxn ang="0">
                <a:pos x="T0" y="T1"/>
              </a:cxn>
              <a:cxn ang="0">
                <a:pos x="T2" y="T3"/>
              </a:cxn>
              <a:cxn ang="0">
                <a:pos x="T4" y="T5"/>
              </a:cxn>
              <a:cxn ang="0">
                <a:pos x="T6" y="T7"/>
              </a:cxn>
              <a:cxn ang="0">
                <a:pos x="T8" y="T9"/>
              </a:cxn>
            </a:cxnLst>
            <a:rect l="0" t="0" r="r" b="b"/>
            <a:pathLst>
              <a:path w="1325" h="1910">
                <a:moveTo>
                  <a:pt x="1325" y="960"/>
                </a:moveTo>
                <a:lnTo>
                  <a:pt x="414" y="0"/>
                </a:lnTo>
                <a:cubicBezTo>
                  <a:pt x="238" y="162"/>
                  <a:pt x="0" y="570"/>
                  <a:pt x="27" y="1014"/>
                </a:cubicBezTo>
                <a:cubicBezTo>
                  <a:pt x="53" y="1458"/>
                  <a:pt x="233" y="1748"/>
                  <a:pt x="402" y="1910"/>
                </a:cubicBezTo>
                <a:lnTo>
                  <a:pt x="1325" y="960"/>
                </a:lnTo>
                <a:close/>
              </a:path>
            </a:pathLst>
          </a:custGeom>
          <a:blipFill dpi="0" rotWithShape="1">
            <a:blip r:embed="rId3">
              <a:extLst>
                <a:ext uri="{28A0092B-C50C-407E-A947-70E740481C1C}">
                  <a14:useLocalDpi xmlns:a14="http://schemas.microsoft.com/office/drawing/2010/main" val="0"/>
                </a:ext>
              </a:extLst>
            </a:blip>
            <a:srcRect/>
            <a:stretch>
              <a:fillRect/>
            </a:stretch>
          </a:blipFill>
          <a:ln>
            <a:noFill/>
          </a:ln>
          <a:effectLst/>
          <a:extLst>
            <a:ext uri="{91240B29-F687-4F45-9708-019B960494DF}">
              <a14:hiddenLine xmlns:a14="http://schemas.microsoft.com/office/drawing/2010/main" w="76200" cmpd="sng">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uk-UA" dirty="0">
              <a:solidFill>
                <a:srgbClr val="19426B"/>
              </a:solidFill>
              <a:latin typeface="Arial" panose="020B0604020202020204" pitchFamily="34" charset="0"/>
            </a:endParaRPr>
          </a:p>
        </p:txBody>
      </p:sp>
      <p:sp>
        <p:nvSpPr>
          <p:cNvPr id="18" name="Freeform 19" descr="4"/>
          <p:cNvSpPr>
            <a:spLocks/>
          </p:cNvSpPr>
          <p:nvPr userDrawn="1"/>
        </p:nvSpPr>
        <p:spPr bwMode="gray">
          <a:xfrm>
            <a:off x="2625727" y="2119317"/>
            <a:ext cx="2139950" cy="3116263"/>
          </a:xfrm>
          <a:custGeom>
            <a:avLst/>
            <a:gdLst>
              <a:gd name="T0" fmla="*/ 951 w 1348"/>
              <a:gd name="T1" fmla="*/ 1963 h 1963"/>
              <a:gd name="T2" fmla="*/ 1338 w 1348"/>
              <a:gd name="T3" fmla="*/ 977 h 1963"/>
              <a:gd name="T4" fmla="*/ 905 w 1348"/>
              <a:gd name="T5" fmla="*/ 0 h 1963"/>
              <a:gd name="T6" fmla="*/ 0 w 1348"/>
              <a:gd name="T7" fmla="*/ 987 h 1963"/>
              <a:gd name="T8" fmla="*/ 951 w 1348"/>
              <a:gd name="T9" fmla="*/ 1963 h 1963"/>
            </a:gdLst>
            <a:ahLst/>
            <a:cxnLst>
              <a:cxn ang="0">
                <a:pos x="T0" y="T1"/>
              </a:cxn>
              <a:cxn ang="0">
                <a:pos x="T2" y="T3"/>
              </a:cxn>
              <a:cxn ang="0">
                <a:pos x="T4" y="T5"/>
              </a:cxn>
              <a:cxn ang="0">
                <a:pos x="T6" y="T7"/>
              </a:cxn>
              <a:cxn ang="0">
                <a:pos x="T8" y="T9"/>
              </a:cxn>
            </a:cxnLst>
            <a:rect l="0" t="0" r="r" b="b"/>
            <a:pathLst>
              <a:path w="1348" h="1963">
                <a:moveTo>
                  <a:pt x="951" y="1963"/>
                </a:moveTo>
                <a:cubicBezTo>
                  <a:pt x="1244" y="1689"/>
                  <a:pt x="1348" y="1323"/>
                  <a:pt x="1338" y="977"/>
                </a:cubicBezTo>
                <a:cubicBezTo>
                  <a:pt x="1329" y="629"/>
                  <a:pt x="1132" y="226"/>
                  <a:pt x="905" y="0"/>
                </a:cubicBezTo>
                <a:lnTo>
                  <a:pt x="0" y="987"/>
                </a:lnTo>
                <a:lnTo>
                  <a:pt x="951" y="1963"/>
                </a:lnTo>
                <a:close/>
              </a:path>
            </a:pathLst>
          </a:custGeom>
          <a:blipFill dpi="0" rotWithShape="1">
            <a:blip r:embed="rId4">
              <a:extLst>
                <a:ext uri="{28A0092B-C50C-407E-A947-70E740481C1C}">
                  <a14:useLocalDpi xmlns:a14="http://schemas.microsoft.com/office/drawing/2010/main" val="0"/>
                </a:ext>
              </a:extLst>
            </a:blip>
            <a:srcRect/>
            <a:stretch>
              <a:fillRect/>
            </a:stretch>
          </a:blipFill>
          <a:ln>
            <a:noFill/>
          </a:ln>
          <a:effectLst/>
        </p:spPr>
        <p:txBody>
          <a:bodyPr/>
          <a:lstStyle/>
          <a:p>
            <a:pPr fontAlgn="base">
              <a:spcBef>
                <a:spcPct val="0"/>
              </a:spcBef>
              <a:spcAft>
                <a:spcPct val="0"/>
              </a:spcAft>
            </a:pPr>
            <a:endParaRPr lang="uk-UA" dirty="0">
              <a:solidFill>
                <a:srgbClr val="19426B"/>
              </a:solidFill>
              <a:latin typeface="Arial" panose="020B0604020202020204" pitchFamily="34" charset="0"/>
            </a:endParaRPr>
          </a:p>
        </p:txBody>
      </p:sp>
      <p:sp>
        <p:nvSpPr>
          <p:cNvPr id="19" name="Freeform 20" descr="1"/>
          <p:cNvSpPr>
            <a:spLocks/>
          </p:cNvSpPr>
          <p:nvPr userDrawn="1"/>
        </p:nvSpPr>
        <p:spPr bwMode="gray">
          <a:xfrm>
            <a:off x="1130307" y="1416060"/>
            <a:ext cx="2873375" cy="2182813"/>
          </a:xfrm>
          <a:custGeom>
            <a:avLst/>
            <a:gdLst>
              <a:gd name="T0" fmla="*/ 905 w 1810"/>
              <a:gd name="T1" fmla="*/ 1375 h 1375"/>
              <a:gd name="T2" fmla="*/ 1810 w 1810"/>
              <a:gd name="T3" fmla="*/ 395 h 1375"/>
              <a:gd name="T4" fmla="*/ 876 w 1810"/>
              <a:gd name="T5" fmla="*/ 24 h 1375"/>
              <a:gd name="T6" fmla="*/ 0 w 1810"/>
              <a:gd name="T7" fmla="*/ 396 h 1375"/>
              <a:gd name="T8" fmla="*/ 905 w 1810"/>
              <a:gd name="T9" fmla="*/ 1375 h 1375"/>
            </a:gdLst>
            <a:ahLst/>
            <a:cxnLst>
              <a:cxn ang="0">
                <a:pos x="T0" y="T1"/>
              </a:cxn>
              <a:cxn ang="0">
                <a:pos x="T2" y="T3"/>
              </a:cxn>
              <a:cxn ang="0">
                <a:pos x="T4" y="T5"/>
              </a:cxn>
              <a:cxn ang="0">
                <a:pos x="T6" y="T7"/>
              </a:cxn>
              <a:cxn ang="0">
                <a:pos x="T8" y="T9"/>
              </a:cxn>
            </a:cxnLst>
            <a:rect l="0" t="0" r="r" b="b"/>
            <a:pathLst>
              <a:path w="1810" h="1375">
                <a:moveTo>
                  <a:pt x="905" y="1375"/>
                </a:moveTo>
                <a:lnTo>
                  <a:pt x="1810" y="395"/>
                </a:lnTo>
                <a:cubicBezTo>
                  <a:pt x="1612" y="176"/>
                  <a:pt x="1300" y="0"/>
                  <a:pt x="876" y="24"/>
                </a:cubicBezTo>
                <a:cubicBezTo>
                  <a:pt x="452" y="48"/>
                  <a:pt x="252" y="149"/>
                  <a:pt x="0" y="396"/>
                </a:cubicBezTo>
                <a:lnTo>
                  <a:pt x="905" y="1375"/>
                </a:lnTo>
                <a:close/>
              </a:path>
            </a:pathLst>
          </a:custGeom>
          <a:blipFill dpi="0" rotWithShape="1">
            <a:blip r:embed="rId5">
              <a:extLst>
                <a:ext uri="{28A0092B-C50C-407E-A947-70E740481C1C}">
                  <a14:useLocalDpi xmlns:a14="http://schemas.microsoft.com/office/drawing/2010/main" val="0"/>
                </a:ext>
              </a:extLst>
            </a:blip>
            <a:srcRect/>
            <a:stretch>
              <a:fillRect/>
            </a:stretch>
          </a:blipFill>
          <a:ln>
            <a:noFill/>
          </a:ln>
          <a:effectLst/>
        </p:spPr>
        <p:txBody>
          <a:bodyPr/>
          <a:lstStyle/>
          <a:p>
            <a:pPr fontAlgn="base">
              <a:spcBef>
                <a:spcPct val="0"/>
              </a:spcBef>
              <a:spcAft>
                <a:spcPct val="0"/>
              </a:spcAft>
            </a:pPr>
            <a:endParaRPr lang="uk-UA">
              <a:solidFill>
                <a:srgbClr val="19426B"/>
              </a:solidFill>
              <a:latin typeface="Arial" panose="020B0604020202020204" pitchFamily="34" charset="0"/>
            </a:endParaRPr>
          </a:p>
        </p:txBody>
      </p:sp>
      <p:sp>
        <p:nvSpPr>
          <p:cNvPr id="20" name="Freeform 22" descr="55282"/>
          <p:cNvSpPr>
            <a:spLocks/>
          </p:cNvSpPr>
          <p:nvPr userDrawn="1"/>
        </p:nvSpPr>
        <p:spPr bwMode="gray">
          <a:xfrm>
            <a:off x="1085855" y="3730636"/>
            <a:ext cx="2962275" cy="2219325"/>
          </a:xfrm>
          <a:custGeom>
            <a:avLst/>
            <a:gdLst>
              <a:gd name="T0" fmla="*/ 927 w 1866"/>
              <a:gd name="T1" fmla="*/ 0 h 1398"/>
              <a:gd name="T2" fmla="*/ 0 w 1866"/>
              <a:gd name="T3" fmla="*/ 975 h 1398"/>
              <a:gd name="T4" fmla="*/ 996 w 1866"/>
              <a:gd name="T5" fmla="*/ 1387 h 1398"/>
              <a:gd name="T6" fmla="*/ 1866 w 1866"/>
              <a:gd name="T7" fmla="*/ 996 h 1398"/>
              <a:gd name="T8" fmla="*/ 927 w 1866"/>
              <a:gd name="T9" fmla="*/ 0 h 1398"/>
            </a:gdLst>
            <a:ahLst/>
            <a:cxnLst>
              <a:cxn ang="0">
                <a:pos x="T0" y="T1"/>
              </a:cxn>
              <a:cxn ang="0">
                <a:pos x="T2" y="T3"/>
              </a:cxn>
              <a:cxn ang="0">
                <a:pos x="T4" y="T5"/>
              </a:cxn>
              <a:cxn ang="0">
                <a:pos x="T6" y="T7"/>
              </a:cxn>
              <a:cxn ang="0">
                <a:pos x="T8" y="T9"/>
              </a:cxn>
            </a:cxnLst>
            <a:rect l="0" t="0" r="r" b="b"/>
            <a:pathLst>
              <a:path w="1866" h="1398">
                <a:moveTo>
                  <a:pt x="927" y="0"/>
                </a:moveTo>
                <a:lnTo>
                  <a:pt x="0" y="975"/>
                </a:lnTo>
                <a:cubicBezTo>
                  <a:pt x="203" y="1204"/>
                  <a:pt x="607" y="1398"/>
                  <a:pt x="996" y="1387"/>
                </a:cubicBezTo>
                <a:cubicBezTo>
                  <a:pt x="1385" y="1375"/>
                  <a:pt x="1707" y="1159"/>
                  <a:pt x="1866" y="996"/>
                </a:cubicBezTo>
                <a:lnTo>
                  <a:pt x="927" y="0"/>
                </a:lnTo>
                <a:close/>
              </a:path>
            </a:pathLst>
          </a:custGeom>
          <a:blipFill dpi="0" rotWithShape="1">
            <a:blip r:embed="rId6">
              <a:extLst>
                <a:ext uri="{28A0092B-C50C-407E-A947-70E740481C1C}">
                  <a14:useLocalDpi xmlns:a14="http://schemas.microsoft.com/office/drawing/2010/main" val="0"/>
                </a:ext>
              </a:extLst>
            </a:blip>
            <a:srcRect/>
            <a:stretch>
              <a:fillRect/>
            </a:stretch>
          </a:blipFill>
          <a:ln>
            <a:noFill/>
          </a:ln>
          <a:effectLst/>
        </p:spPr>
        <p:txBody>
          <a:bodyPr/>
          <a:lstStyle/>
          <a:p>
            <a:pPr fontAlgn="base">
              <a:spcBef>
                <a:spcPct val="0"/>
              </a:spcBef>
              <a:spcAft>
                <a:spcPct val="0"/>
              </a:spcAft>
            </a:pPr>
            <a:endParaRPr lang="uk-UA">
              <a:solidFill>
                <a:srgbClr val="19426B"/>
              </a:solidFill>
              <a:latin typeface="Arial" panose="020B0604020202020204" pitchFamily="34" charset="0"/>
            </a:endParaRPr>
          </a:p>
        </p:txBody>
      </p:sp>
      <p:sp>
        <p:nvSpPr>
          <p:cNvPr id="21" name="Oval 23"/>
          <p:cNvSpPr>
            <a:spLocks noChangeArrowheads="1"/>
          </p:cNvSpPr>
          <p:nvPr userDrawn="1"/>
        </p:nvSpPr>
        <p:spPr bwMode="gray">
          <a:xfrm>
            <a:off x="1806578" y="2954337"/>
            <a:ext cx="1655763" cy="1655763"/>
          </a:xfrm>
          <a:prstGeom prst="ellipse">
            <a:avLst/>
          </a:pr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25" name="Заголовок 1"/>
          <p:cNvSpPr>
            <a:spLocks noGrp="1"/>
          </p:cNvSpPr>
          <p:nvPr>
            <p:ph type="ctrTitle"/>
          </p:nvPr>
        </p:nvSpPr>
        <p:spPr>
          <a:xfrm>
            <a:off x="4847770" y="584394"/>
            <a:ext cx="7151587" cy="1801607"/>
          </a:xfrm>
        </p:spPr>
        <p:txBody>
          <a:bodyPr anchor="ctr">
            <a:normAutofit/>
          </a:bodyPr>
          <a:lstStyle>
            <a:lvl1pPr algn="r">
              <a:defRPr kumimoji="0" lang="uk-UA" sz="4400" b="1" i="0" u="none" strike="noStrike" kern="1200" cap="none" spc="0" normalizeH="0" baseline="0" dirty="0">
                <a:ln>
                  <a:noFill/>
                </a:ln>
                <a:solidFill>
                  <a:srgbClr val="19426B"/>
                </a:solidFill>
                <a:effectLst>
                  <a:outerShdw blurRad="38100" dist="38100" dir="2700000" algn="tl">
                    <a:srgbClr val="C0C0C0"/>
                  </a:outerShdw>
                </a:effectLst>
                <a:uLnTx/>
                <a:uFillTx/>
                <a:latin typeface="Verdana"/>
                <a:ea typeface="+mj-ea"/>
                <a:cs typeface="+mj-cs"/>
              </a:defRPr>
            </a:lvl1pPr>
          </a:lstStyle>
          <a:p>
            <a:r>
              <a:rPr lang="uk-UA" dirty="0"/>
              <a:t>Зразок заголовка</a:t>
            </a:r>
          </a:p>
        </p:txBody>
      </p:sp>
      <p:sp>
        <p:nvSpPr>
          <p:cNvPr id="26" name="Підзаголовок 2"/>
          <p:cNvSpPr>
            <a:spLocks noGrp="1"/>
          </p:cNvSpPr>
          <p:nvPr>
            <p:ph type="subTitle" idx="1" hasCustomPrompt="1"/>
          </p:nvPr>
        </p:nvSpPr>
        <p:spPr>
          <a:xfrm>
            <a:off x="5032382" y="3184362"/>
            <a:ext cx="7138989" cy="40341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kumimoji="0" lang="uk-UA" sz="1600" b="0" i="0" u="none" strike="noStrike" cap="none" spc="0" normalizeH="0" baseline="0">
                <a:ln>
                  <a:noFill/>
                </a:ln>
                <a:solidFill>
                  <a:srgbClr val="FFFFFF"/>
                </a:solidFill>
                <a:effectLst/>
                <a:uLnTx/>
                <a:uFillTx/>
                <a:latin typeface="Verdana"/>
              </a:defRPr>
            </a:lvl1pPr>
          </a:lstStyle>
          <a:p>
            <a:pPr marL="0" marR="0" lvl="0" indent="0" algn="r" fontAlgn="base">
              <a:lnSpc>
                <a:spcPct val="100000"/>
              </a:lnSpc>
              <a:spcBef>
                <a:spcPct val="20000"/>
              </a:spcBef>
              <a:spcAft>
                <a:spcPct val="0"/>
              </a:spcAft>
              <a:buClr>
                <a:srgbClr val="8BBC00"/>
              </a:buClr>
              <a:buSzTx/>
              <a:buFont typeface="Wingdings" panose="05000000000000000000" pitchFamily="2" charset="2"/>
              <a:buNone/>
              <a:tabLst/>
            </a:pPr>
            <a:r>
              <a:rPr lang="uk-UA" dirty="0"/>
              <a:t>Зразок підзаголовка</a:t>
            </a:r>
          </a:p>
        </p:txBody>
      </p:sp>
      <p:sp>
        <p:nvSpPr>
          <p:cNvPr id="23" name="Прямокутник 22">
            <a:hlinkClick r:id="rId7"/>
            <a:extLst>
              <a:ext uri="{FF2B5EF4-FFF2-40B4-BE49-F238E27FC236}">
                <a16:creationId xmlns:a16="http://schemas.microsoft.com/office/drawing/2014/main" id="{672849CE-F27E-4385-971D-A24E41D0BB7E}"/>
              </a:ext>
            </a:extLst>
          </p:cNvPr>
          <p:cNvSpPr/>
          <p:nvPr userDrawn="1"/>
        </p:nvSpPr>
        <p:spPr>
          <a:xfrm>
            <a:off x="6500000" y="6184950"/>
            <a:ext cx="5564194" cy="589217"/>
          </a:xfrm>
          <a:prstGeom prst="rect">
            <a:avLst/>
          </a:prstGeom>
          <a:solidFill>
            <a:srgbClr val="404042"/>
          </a:solidFill>
          <a:ln w="12700" cap="flat" cmpd="sng" algn="ctr">
            <a:noFill/>
            <a:prstDash val="solid"/>
            <a:miter lim="800000"/>
          </a:ln>
          <a:effectLst/>
        </p:spPr>
        <p:txBody>
          <a:bodyPr rtlCol="0" anchor="ctr"/>
          <a:lstStyle/>
          <a:p>
            <a:pPr algn="ctr" defTabSz="914377" fontAlgn="base">
              <a:spcBef>
                <a:spcPct val="0"/>
              </a:spcBef>
              <a:spcAft>
                <a:spcPct val="0"/>
              </a:spcAft>
              <a:defRPr/>
            </a:pPr>
            <a:r>
              <a:rPr lang="en-AU" sz="4000" b="1" kern="0" dirty="0">
                <a:solidFill>
                  <a:schemeClr val="bg1"/>
                </a:solidFill>
                <a:latin typeface="Comic Sans MS" panose="030F0702030302020204" pitchFamily="66" charset="0"/>
                <a:cs typeface="Arial" panose="020B0604020202020204" pitchFamily="34" charset="0"/>
              </a:rPr>
              <a:t>teach-inf.at.ua</a:t>
            </a:r>
            <a:endParaRPr lang="uk-UA" sz="4000" b="1" kern="0" dirty="0">
              <a:solidFill>
                <a:schemeClr val="bg1"/>
              </a:solidFill>
              <a:latin typeface="Comic Sans MS" panose="030F0702030302020204" pitchFamily="66" charset="0"/>
              <a:cs typeface="Arial" panose="020B0604020202020204" pitchFamily="34" charset="0"/>
            </a:endParaRPr>
          </a:p>
        </p:txBody>
      </p:sp>
      <p:sp>
        <p:nvSpPr>
          <p:cNvPr id="24" name="TextBox 23">
            <a:extLst>
              <a:ext uri="{FF2B5EF4-FFF2-40B4-BE49-F238E27FC236}">
                <a16:creationId xmlns:a16="http://schemas.microsoft.com/office/drawing/2014/main" id="{9D131AF5-8EE2-41B4-9E81-F37FA5892854}"/>
              </a:ext>
            </a:extLst>
          </p:cNvPr>
          <p:cNvSpPr txBox="1"/>
          <p:nvPr userDrawn="1"/>
        </p:nvSpPr>
        <p:spPr>
          <a:xfrm>
            <a:off x="1446022" y="3115274"/>
            <a:ext cx="2441027" cy="1810752"/>
          </a:xfrm>
          <a:prstGeom prst="rect">
            <a:avLst/>
          </a:prstGeom>
          <a:noFill/>
        </p:spPr>
        <p:txBody>
          <a:bodyPr wrap="square" rtlCol="0">
            <a:spAutoFit/>
          </a:bodyPr>
          <a:lstStyle/>
          <a:p>
            <a:pPr marL="0" indent="0" algn="ctr" fontAlgn="base">
              <a:lnSpc>
                <a:spcPct val="80000"/>
              </a:lnSpc>
              <a:spcBef>
                <a:spcPct val="0"/>
              </a:spcBef>
              <a:spcAft>
                <a:spcPct val="0"/>
              </a:spcAft>
              <a:buFont typeface="+mj-lt"/>
              <a:buNone/>
            </a:pPr>
            <a:r>
              <a:rPr lang="ru-RU" sz="13800" b="1" i="0" dirty="0">
                <a:solidFill>
                  <a:srgbClr val="002060"/>
                </a:solidFill>
                <a:latin typeface="Comic Sans MS" panose="030F0702030302020204" pitchFamily="66" charset="0"/>
              </a:rPr>
              <a:t>9</a:t>
            </a:r>
            <a:endParaRPr lang="uk-UA" sz="13800" b="1" i="0" dirty="0">
              <a:solidFill>
                <a:srgbClr val="002060"/>
              </a:solidFill>
              <a:latin typeface="Comic Sans MS" panose="030F0702030302020204" pitchFamily="66" charset="0"/>
            </a:endParaRPr>
          </a:p>
        </p:txBody>
      </p:sp>
    </p:spTree>
    <p:extLst>
      <p:ext uri="{BB962C8B-B14F-4D97-AF65-F5344CB8AC3E}">
        <p14:creationId xmlns:p14="http://schemas.microsoft.com/office/powerpoint/2010/main" val="164506117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вертикального тексту 2"/>
          <p:cNvSpPr>
            <a:spLocks noGrp="1"/>
          </p:cNvSpPr>
          <p:nvPr>
            <p:ph type="body" orient="vert" idx="1"/>
          </p:nvPr>
        </p:nvSpPr>
        <p:spPr/>
        <p:txBody>
          <a:bodyPr vert="eaVert"/>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p:cNvSpPr>
            <a:spLocks noGrp="1"/>
          </p:cNvSpPr>
          <p:nvPr>
            <p:ph type="dt" sz="half" idx="10"/>
          </p:nvPr>
        </p:nvSpPr>
        <p:spPr/>
        <p:txBody>
          <a:bodyPr/>
          <a:lstStyle/>
          <a:p>
            <a:fld id="{444E9269-1560-433C-88F4-3A78CD881B3D}" type="datetimeFigureOut">
              <a:rPr lang="uk-UA" smtClean="0"/>
              <a:t>02.02.2022</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2152E948-F03E-4133-ABAE-EC8DE8272D46}" type="slidenum">
              <a:rPr lang="uk-UA" smtClean="0"/>
              <a:t>‹#›</a:t>
            </a:fld>
            <a:endParaRPr lang="uk-UA"/>
          </a:p>
        </p:txBody>
      </p:sp>
    </p:spTree>
    <p:extLst>
      <p:ext uri="{BB962C8B-B14F-4D97-AF65-F5344CB8AC3E}">
        <p14:creationId xmlns:p14="http://schemas.microsoft.com/office/powerpoint/2010/main" val="34096995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p:nvPr>
        </p:nvSpPr>
        <p:spPr>
          <a:xfrm>
            <a:off x="8724900" y="365125"/>
            <a:ext cx="2628900" cy="5811838"/>
          </a:xfrm>
        </p:spPr>
        <p:txBody>
          <a:bodyPr vert="eaVert"/>
          <a:lstStyle/>
          <a:p>
            <a:r>
              <a:rPr lang="uk-UA"/>
              <a:t>Зразок заголовка</a:t>
            </a:r>
          </a:p>
        </p:txBody>
      </p:sp>
      <p:sp>
        <p:nvSpPr>
          <p:cNvPr id="3" name="Місце для вертикального тексту 2"/>
          <p:cNvSpPr>
            <a:spLocks noGrp="1"/>
          </p:cNvSpPr>
          <p:nvPr>
            <p:ph type="body" orient="vert" idx="1"/>
          </p:nvPr>
        </p:nvSpPr>
        <p:spPr>
          <a:xfrm>
            <a:off x="838200" y="365125"/>
            <a:ext cx="7734300" cy="5811838"/>
          </a:xfrm>
        </p:spPr>
        <p:txBody>
          <a:bodyPr vert="eaVert"/>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p:cNvSpPr>
            <a:spLocks noGrp="1"/>
          </p:cNvSpPr>
          <p:nvPr>
            <p:ph type="dt" sz="half" idx="10"/>
          </p:nvPr>
        </p:nvSpPr>
        <p:spPr/>
        <p:txBody>
          <a:bodyPr/>
          <a:lstStyle/>
          <a:p>
            <a:fld id="{444E9269-1560-433C-88F4-3A78CD881B3D}" type="datetimeFigureOut">
              <a:rPr lang="uk-UA" smtClean="0"/>
              <a:t>02.02.2022</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2152E948-F03E-4133-ABAE-EC8DE8272D46}" type="slidenum">
              <a:rPr lang="uk-UA" smtClean="0"/>
              <a:t>‹#›</a:t>
            </a:fld>
            <a:endParaRPr lang="uk-UA"/>
          </a:p>
        </p:txBody>
      </p:sp>
    </p:spTree>
    <p:extLst>
      <p:ext uri="{BB962C8B-B14F-4D97-AF65-F5344CB8AC3E}">
        <p14:creationId xmlns:p14="http://schemas.microsoft.com/office/powerpoint/2010/main" val="276332981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Заголовок і вміст">
    <p:spTree>
      <p:nvGrpSpPr>
        <p:cNvPr id="1" name=""/>
        <p:cNvGrpSpPr/>
        <p:nvPr/>
      </p:nvGrpSpPr>
      <p:grpSpPr>
        <a:xfrm>
          <a:off x="0" y="0"/>
          <a:ext cx="0" cy="0"/>
          <a:chOff x="0" y="0"/>
          <a:chExt cx="0" cy="0"/>
        </a:xfrm>
      </p:grpSpPr>
      <p:sp>
        <p:nvSpPr>
          <p:cNvPr id="7" name="Rectangle 15"/>
          <p:cNvSpPr>
            <a:spLocks noChangeArrowheads="1"/>
          </p:cNvSpPr>
          <p:nvPr userDrawn="1"/>
        </p:nvSpPr>
        <p:spPr bwMode="gray">
          <a:xfrm>
            <a:off x="0" y="798521"/>
            <a:ext cx="12192000" cy="312737"/>
          </a:xfrm>
          <a:prstGeom prst="rect">
            <a:avLst/>
          </a:prstGeom>
          <a:solidFill>
            <a:srgbClr val="19426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8" name="Rectangle 16"/>
          <p:cNvSpPr>
            <a:spLocks noChangeArrowheads="1"/>
          </p:cNvSpPr>
          <p:nvPr userDrawn="1"/>
        </p:nvSpPr>
        <p:spPr bwMode="white">
          <a:xfrm>
            <a:off x="0" y="11"/>
            <a:ext cx="12192000" cy="836613"/>
          </a:xfrm>
          <a:prstGeom prst="rect">
            <a:avLst/>
          </a:prstGeom>
          <a:solidFill>
            <a:srgbClr val="398AC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grpSp>
        <p:nvGrpSpPr>
          <p:cNvPr id="9" name="Group 17"/>
          <p:cNvGrpSpPr>
            <a:grpSpLocks/>
          </p:cNvGrpSpPr>
          <p:nvPr userDrawn="1"/>
        </p:nvGrpSpPr>
        <p:grpSpPr bwMode="auto">
          <a:xfrm>
            <a:off x="10287570" y="188919"/>
            <a:ext cx="1665288" cy="1512887"/>
            <a:chOff x="4604" y="119"/>
            <a:chExt cx="1049" cy="953"/>
          </a:xfrm>
        </p:grpSpPr>
        <p:sp>
          <p:nvSpPr>
            <p:cNvPr id="10" name="Oval 18"/>
            <p:cNvSpPr>
              <a:spLocks noChangeArrowheads="1"/>
            </p:cNvSpPr>
            <p:nvPr userDrawn="1"/>
          </p:nvSpPr>
          <p:spPr bwMode="gray">
            <a:xfrm>
              <a:off x="4921" y="845"/>
              <a:ext cx="732" cy="227"/>
            </a:xfrm>
            <a:prstGeom prst="ellipse">
              <a:avLst/>
            </a:prstGeom>
            <a:gradFill rotWithShape="1">
              <a:gsLst>
                <a:gs pos="0">
                  <a:srgbClr val="19426B"/>
                </a:gs>
                <a:gs pos="100000">
                  <a:srgbClr val="19426B">
                    <a:gamma/>
                    <a:tint val="0"/>
                    <a:invGamma/>
                  </a:srgbClr>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1" name="Oval 19"/>
            <p:cNvSpPr>
              <a:spLocks noChangeArrowheads="1"/>
            </p:cNvSpPr>
            <p:nvPr userDrawn="1"/>
          </p:nvSpPr>
          <p:spPr bwMode="gray">
            <a:xfrm>
              <a:off x="4604" y="119"/>
              <a:ext cx="932" cy="911"/>
            </a:xfrm>
            <a:prstGeom prst="ellipse">
              <a:avLst/>
            </a:prstGeom>
            <a:solidFill>
              <a:srgbClr val="FFFFFF"/>
            </a:solidFill>
            <a:ln>
              <a:noFill/>
            </a:ln>
            <a:effectLst>
              <a:outerShdw dist="63500" dir="2212194" algn="ctr" rotWithShape="0">
                <a:srgbClr val="19426B"/>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2" name="Freeform 20" descr="4"/>
            <p:cNvSpPr>
              <a:spLocks/>
            </p:cNvSpPr>
            <p:nvPr userDrawn="1"/>
          </p:nvSpPr>
          <p:spPr bwMode="gray">
            <a:xfrm>
              <a:off x="5077" y="281"/>
              <a:ext cx="426" cy="588"/>
            </a:xfrm>
            <a:custGeom>
              <a:avLst/>
              <a:gdLst>
                <a:gd name="T0" fmla="*/ 951 w 1348"/>
                <a:gd name="T1" fmla="*/ 1963 h 1963"/>
                <a:gd name="T2" fmla="*/ 1338 w 1348"/>
                <a:gd name="T3" fmla="*/ 977 h 1963"/>
                <a:gd name="T4" fmla="*/ 905 w 1348"/>
                <a:gd name="T5" fmla="*/ 0 h 1963"/>
                <a:gd name="T6" fmla="*/ 0 w 1348"/>
                <a:gd name="T7" fmla="*/ 987 h 1963"/>
                <a:gd name="T8" fmla="*/ 951 w 1348"/>
                <a:gd name="T9" fmla="*/ 1963 h 1963"/>
              </a:gdLst>
              <a:ahLst/>
              <a:cxnLst>
                <a:cxn ang="0">
                  <a:pos x="T0" y="T1"/>
                </a:cxn>
                <a:cxn ang="0">
                  <a:pos x="T2" y="T3"/>
                </a:cxn>
                <a:cxn ang="0">
                  <a:pos x="T4" y="T5"/>
                </a:cxn>
                <a:cxn ang="0">
                  <a:pos x="T6" y="T7"/>
                </a:cxn>
                <a:cxn ang="0">
                  <a:pos x="T8" y="T9"/>
                </a:cxn>
              </a:cxnLst>
              <a:rect l="0" t="0" r="r" b="b"/>
              <a:pathLst>
                <a:path w="1348" h="1963">
                  <a:moveTo>
                    <a:pt x="951" y="1963"/>
                  </a:moveTo>
                  <a:cubicBezTo>
                    <a:pt x="1244" y="1689"/>
                    <a:pt x="1348" y="1323"/>
                    <a:pt x="1338" y="977"/>
                  </a:cubicBezTo>
                  <a:cubicBezTo>
                    <a:pt x="1329" y="629"/>
                    <a:pt x="1132" y="226"/>
                    <a:pt x="905" y="0"/>
                  </a:cubicBezTo>
                  <a:lnTo>
                    <a:pt x="0" y="987"/>
                  </a:lnTo>
                  <a:lnTo>
                    <a:pt x="951" y="1963"/>
                  </a:lnTo>
                  <a:close/>
                </a:path>
              </a:pathLst>
            </a:custGeom>
            <a:blipFill dpi="0" rotWithShape="1">
              <a:blip r:embed="rId2" cstate="print">
                <a:extLst>
                  <a:ext uri="{28A0092B-C50C-407E-A947-70E740481C1C}">
                    <a14:useLocalDpi xmlns:a14="http://schemas.microsoft.com/office/drawing/2010/main" val="0"/>
                  </a:ext>
                </a:extLst>
              </a:blip>
              <a:srcRect/>
              <a:stretch>
                <a:fillRect/>
              </a:stretch>
            </a:blipFill>
            <a:ln>
              <a:noFill/>
            </a:ln>
            <a:effectLst/>
            <a:extLst>
              <a:ext uri="{91240B29-F687-4F45-9708-019B960494DF}">
                <a14:hiddenLine xmlns:a14="http://schemas.microsoft.com/office/drawing/2010/main" w="76200" cmpd="sng">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3" name="Freeform 21" descr="1"/>
            <p:cNvSpPr>
              <a:spLocks/>
            </p:cNvSpPr>
            <p:nvPr userDrawn="1"/>
          </p:nvSpPr>
          <p:spPr bwMode="gray">
            <a:xfrm>
              <a:off x="4779" y="144"/>
              <a:ext cx="572" cy="416"/>
            </a:xfrm>
            <a:custGeom>
              <a:avLst/>
              <a:gdLst>
                <a:gd name="T0" fmla="*/ 905 w 1810"/>
                <a:gd name="T1" fmla="*/ 1388 h 1388"/>
                <a:gd name="T2" fmla="*/ 1810 w 1810"/>
                <a:gd name="T3" fmla="*/ 408 h 1388"/>
                <a:gd name="T4" fmla="*/ 874 w 1810"/>
                <a:gd name="T5" fmla="*/ 40 h 1388"/>
                <a:gd name="T6" fmla="*/ 0 w 1810"/>
                <a:gd name="T7" fmla="*/ 409 h 1388"/>
                <a:gd name="T8" fmla="*/ 905 w 1810"/>
                <a:gd name="T9" fmla="*/ 1388 h 1388"/>
              </a:gdLst>
              <a:ahLst/>
              <a:cxnLst>
                <a:cxn ang="0">
                  <a:pos x="T0" y="T1"/>
                </a:cxn>
                <a:cxn ang="0">
                  <a:pos x="T2" y="T3"/>
                </a:cxn>
                <a:cxn ang="0">
                  <a:pos x="T4" y="T5"/>
                </a:cxn>
                <a:cxn ang="0">
                  <a:pos x="T6" y="T7"/>
                </a:cxn>
                <a:cxn ang="0">
                  <a:pos x="T8" y="T9"/>
                </a:cxn>
              </a:cxnLst>
              <a:rect l="0" t="0" r="r" b="b"/>
              <a:pathLst>
                <a:path w="1810" h="1388">
                  <a:moveTo>
                    <a:pt x="905" y="1388"/>
                  </a:moveTo>
                  <a:lnTo>
                    <a:pt x="1810" y="408"/>
                  </a:lnTo>
                  <a:cubicBezTo>
                    <a:pt x="1612" y="189"/>
                    <a:pt x="1272" y="0"/>
                    <a:pt x="874" y="40"/>
                  </a:cubicBezTo>
                  <a:cubicBezTo>
                    <a:pt x="541" y="52"/>
                    <a:pt x="252" y="162"/>
                    <a:pt x="0" y="409"/>
                  </a:cubicBezTo>
                  <a:lnTo>
                    <a:pt x="905" y="1388"/>
                  </a:lnTo>
                  <a:close/>
                </a:path>
              </a:pathLst>
            </a:custGeom>
            <a:blipFill dpi="0" rotWithShape="1">
              <a:blip r:embed="rId3" cstate="print">
                <a:extLst>
                  <a:ext uri="{28A0092B-C50C-407E-A947-70E740481C1C}">
                    <a14:useLocalDpi xmlns:a14="http://schemas.microsoft.com/office/drawing/2010/main" val="0"/>
                  </a:ext>
                </a:extLst>
              </a:blip>
              <a:srcRect/>
              <a:stretch>
                <a:fillRect/>
              </a:stretch>
            </a:blipFill>
            <a:ln>
              <a:noFill/>
            </a:ln>
            <a:effectLst/>
            <a:extLst>
              <a:ext uri="{91240B29-F687-4F45-9708-019B960494DF}">
                <a14:hiddenLine xmlns:a14="http://schemas.microsoft.com/office/drawing/2010/main" w="76200" cmpd="sng">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4" name="Freeform 22" descr="2"/>
            <p:cNvSpPr>
              <a:spLocks/>
            </p:cNvSpPr>
            <p:nvPr userDrawn="1"/>
          </p:nvSpPr>
          <p:spPr bwMode="gray">
            <a:xfrm>
              <a:off x="4629" y="286"/>
              <a:ext cx="419" cy="572"/>
            </a:xfrm>
            <a:custGeom>
              <a:avLst/>
              <a:gdLst>
                <a:gd name="T0" fmla="*/ 1325 w 1325"/>
                <a:gd name="T1" fmla="*/ 960 h 1910"/>
                <a:gd name="T2" fmla="*/ 414 w 1325"/>
                <a:gd name="T3" fmla="*/ 0 h 1910"/>
                <a:gd name="T4" fmla="*/ 27 w 1325"/>
                <a:gd name="T5" fmla="*/ 1014 h 1910"/>
                <a:gd name="T6" fmla="*/ 402 w 1325"/>
                <a:gd name="T7" fmla="*/ 1910 h 1910"/>
                <a:gd name="T8" fmla="*/ 1325 w 1325"/>
                <a:gd name="T9" fmla="*/ 960 h 1910"/>
              </a:gdLst>
              <a:ahLst/>
              <a:cxnLst>
                <a:cxn ang="0">
                  <a:pos x="T0" y="T1"/>
                </a:cxn>
                <a:cxn ang="0">
                  <a:pos x="T2" y="T3"/>
                </a:cxn>
                <a:cxn ang="0">
                  <a:pos x="T4" y="T5"/>
                </a:cxn>
                <a:cxn ang="0">
                  <a:pos x="T6" y="T7"/>
                </a:cxn>
                <a:cxn ang="0">
                  <a:pos x="T8" y="T9"/>
                </a:cxn>
              </a:cxnLst>
              <a:rect l="0" t="0" r="r" b="b"/>
              <a:pathLst>
                <a:path w="1325" h="1910">
                  <a:moveTo>
                    <a:pt x="1325" y="960"/>
                  </a:moveTo>
                  <a:lnTo>
                    <a:pt x="414" y="0"/>
                  </a:lnTo>
                  <a:cubicBezTo>
                    <a:pt x="238" y="162"/>
                    <a:pt x="0" y="570"/>
                    <a:pt x="27" y="1014"/>
                  </a:cubicBezTo>
                  <a:cubicBezTo>
                    <a:pt x="53" y="1458"/>
                    <a:pt x="233" y="1748"/>
                    <a:pt x="402" y="1910"/>
                  </a:cubicBezTo>
                  <a:lnTo>
                    <a:pt x="1325" y="960"/>
                  </a:lnTo>
                  <a:close/>
                </a:path>
              </a:pathLst>
            </a:custGeom>
            <a:blipFill dpi="0" rotWithShape="1">
              <a:blip r:embed="rId4" cstate="print">
                <a:extLst>
                  <a:ext uri="{28A0092B-C50C-407E-A947-70E740481C1C}">
                    <a14:useLocalDpi xmlns:a14="http://schemas.microsoft.com/office/drawing/2010/main" val="0"/>
                  </a:ext>
                </a:extLst>
              </a:blip>
              <a:srcRect/>
              <a:stretch>
                <a:fillRect/>
              </a:stretch>
            </a:blipFill>
            <a:ln>
              <a:noFill/>
            </a:ln>
            <a:effectLst/>
            <a:extLst>
              <a:ext uri="{91240B29-F687-4F45-9708-019B960494DF}">
                <a14:hiddenLine xmlns:a14="http://schemas.microsoft.com/office/drawing/2010/main" w="76200" cmpd="sng">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5" name="Freeform 23" descr="55282"/>
            <p:cNvSpPr>
              <a:spLocks/>
            </p:cNvSpPr>
            <p:nvPr userDrawn="1"/>
          </p:nvSpPr>
          <p:spPr bwMode="gray">
            <a:xfrm>
              <a:off x="4770" y="585"/>
              <a:ext cx="590" cy="418"/>
            </a:xfrm>
            <a:custGeom>
              <a:avLst/>
              <a:gdLst>
                <a:gd name="T0" fmla="*/ 927 w 1866"/>
                <a:gd name="T1" fmla="*/ 0 h 1398"/>
                <a:gd name="T2" fmla="*/ 0 w 1866"/>
                <a:gd name="T3" fmla="*/ 975 h 1398"/>
                <a:gd name="T4" fmla="*/ 996 w 1866"/>
                <a:gd name="T5" fmla="*/ 1387 h 1398"/>
                <a:gd name="T6" fmla="*/ 1866 w 1866"/>
                <a:gd name="T7" fmla="*/ 996 h 1398"/>
                <a:gd name="T8" fmla="*/ 927 w 1866"/>
                <a:gd name="T9" fmla="*/ 0 h 1398"/>
              </a:gdLst>
              <a:ahLst/>
              <a:cxnLst>
                <a:cxn ang="0">
                  <a:pos x="T0" y="T1"/>
                </a:cxn>
                <a:cxn ang="0">
                  <a:pos x="T2" y="T3"/>
                </a:cxn>
                <a:cxn ang="0">
                  <a:pos x="T4" y="T5"/>
                </a:cxn>
                <a:cxn ang="0">
                  <a:pos x="T6" y="T7"/>
                </a:cxn>
                <a:cxn ang="0">
                  <a:pos x="T8" y="T9"/>
                </a:cxn>
              </a:cxnLst>
              <a:rect l="0" t="0" r="r" b="b"/>
              <a:pathLst>
                <a:path w="1866" h="1398">
                  <a:moveTo>
                    <a:pt x="927" y="0"/>
                  </a:moveTo>
                  <a:lnTo>
                    <a:pt x="0" y="975"/>
                  </a:lnTo>
                  <a:cubicBezTo>
                    <a:pt x="203" y="1204"/>
                    <a:pt x="607" y="1398"/>
                    <a:pt x="996" y="1387"/>
                  </a:cubicBezTo>
                  <a:cubicBezTo>
                    <a:pt x="1385" y="1375"/>
                    <a:pt x="1707" y="1159"/>
                    <a:pt x="1866" y="996"/>
                  </a:cubicBezTo>
                  <a:lnTo>
                    <a:pt x="927" y="0"/>
                  </a:lnTo>
                  <a:close/>
                </a:path>
              </a:pathLst>
            </a:custGeom>
            <a:blipFill dpi="0" rotWithShape="1">
              <a:blip r:embed="rId5" cstate="print">
                <a:extLst>
                  <a:ext uri="{28A0092B-C50C-407E-A947-70E740481C1C}">
                    <a14:useLocalDpi xmlns:a14="http://schemas.microsoft.com/office/drawing/2010/main" val="0"/>
                  </a:ext>
                </a:extLst>
              </a:blip>
              <a:srcRect/>
              <a:stretch>
                <a:fillRect/>
              </a:stretch>
            </a:blipFill>
            <a:ln>
              <a:noFill/>
            </a:ln>
            <a:effectLst/>
            <a:extLst>
              <a:ext uri="{91240B29-F687-4F45-9708-019B960494DF}">
                <a14:hiddenLine xmlns:a14="http://schemas.microsoft.com/office/drawing/2010/main" w="76200" cmpd="sng">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6" name="Oval 24"/>
            <p:cNvSpPr>
              <a:spLocks noChangeArrowheads="1"/>
            </p:cNvSpPr>
            <p:nvPr userDrawn="1"/>
          </p:nvSpPr>
          <p:spPr bwMode="gray">
            <a:xfrm>
              <a:off x="4914" y="438"/>
              <a:ext cx="329" cy="313"/>
            </a:xfrm>
            <a:prstGeom prst="ellipse">
              <a:avLst/>
            </a:pr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grpSp>
      <p:sp>
        <p:nvSpPr>
          <p:cNvPr id="17" name="TextBox 16"/>
          <p:cNvSpPr txBox="1"/>
          <p:nvPr userDrawn="1"/>
        </p:nvSpPr>
        <p:spPr>
          <a:xfrm>
            <a:off x="10777240" y="566632"/>
            <a:ext cx="756517" cy="769441"/>
          </a:xfrm>
          <a:prstGeom prst="rect">
            <a:avLst/>
          </a:prstGeom>
          <a:noFill/>
        </p:spPr>
        <p:txBody>
          <a:bodyPr wrap="square" rtlCol="0">
            <a:spAutoFit/>
          </a:bodyPr>
          <a:lstStyle/>
          <a:p>
            <a:pPr fontAlgn="base">
              <a:spcBef>
                <a:spcPct val="0"/>
              </a:spcBef>
              <a:spcAft>
                <a:spcPct val="0"/>
              </a:spcAft>
            </a:pPr>
            <a:r>
              <a:rPr lang="en-US" sz="4400" b="1" i="0" dirty="0">
                <a:solidFill>
                  <a:srgbClr val="19426B"/>
                </a:solidFill>
                <a:latin typeface="Comic Sans MS" panose="030F0702030302020204" pitchFamily="66" charset="0"/>
              </a:rPr>
              <a:t>9</a:t>
            </a:r>
            <a:endParaRPr lang="uk-UA" sz="4400" b="1" i="0" dirty="0">
              <a:solidFill>
                <a:srgbClr val="19426B"/>
              </a:solidFill>
              <a:latin typeface="Comic Sans MS" panose="030F0702030302020204" pitchFamily="66" charset="0"/>
            </a:endParaRPr>
          </a:p>
        </p:txBody>
      </p:sp>
      <p:grpSp>
        <p:nvGrpSpPr>
          <p:cNvPr id="19" name="Групувати 18"/>
          <p:cNvGrpSpPr/>
          <p:nvPr userDrawn="1"/>
        </p:nvGrpSpPr>
        <p:grpSpPr>
          <a:xfrm>
            <a:off x="-15225" y="6529734"/>
            <a:ext cx="4680520" cy="328282"/>
            <a:chOff x="467544" y="6485698"/>
            <a:chExt cx="4680520" cy="328281"/>
          </a:xfrm>
        </p:grpSpPr>
        <p:pic>
          <p:nvPicPr>
            <p:cNvPr id="20" name="Picture 3" descr="E:\Робота\Вчитель Інформатики\~~~Сайт~~~\teach-inf.at.ua\FTP\krfb_6465.pn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3026296" y="6485698"/>
              <a:ext cx="321568" cy="321568"/>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467544" y="6506203"/>
              <a:ext cx="4680520" cy="307776"/>
            </a:xfrm>
            <a:prstGeom prst="rect">
              <a:avLst/>
            </a:prstGeom>
            <a:noFill/>
          </p:spPr>
          <p:txBody>
            <a:bodyPr wrap="square" rtlCol="0">
              <a:spAutoFit/>
            </a:bodyPr>
            <a:lstStyle/>
            <a:p>
              <a:pPr fontAlgn="base">
                <a:spcBef>
                  <a:spcPct val="0"/>
                </a:spcBef>
                <a:spcAft>
                  <a:spcPct val="0"/>
                </a:spcAft>
              </a:pPr>
              <a:r>
                <a:rPr lang="en-US" sz="1400" i="1" dirty="0">
                  <a:solidFill>
                    <a:srgbClr val="19426B"/>
                  </a:solidFill>
                  <a:latin typeface="Verdana"/>
                </a:rPr>
                <a:t>© </a:t>
              </a:r>
              <a:r>
                <a:rPr lang="uk-UA" sz="1400" i="1" dirty="0">
                  <a:solidFill>
                    <a:srgbClr val="19426B"/>
                  </a:solidFill>
                  <a:latin typeface="Verdana"/>
                </a:rPr>
                <a:t>Вивчаємо інформатику        </a:t>
              </a:r>
              <a:r>
                <a:rPr lang="en-US" sz="1400" b="1" i="1" dirty="0">
                  <a:solidFill>
                    <a:srgbClr val="19426B"/>
                  </a:solidFill>
                  <a:latin typeface="Verdana"/>
                  <a:hlinkClick r:id="rId7" tooltip="Перейти на сайт"/>
                </a:rPr>
                <a:t>teach-inf.at.ua</a:t>
              </a:r>
              <a:endParaRPr lang="ru-RU" sz="1400" b="1" i="1" dirty="0">
                <a:solidFill>
                  <a:srgbClr val="19426B"/>
                </a:solidFill>
                <a:latin typeface="Verdana"/>
              </a:endParaRPr>
            </a:p>
          </p:txBody>
        </p:sp>
      </p:grpSp>
      <p:sp>
        <p:nvSpPr>
          <p:cNvPr id="22" name="Заголовок 1"/>
          <p:cNvSpPr>
            <a:spLocks noGrp="1"/>
          </p:cNvSpPr>
          <p:nvPr>
            <p:ph type="title"/>
          </p:nvPr>
        </p:nvSpPr>
        <p:spPr>
          <a:xfrm>
            <a:off x="1170688" y="162512"/>
            <a:ext cx="9053954" cy="53282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normAutofit lnSpcReduction="10000"/>
          </a:bodyPr>
          <a:lstStyle>
            <a:lvl1pPr>
              <a:defRPr kumimoji="0" lang="uk-UA" sz="3200" b="1" i="0" u="none" strike="noStrike" cap="none" spc="0" normalizeH="0" baseline="0">
                <a:ln>
                  <a:noFill/>
                </a:ln>
                <a:solidFill>
                  <a:srgbClr val="FFFFFF"/>
                </a:solidFill>
                <a:effectLst/>
                <a:uLnTx/>
                <a:uFillTx/>
                <a:latin typeface="Verdana"/>
              </a:defRPr>
            </a:lvl1pPr>
          </a:lstStyle>
          <a:p>
            <a:pPr marL="0" lvl="0" fontAlgn="base">
              <a:lnSpc>
                <a:spcPct val="100000"/>
              </a:lnSpc>
              <a:spcAft>
                <a:spcPct val="0"/>
              </a:spcAft>
            </a:pPr>
            <a:r>
              <a:rPr lang="uk-UA" dirty="0"/>
              <a:t>Зразок заголовка</a:t>
            </a:r>
          </a:p>
        </p:txBody>
      </p:sp>
    </p:spTree>
    <p:extLst>
      <p:ext uri="{BB962C8B-B14F-4D97-AF65-F5344CB8AC3E}">
        <p14:creationId xmlns:p14="http://schemas.microsoft.com/office/powerpoint/2010/main" val="171739883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uk-UA"/>
              <a:t>Зразок заголовка</a:t>
            </a:r>
          </a:p>
        </p:txBody>
      </p:sp>
      <p:sp>
        <p:nvSpPr>
          <p:cNvPr id="3" name="Місце для тексту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uk-UA"/>
              <a:t>Редагувати стиль зразка тексту</a:t>
            </a:r>
          </a:p>
        </p:txBody>
      </p:sp>
      <p:sp>
        <p:nvSpPr>
          <p:cNvPr id="4" name="Місце для дати 3"/>
          <p:cNvSpPr>
            <a:spLocks noGrp="1"/>
          </p:cNvSpPr>
          <p:nvPr>
            <p:ph type="dt" sz="half" idx="10"/>
          </p:nvPr>
        </p:nvSpPr>
        <p:spPr/>
        <p:txBody>
          <a:bodyPr/>
          <a:lstStyle/>
          <a:p>
            <a:fld id="{444E9269-1560-433C-88F4-3A78CD881B3D}" type="datetimeFigureOut">
              <a:rPr lang="uk-UA" smtClean="0"/>
              <a:t>02.02.2022</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2152E948-F03E-4133-ABAE-EC8DE8272D46}" type="slidenum">
              <a:rPr lang="uk-UA" smtClean="0"/>
              <a:t>‹#›</a:t>
            </a:fld>
            <a:endParaRPr lang="uk-UA"/>
          </a:p>
        </p:txBody>
      </p:sp>
    </p:spTree>
    <p:extLst>
      <p:ext uri="{BB962C8B-B14F-4D97-AF65-F5344CB8AC3E}">
        <p14:creationId xmlns:p14="http://schemas.microsoft.com/office/powerpoint/2010/main" val="172391184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і області з вмістом">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вмісту 2"/>
          <p:cNvSpPr>
            <a:spLocks noGrp="1"/>
          </p:cNvSpPr>
          <p:nvPr>
            <p:ph sz="half" idx="1"/>
          </p:nvPr>
        </p:nvSpPr>
        <p:spPr>
          <a:xfrm>
            <a:off x="838200" y="1825625"/>
            <a:ext cx="5181600" cy="4351338"/>
          </a:xfrm>
        </p:spPr>
        <p:txBody>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вмісту 3"/>
          <p:cNvSpPr>
            <a:spLocks noGrp="1"/>
          </p:cNvSpPr>
          <p:nvPr>
            <p:ph sz="half" idx="2"/>
          </p:nvPr>
        </p:nvSpPr>
        <p:spPr>
          <a:xfrm>
            <a:off x="6172200" y="1825625"/>
            <a:ext cx="5181600" cy="4351338"/>
          </a:xfrm>
        </p:spPr>
        <p:txBody>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дати 4"/>
          <p:cNvSpPr>
            <a:spLocks noGrp="1"/>
          </p:cNvSpPr>
          <p:nvPr>
            <p:ph type="dt" sz="half" idx="10"/>
          </p:nvPr>
        </p:nvSpPr>
        <p:spPr/>
        <p:txBody>
          <a:bodyPr/>
          <a:lstStyle/>
          <a:p>
            <a:fld id="{444E9269-1560-433C-88F4-3A78CD881B3D}" type="datetimeFigureOut">
              <a:rPr lang="uk-UA" smtClean="0"/>
              <a:t>02.02.2022</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2152E948-F03E-4133-ABAE-EC8DE8272D46}" type="slidenum">
              <a:rPr lang="uk-UA" smtClean="0"/>
              <a:t>‹#›</a:t>
            </a:fld>
            <a:endParaRPr lang="uk-UA"/>
          </a:p>
        </p:txBody>
      </p:sp>
    </p:spTree>
    <p:extLst>
      <p:ext uri="{BB962C8B-B14F-4D97-AF65-F5344CB8AC3E}">
        <p14:creationId xmlns:p14="http://schemas.microsoft.com/office/powerpoint/2010/main" val="391403285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uk-UA"/>
              <a:t>Зразок заголовка</a:t>
            </a:r>
          </a:p>
        </p:txBody>
      </p:sp>
      <p:sp>
        <p:nvSpPr>
          <p:cNvPr id="3" name="Місце для тексту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Редагувати стиль зразка тексту</a:t>
            </a:r>
          </a:p>
        </p:txBody>
      </p:sp>
      <p:sp>
        <p:nvSpPr>
          <p:cNvPr id="4" name="Місце для вмісту 3"/>
          <p:cNvSpPr>
            <a:spLocks noGrp="1"/>
          </p:cNvSpPr>
          <p:nvPr>
            <p:ph sz="half" idx="2"/>
          </p:nvPr>
        </p:nvSpPr>
        <p:spPr>
          <a:xfrm>
            <a:off x="839788" y="2505075"/>
            <a:ext cx="5157787" cy="3684588"/>
          </a:xfrm>
        </p:spPr>
        <p:txBody>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тексту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Редагувати стиль зразка тексту</a:t>
            </a:r>
          </a:p>
        </p:txBody>
      </p:sp>
      <p:sp>
        <p:nvSpPr>
          <p:cNvPr id="6" name="Місце для вмісту 5"/>
          <p:cNvSpPr>
            <a:spLocks noGrp="1"/>
          </p:cNvSpPr>
          <p:nvPr>
            <p:ph sz="quarter" idx="4"/>
          </p:nvPr>
        </p:nvSpPr>
        <p:spPr>
          <a:xfrm>
            <a:off x="6172200" y="2505075"/>
            <a:ext cx="5183188" cy="3684588"/>
          </a:xfrm>
        </p:spPr>
        <p:txBody>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7" name="Місце для дати 6"/>
          <p:cNvSpPr>
            <a:spLocks noGrp="1"/>
          </p:cNvSpPr>
          <p:nvPr>
            <p:ph type="dt" sz="half" idx="10"/>
          </p:nvPr>
        </p:nvSpPr>
        <p:spPr/>
        <p:txBody>
          <a:bodyPr/>
          <a:lstStyle/>
          <a:p>
            <a:fld id="{444E9269-1560-433C-88F4-3A78CD881B3D}" type="datetimeFigureOut">
              <a:rPr lang="uk-UA" smtClean="0"/>
              <a:t>02.02.2022</a:t>
            </a:fld>
            <a:endParaRPr lang="uk-UA"/>
          </a:p>
        </p:txBody>
      </p:sp>
      <p:sp>
        <p:nvSpPr>
          <p:cNvPr id="8" name="Місце для нижнього колонтитула 7"/>
          <p:cNvSpPr>
            <a:spLocks noGrp="1"/>
          </p:cNvSpPr>
          <p:nvPr>
            <p:ph type="ftr" sz="quarter" idx="11"/>
          </p:nvPr>
        </p:nvSpPr>
        <p:spPr/>
        <p:txBody>
          <a:bodyPr/>
          <a:lstStyle/>
          <a:p>
            <a:endParaRPr lang="uk-UA"/>
          </a:p>
        </p:txBody>
      </p:sp>
      <p:sp>
        <p:nvSpPr>
          <p:cNvPr id="9" name="Місце для номера слайда 8"/>
          <p:cNvSpPr>
            <a:spLocks noGrp="1"/>
          </p:cNvSpPr>
          <p:nvPr>
            <p:ph type="sldNum" sz="quarter" idx="12"/>
          </p:nvPr>
        </p:nvSpPr>
        <p:spPr/>
        <p:txBody>
          <a:bodyPr/>
          <a:lstStyle/>
          <a:p>
            <a:fld id="{2152E948-F03E-4133-ABAE-EC8DE8272D46}" type="slidenum">
              <a:rPr lang="uk-UA" smtClean="0"/>
              <a:t>‹#›</a:t>
            </a:fld>
            <a:endParaRPr lang="uk-UA"/>
          </a:p>
        </p:txBody>
      </p:sp>
    </p:spTree>
    <p:extLst>
      <p:ext uri="{BB962C8B-B14F-4D97-AF65-F5344CB8AC3E}">
        <p14:creationId xmlns:p14="http://schemas.microsoft.com/office/powerpoint/2010/main" val="427997907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дати 2"/>
          <p:cNvSpPr>
            <a:spLocks noGrp="1"/>
          </p:cNvSpPr>
          <p:nvPr>
            <p:ph type="dt" sz="half" idx="10"/>
          </p:nvPr>
        </p:nvSpPr>
        <p:spPr/>
        <p:txBody>
          <a:bodyPr/>
          <a:lstStyle/>
          <a:p>
            <a:fld id="{444E9269-1560-433C-88F4-3A78CD881B3D}" type="datetimeFigureOut">
              <a:rPr lang="uk-UA" smtClean="0"/>
              <a:t>02.02.2022</a:t>
            </a:fld>
            <a:endParaRPr lang="uk-UA"/>
          </a:p>
        </p:txBody>
      </p:sp>
      <p:sp>
        <p:nvSpPr>
          <p:cNvPr id="4" name="Місце для нижнього колонтитула 3"/>
          <p:cNvSpPr>
            <a:spLocks noGrp="1"/>
          </p:cNvSpPr>
          <p:nvPr>
            <p:ph type="ftr" sz="quarter" idx="11"/>
          </p:nvPr>
        </p:nvSpPr>
        <p:spPr/>
        <p:txBody>
          <a:bodyPr/>
          <a:lstStyle/>
          <a:p>
            <a:endParaRPr lang="uk-UA"/>
          </a:p>
        </p:txBody>
      </p:sp>
      <p:sp>
        <p:nvSpPr>
          <p:cNvPr id="5" name="Місце для номера слайда 4"/>
          <p:cNvSpPr>
            <a:spLocks noGrp="1"/>
          </p:cNvSpPr>
          <p:nvPr>
            <p:ph type="sldNum" sz="quarter" idx="12"/>
          </p:nvPr>
        </p:nvSpPr>
        <p:spPr/>
        <p:txBody>
          <a:bodyPr/>
          <a:lstStyle/>
          <a:p>
            <a:fld id="{2152E948-F03E-4133-ABAE-EC8DE8272D46}" type="slidenum">
              <a:rPr lang="uk-UA" smtClean="0"/>
              <a:t>‹#›</a:t>
            </a:fld>
            <a:endParaRPr lang="uk-UA"/>
          </a:p>
        </p:txBody>
      </p:sp>
    </p:spTree>
    <p:extLst>
      <p:ext uri="{BB962C8B-B14F-4D97-AF65-F5344CB8AC3E}">
        <p14:creationId xmlns:p14="http://schemas.microsoft.com/office/powerpoint/2010/main" val="186459691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1"/>
          <p:cNvSpPr>
            <a:spLocks noGrp="1"/>
          </p:cNvSpPr>
          <p:nvPr>
            <p:ph type="dt" sz="half" idx="10"/>
          </p:nvPr>
        </p:nvSpPr>
        <p:spPr/>
        <p:txBody>
          <a:bodyPr/>
          <a:lstStyle/>
          <a:p>
            <a:fld id="{444E9269-1560-433C-88F4-3A78CD881B3D}" type="datetimeFigureOut">
              <a:rPr lang="uk-UA" smtClean="0"/>
              <a:t>02.02.2022</a:t>
            </a:fld>
            <a:endParaRPr lang="uk-UA"/>
          </a:p>
        </p:txBody>
      </p:sp>
      <p:sp>
        <p:nvSpPr>
          <p:cNvPr id="3" name="Місце для нижнього колонтитула 2"/>
          <p:cNvSpPr>
            <a:spLocks noGrp="1"/>
          </p:cNvSpPr>
          <p:nvPr>
            <p:ph type="ftr" sz="quarter" idx="11"/>
          </p:nvPr>
        </p:nvSpPr>
        <p:spPr/>
        <p:txBody>
          <a:bodyPr/>
          <a:lstStyle/>
          <a:p>
            <a:endParaRPr lang="uk-UA"/>
          </a:p>
        </p:txBody>
      </p:sp>
      <p:sp>
        <p:nvSpPr>
          <p:cNvPr id="4" name="Місце для номера слайда 3"/>
          <p:cNvSpPr>
            <a:spLocks noGrp="1"/>
          </p:cNvSpPr>
          <p:nvPr>
            <p:ph type="sldNum" sz="quarter" idx="12"/>
          </p:nvPr>
        </p:nvSpPr>
        <p:spPr/>
        <p:txBody>
          <a:bodyPr/>
          <a:lstStyle/>
          <a:p>
            <a:fld id="{2152E948-F03E-4133-ABAE-EC8DE8272D46}" type="slidenum">
              <a:rPr lang="uk-UA" smtClean="0"/>
              <a:t>‹#›</a:t>
            </a:fld>
            <a:endParaRPr lang="uk-UA"/>
          </a:p>
        </p:txBody>
      </p:sp>
    </p:spTree>
    <p:extLst>
      <p:ext uri="{BB962C8B-B14F-4D97-AF65-F5344CB8AC3E}">
        <p14:creationId xmlns:p14="http://schemas.microsoft.com/office/powerpoint/2010/main" val="204038293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uk-UA"/>
              <a:t>Зразок заголовка</a:t>
            </a:r>
          </a:p>
        </p:txBody>
      </p:sp>
      <p:sp>
        <p:nvSpPr>
          <p:cNvPr id="3" name="Місце для вмісту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тексту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Редагувати стиль зразка тексту</a:t>
            </a:r>
          </a:p>
        </p:txBody>
      </p:sp>
      <p:sp>
        <p:nvSpPr>
          <p:cNvPr id="5" name="Місце для дати 4"/>
          <p:cNvSpPr>
            <a:spLocks noGrp="1"/>
          </p:cNvSpPr>
          <p:nvPr>
            <p:ph type="dt" sz="half" idx="10"/>
          </p:nvPr>
        </p:nvSpPr>
        <p:spPr/>
        <p:txBody>
          <a:bodyPr/>
          <a:lstStyle/>
          <a:p>
            <a:fld id="{444E9269-1560-433C-88F4-3A78CD881B3D}" type="datetimeFigureOut">
              <a:rPr lang="uk-UA" smtClean="0"/>
              <a:t>02.02.2022</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2152E948-F03E-4133-ABAE-EC8DE8272D46}" type="slidenum">
              <a:rPr lang="uk-UA" smtClean="0"/>
              <a:t>‹#›</a:t>
            </a:fld>
            <a:endParaRPr lang="uk-UA"/>
          </a:p>
        </p:txBody>
      </p:sp>
    </p:spTree>
    <p:extLst>
      <p:ext uri="{BB962C8B-B14F-4D97-AF65-F5344CB8AC3E}">
        <p14:creationId xmlns:p14="http://schemas.microsoft.com/office/powerpoint/2010/main" val="253831774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uk-UA"/>
              <a:t>Зразок заголовка</a:t>
            </a:r>
          </a:p>
        </p:txBody>
      </p:sp>
      <p:sp>
        <p:nvSpPr>
          <p:cNvPr id="3" name="Місце для зображення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Місце для тексту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Редагувати стиль зразка тексту</a:t>
            </a:r>
          </a:p>
        </p:txBody>
      </p:sp>
      <p:sp>
        <p:nvSpPr>
          <p:cNvPr id="5" name="Місце для дати 4"/>
          <p:cNvSpPr>
            <a:spLocks noGrp="1"/>
          </p:cNvSpPr>
          <p:nvPr>
            <p:ph type="dt" sz="half" idx="10"/>
          </p:nvPr>
        </p:nvSpPr>
        <p:spPr/>
        <p:txBody>
          <a:bodyPr/>
          <a:lstStyle/>
          <a:p>
            <a:fld id="{444E9269-1560-433C-88F4-3A78CD881B3D}" type="datetimeFigureOut">
              <a:rPr lang="uk-UA" smtClean="0"/>
              <a:t>02.02.2022</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2152E948-F03E-4133-ABAE-EC8DE8272D46}" type="slidenum">
              <a:rPr lang="uk-UA" smtClean="0"/>
              <a:t>‹#›</a:t>
            </a:fld>
            <a:endParaRPr lang="uk-UA"/>
          </a:p>
        </p:txBody>
      </p:sp>
    </p:spTree>
    <p:extLst>
      <p:ext uri="{BB962C8B-B14F-4D97-AF65-F5344CB8AC3E}">
        <p14:creationId xmlns:p14="http://schemas.microsoft.com/office/powerpoint/2010/main" val="30389925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заголовка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uk-UA"/>
              <a:t>Зразок заголовка</a:t>
            </a:r>
          </a:p>
        </p:txBody>
      </p:sp>
      <p:sp>
        <p:nvSpPr>
          <p:cNvPr id="3" name="Місце для тексту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4E9269-1560-433C-88F4-3A78CD881B3D}" type="datetimeFigureOut">
              <a:rPr lang="uk-UA" smtClean="0"/>
              <a:t>02.02.2022</a:t>
            </a:fld>
            <a:endParaRPr lang="uk-UA"/>
          </a:p>
        </p:txBody>
      </p:sp>
      <p:sp>
        <p:nvSpPr>
          <p:cNvPr id="5" name="Місце для нижнього колонтитула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Місце для номера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52E948-F03E-4133-ABAE-EC8DE8272D46}" type="slidenum">
              <a:rPr lang="uk-UA" smtClean="0"/>
              <a:t>‹#›</a:t>
            </a:fld>
            <a:endParaRPr lang="uk-UA"/>
          </a:p>
        </p:txBody>
      </p:sp>
    </p:spTree>
    <p:extLst>
      <p:ext uri="{BB962C8B-B14F-4D97-AF65-F5344CB8AC3E}">
        <p14:creationId xmlns:p14="http://schemas.microsoft.com/office/powerpoint/2010/main" val="29228090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ідзаголовок 2"/>
          <p:cNvSpPr>
            <a:spLocks noGrp="1"/>
          </p:cNvSpPr>
          <p:nvPr>
            <p:ph type="subTitle" idx="4294967295"/>
          </p:nvPr>
        </p:nvSpPr>
        <p:spPr>
          <a:xfrm>
            <a:off x="5032382" y="3184362"/>
            <a:ext cx="7138989" cy="403410"/>
          </a:xfrm>
        </p:spPr>
        <p:txBody>
          <a:bodyPr anchor="ctr">
            <a:normAutofit/>
          </a:bodyPr>
          <a:lstStyle/>
          <a:p>
            <a:pPr marL="0" indent="0" algn="r">
              <a:buNone/>
            </a:pPr>
            <a:r>
              <a:rPr lang="uk-UA" sz="1600" b="1" dirty="0">
                <a:solidFill>
                  <a:srgbClr val="FFFFFF"/>
                </a:solidFill>
              </a:rPr>
              <a:t>За навчальною програмою 2017 року</a:t>
            </a:r>
          </a:p>
        </p:txBody>
      </p:sp>
      <p:sp>
        <p:nvSpPr>
          <p:cNvPr id="6" name="Округлена прямокутна виноска 5"/>
          <p:cNvSpPr/>
          <p:nvPr/>
        </p:nvSpPr>
        <p:spPr>
          <a:xfrm>
            <a:off x="126612" y="6175807"/>
            <a:ext cx="2448272" cy="619472"/>
          </a:xfrm>
          <a:prstGeom prst="wedgeRoundRectCallout">
            <a:avLst>
              <a:gd name="adj1" fmla="val 367"/>
              <a:gd name="adj2" fmla="val 49864"/>
              <a:gd name="adj3" fmla="val 16667"/>
            </a:avLst>
          </a:prstGeom>
          <a:solidFill>
            <a:srgbClr val="413064"/>
          </a:soli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uk-UA" sz="3600" b="1" i="1" u="none" strike="noStrike" kern="0" cap="none" spc="0" normalizeH="0" baseline="0" noProof="0" dirty="0">
                <a:ln>
                  <a:noFill/>
                </a:ln>
                <a:solidFill>
                  <a:srgbClr val="FFFFFF"/>
                </a:solidFill>
                <a:effectLst/>
                <a:uLnTx/>
                <a:uFillTx/>
                <a:latin typeface="Verdana"/>
                <a:ea typeface="+mn-ea"/>
                <a:cs typeface="+mn-cs"/>
              </a:rPr>
              <a:t>Урок </a:t>
            </a:r>
            <a:r>
              <a:rPr lang="uk-UA" sz="3600" b="1" i="1" kern="0" dirty="0">
                <a:solidFill>
                  <a:srgbClr val="FFFFFF"/>
                </a:solidFill>
                <a:latin typeface="Verdana"/>
              </a:rPr>
              <a:t>40</a:t>
            </a:r>
            <a:endParaRPr kumimoji="0" lang="uk-UA" sz="3600" b="1" i="1" u="none" strike="noStrike" kern="0" cap="none" spc="0" normalizeH="0" baseline="0" noProof="0" dirty="0">
              <a:ln>
                <a:noFill/>
              </a:ln>
              <a:solidFill>
                <a:srgbClr val="FFFFFF"/>
              </a:solidFill>
              <a:effectLst/>
              <a:uLnTx/>
              <a:uFillTx/>
              <a:latin typeface="Verdana"/>
              <a:ea typeface="+mn-ea"/>
              <a:cs typeface="+mn-cs"/>
            </a:endParaRPr>
          </a:p>
        </p:txBody>
      </p:sp>
      <p:pic>
        <p:nvPicPr>
          <p:cNvPr id="7" name="Picture 2" descr="Ð ÐµÐ·ÑÐ»ÑÑÐ°Ñ Ð¿Ð¾ÑÑÐºÑ Ð·Ð¾Ð±ÑÐ°Ð¶ÐµÐ½Ñ Ð·Ð° Ð·Ð°Ð¿Ð¸ÑÐ¾Ð¼ &quot;Access new icon&quot;">
            <a:extLst>
              <a:ext uri="{FF2B5EF4-FFF2-40B4-BE49-F238E27FC236}">
                <a16:creationId xmlns:a16="http://schemas.microsoft.com/office/drawing/2014/main" id="{341A949C-2EFF-4E21-B241-A7AE156F0BE8}"/>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6562014" y="3727938"/>
            <a:ext cx="2274998" cy="2274998"/>
          </a:xfrm>
          <a:prstGeom prst="rect">
            <a:avLst/>
          </a:prstGeom>
          <a:noFill/>
          <a:extLst>
            <a:ext uri="{909E8E84-426E-40DD-AFC4-6F175D3DCCD1}">
              <a14:hiddenFill xmlns:a14="http://schemas.microsoft.com/office/drawing/2010/main">
                <a:solidFill>
                  <a:srgbClr val="FFFFFF"/>
                </a:solidFill>
              </a14:hiddenFill>
            </a:ext>
          </a:extLst>
        </p:spPr>
      </p:pic>
      <p:sp>
        <p:nvSpPr>
          <p:cNvPr id="13" name="Заголовок 1">
            <a:extLst>
              <a:ext uri="{FF2B5EF4-FFF2-40B4-BE49-F238E27FC236}">
                <a16:creationId xmlns:a16="http://schemas.microsoft.com/office/drawing/2014/main" id="{24D1C5AA-9EA8-4B45-B2D2-569BA0E365A3}"/>
              </a:ext>
            </a:extLst>
          </p:cNvPr>
          <p:cNvSpPr>
            <a:spLocks noGrp="1"/>
          </p:cNvSpPr>
          <p:nvPr>
            <p:ph type="ctrTitle"/>
          </p:nvPr>
        </p:nvSpPr>
        <p:spPr>
          <a:xfrm>
            <a:off x="4847771" y="657131"/>
            <a:ext cx="7137066" cy="1801607"/>
          </a:xfrm>
        </p:spPr>
        <p:txBody>
          <a:bodyPr>
            <a:noAutofit/>
          </a:bodyPr>
          <a:lstStyle/>
          <a:p>
            <a:r>
              <a:rPr lang="uk-UA" sz="6600" dirty="0"/>
              <a:t>Запити на вибірку даних</a:t>
            </a:r>
            <a:endParaRPr lang="uk-UA" sz="8000" dirty="0"/>
          </a:p>
        </p:txBody>
      </p:sp>
      <p:pic>
        <p:nvPicPr>
          <p:cNvPr id="14" name="Picture 2" descr="Ð ÐµÐ·ÑÐ»ÑÑÐ°Ñ Ð¿Ð¾ÑÑÐºÑ Ð·Ð¾Ð±ÑÐ°Ð¶ÐµÐ½Ñ Ð·Ð° Ð·Ð°Ð¿Ð¸ÑÐ¾Ð¼ &quot;sample data icon&quot;">
            <a:extLst>
              <a:ext uri="{FF2B5EF4-FFF2-40B4-BE49-F238E27FC236}">
                <a16:creationId xmlns:a16="http://schemas.microsoft.com/office/drawing/2014/main" id="{7DC9CDBF-3A70-4A07-AE15-8FBA4C231889}"/>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8970296" y="3662320"/>
            <a:ext cx="3110756" cy="2333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743524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Поняття про запити в базі даних</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3</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3.</a:t>
            </a:r>
            <a:r>
              <a:rPr lang="ru-RU" sz="1200" kern="0" dirty="0">
                <a:solidFill>
                  <a:srgbClr val="000000"/>
                </a:solidFill>
                <a:latin typeface="Verdana" pitchFamily="34" charset="0"/>
              </a:rPr>
              <a:t>5</a:t>
            </a:r>
            <a:endParaRPr lang="en-US" sz="1200" kern="0" dirty="0">
              <a:solidFill>
                <a:srgbClr val="000000"/>
              </a:solidFill>
              <a:latin typeface="Verdana" pitchFamily="34" charset="0"/>
            </a:endParaRPr>
          </a:p>
        </p:txBody>
      </p:sp>
      <p:sp>
        <p:nvSpPr>
          <p:cNvPr id="8" name="TextBox 7">
            <a:extLst>
              <a:ext uri="{FF2B5EF4-FFF2-40B4-BE49-F238E27FC236}">
                <a16:creationId xmlns:a16="http://schemas.microsoft.com/office/drawing/2014/main" id="{2C3A030C-D3AE-4801-83A3-71487A8CFDE6}"/>
              </a:ext>
            </a:extLst>
          </p:cNvPr>
          <p:cNvSpPr txBox="1"/>
          <p:nvPr/>
        </p:nvSpPr>
        <p:spPr>
          <a:xfrm>
            <a:off x="72008" y="1196763"/>
            <a:ext cx="12050142" cy="954107"/>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indent="457189" algn="just" fontAlgn="base">
              <a:spcBef>
                <a:spcPct val="0"/>
              </a:spcBef>
              <a:spcAft>
                <a:spcPct val="0"/>
              </a:spcAft>
              <a:defRPr/>
            </a:pPr>
            <a:r>
              <a:rPr lang="uk-UA" sz="2800" b="1" i="1" kern="0" dirty="0">
                <a:solidFill>
                  <a:srgbClr val="FFFFFF"/>
                </a:solidFill>
              </a:rPr>
              <a:t>(Продовження…) Залежно від призначення запити поділяють на:</a:t>
            </a:r>
          </a:p>
        </p:txBody>
      </p:sp>
      <p:sp>
        <p:nvSpPr>
          <p:cNvPr id="6" name="TextBox 5">
            <a:extLst>
              <a:ext uri="{FF2B5EF4-FFF2-40B4-BE49-F238E27FC236}">
                <a16:creationId xmlns:a16="http://schemas.microsoft.com/office/drawing/2014/main" id="{00E923E3-F067-44C2-93B5-554D345C9E72}"/>
              </a:ext>
            </a:extLst>
          </p:cNvPr>
          <p:cNvSpPr txBox="1"/>
          <p:nvPr/>
        </p:nvSpPr>
        <p:spPr>
          <a:xfrm>
            <a:off x="70929" y="2263940"/>
            <a:ext cx="5376142" cy="3970318"/>
          </a:xfrm>
          <a:prstGeom prst="rect">
            <a:avLst/>
          </a:prstGeom>
          <a:solidFill>
            <a:srgbClr val="7030A0"/>
          </a:solidFill>
          <a:ln>
            <a:noFill/>
          </a:ln>
          <a:effectLst>
            <a:outerShdw blurRad="57150" dist="19050" dir="5400000" algn="ctr" rotWithShape="0">
              <a:srgbClr val="000000">
                <a:alpha val="63000"/>
              </a:srgbClr>
            </a:outerShdw>
          </a:effectLst>
        </p:spPr>
        <p:txBody>
          <a:bodyPr wrap="square" rtlCol="0">
            <a:spAutoFit/>
          </a:bodyPr>
          <a:lstStyle/>
          <a:p>
            <a:pPr marL="457200" lvl="0" indent="-457200" algn="just" fontAlgn="base">
              <a:spcBef>
                <a:spcPct val="0"/>
              </a:spcBef>
              <a:spcAft>
                <a:spcPct val="0"/>
              </a:spcAft>
              <a:buFont typeface="Wingdings" panose="05000000000000000000" pitchFamily="2" charset="2"/>
              <a:buChar char="ü"/>
              <a:defRPr/>
            </a:pPr>
            <a:r>
              <a:rPr lang="uk-UA" sz="2800" b="1" i="1" kern="0" dirty="0">
                <a:solidFill>
                  <a:srgbClr val="FFFF00"/>
                </a:solidFill>
              </a:rPr>
              <a:t>запити на внесення змін </a:t>
            </a:r>
            <a:r>
              <a:rPr lang="uk-UA" sz="2800" b="1" i="1" kern="0" dirty="0">
                <a:solidFill>
                  <a:srgbClr val="FFFFFF"/>
                </a:solidFill>
              </a:rPr>
              <a:t>— запити, використовуючи які, користувач може змінювати значення в полях певних записів, створювати нові записи або видаляти існуючі записи тощо;</a:t>
            </a:r>
          </a:p>
        </p:txBody>
      </p:sp>
      <p:pic>
        <p:nvPicPr>
          <p:cNvPr id="5122" name="Picture 2" descr="ÐÐ¾Ð²âÑÐ·Ð°Ð½Ðµ Ð·Ð¾Ð±ÑÐ°Ð¶ÐµÐ½Ð½Ñ">
            <a:extLst>
              <a:ext uri="{FF2B5EF4-FFF2-40B4-BE49-F238E27FC236}">
                <a16:creationId xmlns:a16="http://schemas.microsoft.com/office/drawing/2014/main" id="{9482C299-C3D4-4FA2-A04F-386A256733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5671" y="2263940"/>
            <a:ext cx="6515399" cy="3970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100135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1000"/>
                                        <p:tgtEl>
                                          <p:spTgt spid="6"/>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5122"/>
                                        </p:tgtEl>
                                        <p:attrNameLst>
                                          <p:attrName>style.visibility</p:attrName>
                                        </p:attrNameLst>
                                      </p:cBhvr>
                                      <p:to>
                                        <p:strVal val="visible"/>
                                      </p:to>
                                    </p:set>
                                    <p:anim calcmode="lin" valueType="num">
                                      <p:cBhvr>
                                        <p:cTn id="15" dur="1000" fill="hold"/>
                                        <p:tgtEl>
                                          <p:spTgt spid="5122"/>
                                        </p:tgtEl>
                                        <p:attrNameLst>
                                          <p:attrName>ppt_w</p:attrName>
                                        </p:attrNameLst>
                                      </p:cBhvr>
                                      <p:tavLst>
                                        <p:tav tm="0">
                                          <p:val>
                                            <p:fltVal val="0"/>
                                          </p:val>
                                        </p:tav>
                                        <p:tav tm="100000">
                                          <p:val>
                                            <p:strVal val="#ppt_w"/>
                                          </p:val>
                                        </p:tav>
                                      </p:tavLst>
                                    </p:anim>
                                    <p:anim calcmode="lin" valueType="num">
                                      <p:cBhvr>
                                        <p:cTn id="16" dur="1000" fill="hold"/>
                                        <p:tgtEl>
                                          <p:spTgt spid="5122"/>
                                        </p:tgtEl>
                                        <p:attrNameLst>
                                          <p:attrName>ppt_h</p:attrName>
                                        </p:attrNameLst>
                                      </p:cBhvr>
                                      <p:tavLst>
                                        <p:tav tm="0">
                                          <p:val>
                                            <p:fltVal val="0"/>
                                          </p:val>
                                        </p:tav>
                                        <p:tav tm="100000">
                                          <p:val>
                                            <p:strVal val="#ppt_h"/>
                                          </p:val>
                                        </p:tav>
                                      </p:tavLst>
                                    </p:anim>
                                    <p:animEffect transition="in" filter="fade">
                                      <p:cBhvr>
                                        <p:cTn id="17" dur="1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Поняття про запити в базі даних</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3</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3.</a:t>
            </a:r>
            <a:r>
              <a:rPr lang="ru-RU" sz="1200" kern="0" dirty="0">
                <a:solidFill>
                  <a:srgbClr val="000000"/>
                </a:solidFill>
                <a:latin typeface="Verdana" pitchFamily="34" charset="0"/>
              </a:rPr>
              <a:t>5</a:t>
            </a:r>
            <a:endParaRPr lang="en-US" sz="1200" kern="0" dirty="0">
              <a:solidFill>
                <a:srgbClr val="000000"/>
              </a:solidFill>
              <a:latin typeface="Verdana" pitchFamily="34" charset="0"/>
            </a:endParaRPr>
          </a:p>
        </p:txBody>
      </p:sp>
      <p:sp>
        <p:nvSpPr>
          <p:cNvPr id="8" name="TextBox 7">
            <a:extLst>
              <a:ext uri="{FF2B5EF4-FFF2-40B4-BE49-F238E27FC236}">
                <a16:creationId xmlns:a16="http://schemas.microsoft.com/office/drawing/2014/main" id="{2C3A030C-D3AE-4801-83A3-71487A8CFDE6}"/>
              </a:ext>
            </a:extLst>
          </p:cNvPr>
          <p:cNvSpPr txBox="1"/>
          <p:nvPr/>
        </p:nvSpPr>
        <p:spPr>
          <a:xfrm>
            <a:off x="72008" y="1196763"/>
            <a:ext cx="12050142" cy="954107"/>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indent="457189" algn="just" fontAlgn="base">
              <a:spcBef>
                <a:spcPct val="0"/>
              </a:spcBef>
              <a:spcAft>
                <a:spcPct val="0"/>
              </a:spcAft>
              <a:defRPr/>
            </a:pPr>
            <a:r>
              <a:rPr lang="uk-UA" sz="2800" b="1" i="1" kern="0" dirty="0">
                <a:solidFill>
                  <a:srgbClr val="FFFFFF"/>
                </a:solidFill>
              </a:rPr>
              <a:t>(Продовження…) Залежно від призначення запити поділяють на:</a:t>
            </a:r>
          </a:p>
        </p:txBody>
      </p:sp>
      <p:sp>
        <p:nvSpPr>
          <p:cNvPr id="6" name="TextBox 5">
            <a:extLst>
              <a:ext uri="{FF2B5EF4-FFF2-40B4-BE49-F238E27FC236}">
                <a16:creationId xmlns:a16="http://schemas.microsoft.com/office/drawing/2014/main" id="{00E923E3-F067-44C2-93B5-554D345C9E72}"/>
              </a:ext>
            </a:extLst>
          </p:cNvPr>
          <p:cNvSpPr txBox="1"/>
          <p:nvPr/>
        </p:nvSpPr>
        <p:spPr>
          <a:xfrm>
            <a:off x="70929" y="2263940"/>
            <a:ext cx="12050142" cy="1815882"/>
          </a:xfrm>
          <a:prstGeom prst="rect">
            <a:avLst/>
          </a:prstGeom>
          <a:solidFill>
            <a:srgbClr val="7030A0"/>
          </a:solidFill>
          <a:ln>
            <a:noFill/>
          </a:ln>
          <a:effectLst>
            <a:outerShdw blurRad="57150" dist="19050" dir="5400000" algn="ctr" rotWithShape="0">
              <a:srgbClr val="000000">
                <a:alpha val="63000"/>
              </a:srgbClr>
            </a:outerShdw>
          </a:effectLst>
        </p:spPr>
        <p:txBody>
          <a:bodyPr wrap="square" rtlCol="0">
            <a:spAutoFit/>
          </a:bodyPr>
          <a:lstStyle/>
          <a:p>
            <a:pPr marL="457200" lvl="0" indent="-457200" algn="just" fontAlgn="base">
              <a:spcBef>
                <a:spcPct val="0"/>
              </a:spcBef>
              <a:spcAft>
                <a:spcPct val="0"/>
              </a:spcAft>
              <a:buFont typeface="Wingdings" panose="05000000000000000000" pitchFamily="2" charset="2"/>
              <a:buChar char="ü"/>
              <a:defRPr/>
            </a:pPr>
            <a:r>
              <a:rPr lang="uk-UA" sz="2800" b="1" i="1" kern="0" dirty="0">
                <a:solidFill>
                  <a:srgbClr val="FFFF00"/>
                </a:solidFill>
              </a:rPr>
              <a:t>запити з параметрами </a:t>
            </a:r>
            <a:r>
              <a:rPr lang="uk-UA" sz="2800" b="1" i="1" kern="0" dirty="0">
                <a:solidFill>
                  <a:srgbClr val="FFFFFF"/>
                </a:solidFill>
              </a:rPr>
              <a:t>— запити, після запуску на виконання яких користувач має ввести значення певних властивостей (параметрів), за якими буде здійснено опрацювання даних. </a:t>
            </a:r>
          </a:p>
        </p:txBody>
      </p:sp>
      <p:sp>
        <p:nvSpPr>
          <p:cNvPr id="7" name="TextBox 6">
            <a:extLst>
              <a:ext uri="{FF2B5EF4-FFF2-40B4-BE49-F238E27FC236}">
                <a16:creationId xmlns:a16="http://schemas.microsoft.com/office/drawing/2014/main" id="{B1E39EB5-501B-46FC-861B-C758463DDB62}"/>
              </a:ext>
            </a:extLst>
          </p:cNvPr>
          <p:cNvSpPr txBox="1"/>
          <p:nvPr/>
        </p:nvSpPr>
        <p:spPr>
          <a:xfrm>
            <a:off x="70929" y="4192892"/>
            <a:ext cx="12050142" cy="2246769"/>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indent="457189" algn="just" fontAlgn="base">
              <a:spcBef>
                <a:spcPct val="0"/>
              </a:spcBef>
              <a:spcAft>
                <a:spcPct val="0"/>
              </a:spcAft>
              <a:defRPr/>
            </a:pPr>
            <a:r>
              <a:rPr lang="uk-UA" sz="2800" b="1" i="1" kern="0" dirty="0">
                <a:solidFill>
                  <a:srgbClr val="FFFFFF"/>
                </a:solidFill>
              </a:rPr>
              <a:t>Наприклад, можна створити запит, що буде створювати таблицю, — список результатів спортсменів на певній дистанції. Після запуску такого запиту на виконання буде відкрито вікно з полем, у яке користувач повинен ввести дистанцію бігу. </a:t>
            </a:r>
          </a:p>
        </p:txBody>
      </p:sp>
    </p:spTree>
    <p:extLst>
      <p:ext uri="{BB962C8B-B14F-4D97-AF65-F5344CB8AC3E}">
        <p14:creationId xmlns:p14="http://schemas.microsoft.com/office/powerpoint/2010/main" val="374029571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1000"/>
                                        <p:tgtEl>
                                          <p:spTgt spid="6"/>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Поняття про запити в базі даних</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3</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3.</a:t>
            </a:r>
            <a:r>
              <a:rPr lang="ru-RU" sz="1200" kern="0" dirty="0">
                <a:solidFill>
                  <a:srgbClr val="000000"/>
                </a:solidFill>
                <a:latin typeface="Verdana" pitchFamily="34" charset="0"/>
              </a:rPr>
              <a:t>5</a:t>
            </a:r>
            <a:endParaRPr lang="en-US" sz="1200" kern="0" dirty="0">
              <a:solidFill>
                <a:srgbClr val="000000"/>
              </a:solidFill>
              <a:latin typeface="Verdana" pitchFamily="34" charset="0"/>
            </a:endParaRPr>
          </a:p>
        </p:txBody>
      </p:sp>
      <p:sp>
        <p:nvSpPr>
          <p:cNvPr id="8" name="TextBox 7">
            <a:extLst>
              <a:ext uri="{FF2B5EF4-FFF2-40B4-BE49-F238E27FC236}">
                <a16:creationId xmlns:a16="http://schemas.microsoft.com/office/drawing/2014/main" id="{2C3A030C-D3AE-4801-83A3-71487A8CFDE6}"/>
              </a:ext>
            </a:extLst>
          </p:cNvPr>
          <p:cNvSpPr txBox="1"/>
          <p:nvPr/>
        </p:nvSpPr>
        <p:spPr>
          <a:xfrm>
            <a:off x="72008" y="1196763"/>
            <a:ext cx="12050142" cy="1384995"/>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Залежно від уведеного значення буде побудовано таблицю — список результатів спортсменів на вказаній дистанції, наприклад 400 м.</a:t>
            </a:r>
          </a:p>
        </p:txBody>
      </p:sp>
      <p:pic>
        <p:nvPicPr>
          <p:cNvPr id="3" name="Рисунок 2">
            <a:extLst>
              <a:ext uri="{FF2B5EF4-FFF2-40B4-BE49-F238E27FC236}">
                <a16:creationId xmlns:a16="http://schemas.microsoft.com/office/drawing/2014/main" id="{C3E1A11C-1C16-4DD1-8317-52820882F4D2}"/>
              </a:ext>
            </a:extLst>
          </p:cNvPr>
          <p:cNvPicPr>
            <a:picLocks noChangeAspect="1"/>
          </p:cNvPicPr>
          <p:nvPr/>
        </p:nvPicPr>
        <p:blipFill>
          <a:blip r:embed="rId3"/>
          <a:stretch>
            <a:fillRect/>
          </a:stretch>
        </p:blipFill>
        <p:spPr>
          <a:xfrm>
            <a:off x="2437000" y="2770237"/>
            <a:ext cx="7317999" cy="346455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1936574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Поняття про запити в базі даних</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3</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3.</a:t>
            </a:r>
            <a:r>
              <a:rPr lang="ru-RU" sz="1200" kern="0" dirty="0">
                <a:solidFill>
                  <a:srgbClr val="000000"/>
                </a:solidFill>
                <a:latin typeface="Verdana" pitchFamily="34" charset="0"/>
              </a:rPr>
              <a:t>5</a:t>
            </a:r>
            <a:endParaRPr lang="en-US" sz="1200" kern="0" dirty="0">
              <a:solidFill>
                <a:srgbClr val="000000"/>
              </a:solidFill>
              <a:latin typeface="Verdana" pitchFamily="34" charset="0"/>
            </a:endParaRPr>
          </a:p>
        </p:txBody>
      </p:sp>
      <p:sp>
        <p:nvSpPr>
          <p:cNvPr id="8" name="TextBox 7">
            <a:extLst>
              <a:ext uri="{FF2B5EF4-FFF2-40B4-BE49-F238E27FC236}">
                <a16:creationId xmlns:a16="http://schemas.microsoft.com/office/drawing/2014/main" id="{2C3A030C-D3AE-4801-83A3-71487A8CFDE6}"/>
              </a:ext>
            </a:extLst>
          </p:cNvPr>
          <p:cNvSpPr txBox="1"/>
          <p:nvPr/>
        </p:nvSpPr>
        <p:spPr>
          <a:xfrm>
            <a:off x="72008" y="1196763"/>
            <a:ext cx="12050142" cy="1692771"/>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600" b="1" i="1" kern="0" dirty="0">
                <a:solidFill>
                  <a:srgbClr val="FFFFFF"/>
                </a:solidFill>
              </a:rPr>
              <a:t>Запит зберігається в базі даних під певним іменем. Після подвійного клацання на імені запиту в Області переходів відбувається опрацювання даних відповідно до умов запиту і результати запиту, виводяться на екран у вигляді таблиці.</a:t>
            </a:r>
          </a:p>
        </p:txBody>
      </p:sp>
      <p:pic>
        <p:nvPicPr>
          <p:cNvPr id="6" name="Рисунок 5">
            <a:extLst>
              <a:ext uri="{FF2B5EF4-FFF2-40B4-BE49-F238E27FC236}">
                <a16:creationId xmlns:a16="http://schemas.microsoft.com/office/drawing/2014/main" id="{59E501BD-68C4-4821-BC50-236EAEF59E18}"/>
              </a:ext>
            </a:extLst>
          </p:cNvPr>
          <p:cNvPicPr>
            <a:picLocks noChangeAspect="1"/>
          </p:cNvPicPr>
          <p:nvPr/>
        </p:nvPicPr>
        <p:blipFill>
          <a:blip r:embed="rId3"/>
          <a:stretch>
            <a:fillRect/>
          </a:stretch>
        </p:blipFill>
        <p:spPr>
          <a:xfrm>
            <a:off x="1431075" y="2978912"/>
            <a:ext cx="9329850" cy="3394830"/>
          </a:xfrm>
          <a:prstGeom prst="rect">
            <a:avLst/>
          </a:prstGeom>
          <a:ln>
            <a:noFill/>
          </a:ln>
          <a:effectLst>
            <a:outerShdw blurRad="292100" dist="139700" dir="2700000" algn="tl" rotWithShape="0">
              <a:srgbClr val="333333">
                <a:alpha val="65000"/>
              </a:srgbClr>
            </a:outerShdw>
          </a:effectLst>
        </p:spPr>
      </p:pic>
      <p:sp>
        <p:nvSpPr>
          <p:cNvPr id="9" name="Прямокутник 8">
            <a:extLst>
              <a:ext uri="{FF2B5EF4-FFF2-40B4-BE49-F238E27FC236}">
                <a16:creationId xmlns:a16="http://schemas.microsoft.com/office/drawing/2014/main" id="{0D672B18-A999-45BC-AB04-7E93A4602994}"/>
              </a:ext>
            </a:extLst>
          </p:cNvPr>
          <p:cNvSpPr/>
          <p:nvPr/>
        </p:nvSpPr>
        <p:spPr>
          <a:xfrm>
            <a:off x="1474254" y="5232702"/>
            <a:ext cx="2114765" cy="916638"/>
          </a:xfrm>
          <a:prstGeom prst="rect">
            <a:avLst/>
          </a:prstGeom>
          <a:solidFill>
            <a:srgbClr val="008000">
              <a:alpha val="30000"/>
            </a:srgb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sp>
        <p:nvSpPr>
          <p:cNvPr id="10" name="Стрілка вліво 20">
            <a:extLst>
              <a:ext uri="{FF2B5EF4-FFF2-40B4-BE49-F238E27FC236}">
                <a16:creationId xmlns:a16="http://schemas.microsoft.com/office/drawing/2014/main" id="{2228D059-146D-4EFA-8A42-82664F34EB49}"/>
              </a:ext>
            </a:extLst>
          </p:cNvPr>
          <p:cNvSpPr/>
          <p:nvPr/>
        </p:nvSpPr>
        <p:spPr>
          <a:xfrm rot="18900000">
            <a:off x="2121055" y="4645696"/>
            <a:ext cx="1152128" cy="648072"/>
          </a:xfrm>
          <a:prstGeom prst="leftArrow">
            <a:avLst/>
          </a:prstGeom>
          <a:solidFill>
            <a:srgbClr val="FF0000"/>
          </a:soli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FFFFFF"/>
              </a:solidFill>
              <a:effectLst/>
              <a:uLnTx/>
              <a:uFillTx/>
              <a:latin typeface="Verdana"/>
              <a:ea typeface="+mn-ea"/>
              <a:cs typeface="+mn-cs"/>
            </a:endParaRPr>
          </a:p>
        </p:txBody>
      </p:sp>
    </p:spTree>
    <p:extLst>
      <p:ext uri="{BB962C8B-B14F-4D97-AF65-F5344CB8AC3E}">
        <p14:creationId xmlns:p14="http://schemas.microsoft.com/office/powerpoint/2010/main" val="324974696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Effect transition="in" filter="fade">
                                      <p:cBhvr>
                                        <p:cTn id="13" dur="1000"/>
                                        <p:tgtEl>
                                          <p:spTgt spid="6"/>
                                        </p:tgtEl>
                                      </p:cBhvr>
                                    </p:animEffect>
                                  </p:childTnLst>
                                </p:cTn>
                              </p:par>
                            </p:childTnLst>
                          </p:cTn>
                        </p:par>
                        <p:par>
                          <p:cTn id="14" fill="hold">
                            <p:stCondLst>
                              <p:cond delay="2000"/>
                            </p:stCondLst>
                            <p:childTnLst>
                              <p:par>
                                <p:cTn id="15" presetID="22" presetClass="entr" presetSubtype="1"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up)">
                                      <p:cBhvr>
                                        <p:cTn id="17" dur="1000"/>
                                        <p:tgtEl>
                                          <p:spTgt spid="10"/>
                                        </p:tgtEl>
                                      </p:cBhvr>
                                    </p:animEffect>
                                  </p:childTnLst>
                                </p:cTn>
                              </p:par>
                            </p:childTnLst>
                          </p:cTn>
                        </p:par>
                        <p:par>
                          <p:cTn id="18" fill="hold">
                            <p:stCondLst>
                              <p:cond delay="3000"/>
                            </p:stCondLst>
                            <p:childTnLst>
                              <p:par>
                                <p:cTn id="19" presetID="21"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heel(1)">
                                      <p:cBhvr>
                                        <p:cTn id="21" dur="2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Запити на вибірку</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3</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3.</a:t>
            </a:r>
            <a:r>
              <a:rPr lang="ru-RU" sz="1200" kern="0" dirty="0">
                <a:solidFill>
                  <a:srgbClr val="000000"/>
                </a:solidFill>
                <a:latin typeface="Verdana" pitchFamily="34" charset="0"/>
              </a:rPr>
              <a:t>5</a:t>
            </a:r>
            <a:endParaRPr lang="en-US" sz="1200" kern="0" dirty="0">
              <a:solidFill>
                <a:srgbClr val="000000"/>
              </a:solidFill>
              <a:latin typeface="Verdana" pitchFamily="34" charset="0"/>
            </a:endParaRPr>
          </a:p>
        </p:txBody>
      </p:sp>
      <p:sp>
        <p:nvSpPr>
          <p:cNvPr id="8" name="TextBox 7">
            <a:extLst>
              <a:ext uri="{FF2B5EF4-FFF2-40B4-BE49-F238E27FC236}">
                <a16:creationId xmlns:a16="http://schemas.microsoft.com/office/drawing/2014/main" id="{2C3A030C-D3AE-4801-83A3-71487A8CFDE6}"/>
              </a:ext>
            </a:extLst>
          </p:cNvPr>
          <p:cNvSpPr txBox="1"/>
          <p:nvPr/>
        </p:nvSpPr>
        <p:spPr>
          <a:xfrm>
            <a:off x="72008" y="1196763"/>
            <a:ext cx="12050142" cy="1384995"/>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Запити можна створювати з використанням елементів керування групи </a:t>
            </a:r>
            <a:r>
              <a:rPr lang="uk-UA" sz="2800" b="1" i="1" kern="0" dirty="0">
                <a:solidFill>
                  <a:srgbClr val="FFFF00"/>
                </a:solidFill>
              </a:rPr>
              <a:t>Запити</a:t>
            </a:r>
            <a:r>
              <a:rPr lang="uk-UA" sz="2800" b="1" i="1" kern="0" dirty="0">
                <a:solidFill>
                  <a:srgbClr val="FFFFFF"/>
                </a:solidFill>
              </a:rPr>
              <a:t> вкладки </a:t>
            </a:r>
            <a:r>
              <a:rPr lang="uk-UA" sz="2800" b="1" i="1" kern="0" dirty="0">
                <a:solidFill>
                  <a:srgbClr val="FFFF00"/>
                </a:solidFill>
              </a:rPr>
              <a:t>Створення</a:t>
            </a:r>
            <a:r>
              <a:rPr lang="uk-UA" sz="2800" b="1" i="1" kern="0" dirty="0">
                <a:solidFill>
                  <a:srgbClr val="FFFFFF"/>
                </a:solidFill>
              </a:rPr>
              <a:t> — </a:t>
            </a:r>
            <a:r>
              <a:rPr lang="uk-UA" sz="2800" b="1" i="1" kern="0" dirty="0">
                <a:solidFill>
                  <a:srgbClr val="FFFF00"/>
                </a:solidFill>
              </a:rPr>
              <a:t>Майстер запитів</a:t>
            </a:r>
            <a:r>
              <a:rPr lang="uk-UA" sz="2800" b="1" i="1" kern="0" dirty="0">
                <a:solidFill>
                  <a:srgbClr val="FFFFFF"/>
                </a:solidFill>
              </a:rPr>
              <a:t> і </a:t>
            </a:r>
            <a:r>
              <a:rPr lang="uk-UA" sz="2800" b="1" i="1" kern="0" dirty="0">
                <a:solidFill>
                  <a:srgbClr val="FFFF00"/>
                </a:solidFill>
              </a:rPr>
              <a:t>Макет запиту</a:t>
            </a:r>
            <a:r>
              <a:rPr lang="uk-UA" sz="2800" b="1" i="1" kern="0" dirty="0">
                <a:solidFill>
                  <a:srgbClr val="FFFFFF"/>
                </a:solidFill>
              </a:rPr>
              <a:t>.</a:t>
            </a:r>
          </a:p>
        </p:txBody>
      </p:sp>
      <p:pic>
        <p:nvPicPr>
          <p:cNvPr id="3" name="Рисунок 2">
            <a:extLst>
              <a:ext uri="{FF2B5EF4-FFF2-40B4-BE49-F238E27FC236}">
                <a16:creationId xmlns:a16="http://schemas.microsoft.com/office/drawing/2014/main" id="{371DE0AB-20C1-4D0B-A891-30EAE6BDA677}"/>
              </a:ext>
            </a:extLst>
          </p:cNvPr>
          <p:cNvPicPr>
            <a:picLocks noChangeAspect="1"/>
          </p:cNvPicPr>
          <p:nvPr/>
        </p:nvPicPr>
        <p:blipFill>
          <a:blip r:embed="rId3"/>
          <a:stretch>
            <a:fillRect/>
          </a:stretch>
        </p:blipFill>
        <p:spPr>
          <a:xfrm>
            <a:off x="492310" y="2801032"/>
            <a:ext cx="11207379" cy="3175978"/>
          </a:xfrm>
          <a:prstGeom prst="rect">
            <a:avLst/>
          </a:prstGeom>
          <a:ln>
            <a:noFill/>
          </a:ln>
          <a:effectLst>
            <a:outerShdw blurRad="292100" dist="139700" dir="2700000" algn="tl" rotWithShape="0">
              <a:srgbClr val="333333">
                <a:alpha val="65000"/>
              </a:srgbClr>
            </a:outerShdw>
          </a:effectLst>
        </p:spPr>
      </p:pic>
      <p:sp>
        <p:nvSpPr>
          <p:cNvPr id="7" name="Прямокутник 6">
            <a:extLst>
              <a:ext uri="{FF2B5EF4-FFF2-40B4-BE49-F238E27FC236}">
                <a16:creationId xmlns:a16="http://schemas.microsoft.com/office/drawing/2014/main" id="{83B68988-2370-4D8C-A897-6818BD39710E}"/>
              </a:ext>
            </a:extLst>
          </p:cNvPr>
          <p:cNvSpPr/>
          <p:nvPr/>
        </p:nvSpPr>
        <p:spPr>
          <a:xfrm>
            <a:off x="3179386" y="3472266"/>
            <a:ext cx="1730433" cy="695874"/>
          </a:xfrm>
          <a:prstGeom prst="rect">
            <a:avLst/>
          </a:prstGeom>
          <a:solidFill>
            <a:srgbClr val="008000">
              <a:alpha val="30000"/>
            </a:srgb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sp>
        <p:nvSpPr>
          <p:cNvPr id="9" name="Стрілка вліво 20">
            <a:extLst>
              <a:ext uri="{FF2B5EF4-FFF2-40B4-BE49-F238E27FC236}">
                <a16:creationId xmlns:a16="http://schemas.microsoft.com/office/drawing/2014/main" id="{9B1B4CFC-AC8C-470B-B63D-996C7B7A6B5C}"/>
              </a:ext>
            </a:extLst>
          </p:cNvPr>
          <p:cNvSpPr/>
          <p:nvPr/>
        </p:nvSpPr>
        <p:spPr>
          <a:xfrm rot="18900000">
            <a:off x="3668708" y="2859700"/>
            <a:ext cx="1152128" cy="648072"/>
          </a:xfrm>
          <a:prstGeom prst="leftArrow">
            <a:avLst/>
          </a:prstGeom>
          <a:solidFill>
            <a:srgbClr val="FF0000"/>
          </a:soli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uk-UA" sz="2400" b="1" i="0" u="none" strike="noStrike" kern="0" cap="none" spc="0" normalizeH="0" baseline="0" noProof="0" dirty="0">
                <a:ln>
                  <a:noFill/>
                </a:ln>
                <a:solidFill>
                  <a:srgbClr val="FFFFFF"/>
                </a:solidFill>
                <a:effectLst/>
                <a:uLnTx/>
                <a:uFillTx/>
                <a:latin typeface="Verdana"/>
                <a:ea typeface="+mn-ea"/>
                <a:cs typeface="+mn-cs"/>
              </a:rPr>
              <a:t>1</a:t>
            </a:r>
          </a:p>
        </p:txBody>
      </p:sp>
      <p:sp>
        <p:nvSpPr>
          <p:cNvPr id="10" name="Прямокутник 9">
            <a:extLst>
              <a:ext uri="{FF2B5EF4-FFF2-40B4-BE49-F238E27FC236}">
                <a16:creationId xmlns:a16="http://schemas.microsoft.com/office/drawing/2014/main" id="{FD13E7F6-8A40-41A8-A0A8-873E9A4D05C7}"/>
              </a:ext>
            </a:extLst>
          </p:cNvPr>
          <p:cNvSpPr/>
          <p:nvPr/>
        </p:nvSpPr>
        <p:spPr>
          <a:xfrm>
            <a:off x="6216796" y="4108734"/>
            <a:ext cx="2048364" cy="1868276"/>
          </a:xfrm>
          <a:prstGeom prst="rect">
            <a:avLst/>
          </a:prstGeom>
          <a:solidFill>
            <a:srgbClr val="008000">
              <a:alpha val="30000"/>
            </a:srgb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sp>
        <p:nvSpPr>
          <p:cNvPr id="11" name="Стрілка вліво 20">
            <a:extLst>
              <a:ext uri="{FF2B5EF4-FFF2-40B4-BE49-F238E27FC236}">
                <a16:creationId xmlns:a16="http://schemas.microsoft.com/office/drawing/2014/main" id="{99EDBEF6-E383-4CC7-8A3D-3512626D6875}"/>
              </a:ext>
            </a:extLst>
          </p:cNvPr>
          <p:cNvSpPr/>
          <p:nvPr/>
        </p:nvSpPr>
        <p:spPr>
          <a:xfrm rot="18900000">
            <a:off x="7205004" y="3463866"/>
            <a:ext cx="1152128" cy="648072"/>
          </a:xfrm>
          <a:prstGeom prst="leftArrow">
            <a:avLst/>
          </a:prstGeom>
          <a:solidFill>
            <a:srgbClr val="FF0000"/>
          </a:soli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lang="uk-UA" sz="2400" b="1" kern="0" dirty="0">
                <a:solidFill>
                  <a:srgbClr val="FFFFFF"/>
                </a:solidFill>
                <a:latin typeface="Verdana"/>
              </a:rPr>
              <a:t>2</a:t>
            </a:r>
            <a:endParaRPr kumimoji="0" lang="uk-UA" sz="2400" b="1" i="0" u="none" strike="noStrike" kern="0" cap="none" spc="0" normalizeH="0" baseline="0" noProof="0" dirty="0">
              <a:ln>
                <a:noFill/>
              </a:ln>
              <a:solidFill>
                <a:srgbClr val="FFFFFF"/>
              </a:solidFill>
              <a:effectLst/>
              <a:uLnTx/>
              <a:uFillTx/>
              <a:latin typeface="Verdana"/>
              <a:ea typeface="+mn-ea"/>
              <a:cs typeface="+mn-cs"/>
            </a:endParaRPr>
          </a:p>
        </p:txBody>
      </p:sp>
    </p:spTree>
    <p:extLst>
      <p:ext uri="{BB962C8B-B14F-4D97-AF65-F5344CB8AC3E}">
        <p14:creationId xmlns:p14="http://schemas.microsoft.com/office/powerpoint/2010/main" val="414939605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childTnLst>
                                </p:cTn>
                              </p:par>
                            </p:childTnLst>
                          </p:cTn>
                        </p:par>
                        <p:par>
                          <p:cTn id="14" fill="hold">
                            <p:stCondLst>
                              <p:cond delay="2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1000"/>
                                        <p:tgtEl>
                                          <p:spTgt spid="9"/>
                                        </p:tgtEl>
                                      </p:cBhvr>
                                    </p:animEffect>
                                  </p:childTnLst>
                                </p:cTn>
                              </p:par>
                            </p:childTnLst>
                          </p:cTn>
                        </p:par>
                        <p:par>
                          <p:cTn id="18" fill="hold">
                            <p:stCondLst>
                              <p:cond delay="3000"/>
                            </p:stCondLst>
                            <p:childTnLst>
                              <p:par>
                                <p:cTn id="19" presetID="21" presetClass="entr" presetSubtype="1"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heel(1)">
                                      <p:cBhvr>
                                        <p:cTn id="21" dur="2250"/>
                                        <p:tgtEl>
                                          <p:spTgt spid="7"/>
                                        </p:tgtEl>
                                      </p:cBhvr>
                                    </p:animEffect>
                                  </p:childTnLst>
                                </p:cTn>
                              </p:par>
                            </p:childTnLst>
                          </p:cTn>
                        </p:par>
                        <p:par>
                          <p:cTn id="22" fill="hold">
                            <p:stCondLst>
                              <p:cond delay="5250"/>
                            </p:stCondLst>
                            <p:childTnLst>
                              <p:par>
                                <p:cTn id="23" presetID="22" presetClass="entr" presetSubtype="1"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up)">
                                      <p:cBhvr>
                                        <p:cTn id="25" dur="1000"/>
                                        <p:tgtEl>
                                          <p:spTgt spid="11"/>
                                        </p:tgtEl>
                                      </p:cBhvr>
                                    </p:animEffect>
                                  </p:childTnLst>
                                </p:cTn>
                              </p:par>
                            </p:childTnLst>
                          </p:cTn>
                        </p:par>
                        <p:par>
                          <p:cTn id="26" fill="hold">
                            <p:stCondLst>
                              <p:cond delay="6250"/>
                            </p:stCondLst>
                            <p:childTnLst>
                              <p:par>
                                <p:cTn id="27" presetID="21" presetClass="entr" presetSubtype="1"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2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P spid="10"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Запити на вибірку</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3</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3.</a:t>
            </a:r>
            <a:r>
              <a:rPr lang="ru-RU" sz="1200" kern="0" dirty="0">
                <a:solidFill>
                  <a:srgbClr val="000000"/>
                </a:solidFill>
                <a:latin typeface="Verdana" pitchFamily="34" charset="0"/>
              </a:rPr>
              <a:t>5</a:t>
            </a:r>
            <a:endParaRPr lang="en-US" sz="1200" kern="0" dirty="0">
              <a:solidFill>
                <a:srgbClr val="000000"/>
              </a:solidFill>
              <a:latin typeface="Verdana" pitchFamily="34" charset="0"/>
            </a:endParaRPr>
          </a:p>
        </p:txBody>
      </p:sp>
      <p:sp>
        <p:nvSpPr>
          <p:cNvPr id="8" name="TextBox 7">
            <a:extLst>
              <a:ext uri="{FF2B5EF4-FFF2-40B4-BE49-F238E27FC236}">
                <a16:creationId xmlns:a16="http://schemas.microsoft.com/office/drawing/2014/main" id="{2C3A030C-D3AE-4801-83A3-71487A8CFDE6}"/>
              </a:ext>
            </a:extLst>
          </p:cNvPr>
          <p:cNvSpPr txBox="1"/>
          <p:nvPr/>
        </p:nvSpPr>
        <p:spPr>
          <a:xfrm>
            <a:off x="72008" y="1196763"/>
            <a:ext cx="12050142" cy="3108543"/>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Розглянемо послідовність створення запиту на вибірку з використанням </a:t>
            </a:r>
            <a:r>
              <a:rPr lang="uk-UA" sz="2800" b="1" i="1" kern="0" dirty="0">
                <a:solidFill>
                  <a:srgbClr val="FFFF00"/>
                </a:solidFill>
              </a:rPr>
              <a:t>Майстра запитів</a:t>
            </a:r>
            <a:r>
              <a:rPr lang="uk-UA" sz="2800" b="1" i="1" kern="0" dirty="0">
                <a:solidFill>
                  <a:srgbClr val="FFFFFF"/>
                </a:solidFill>
              </a:rPr>
              <a:t>. Для бази даних </a:t>
            </a:r>
            <a:r>
              <a:rPr lang="uk-UA" sz="2800" b="1" i="1" kern="0" dirty="0">
                <a:solidFill>
                  <a:srgbClr val="FFFF00"/>
                </a:solidFill>
              </a:rPr>
              <a:t>Країни світу </a:t>
            </a:r>
            <a:r>
              <a:rPr lang="uk-UA" sz="2800" b="1" i="1" kern="0" dirty="0">
                <a:solidFill>
                  <a:srgbClr val="FFFFFF"/>
                </a:solidFill>
              </a:rPr>
              <a:t>створимо запит, який би містив дані про країни Європи, площа яких понад 400000 км</a:t>
            </a:r>
            <a:r>
              <a:rPr lang="uk-UA" sz="2800" b="1" i="1" kern="0" baseline="30000" dirty="0">
                <a:solidFill>
                  <a:srgbClr val="FFFFFF"/>
                </a:solidFill>
              </a:rPr>
              <a:t>2</a:t>
            </a:r>
            <a:r>
              <a:rPr lang="uk-UA" sz="2800" b="1" i="1" kern="0" dirty="0">
                <a:solidFill>
                  <a:srgbClr val="FFFFFF"/>
                </a:solidFill>
              </a:rPr>
              <a:t>. Для створення запиту вибрати кнопку </a:t>
            </a:r>
            <a:r>
              <a:rPr lang="uk-UA" sz="2800" b="1" i="1" kern="0" dirty="0">
                <a:solidFill>
                  <a:srgbClr val="FFFF00"/>
                </a:solidFill>
              </a:rPr>
              <a:t>Майстер запиту </a:t>
            </a:r>
            <a:r>
              <a:rPr lang="uk-UA" sz="2800" b="1" i="1" kern="0" dirty="0">
                <a:solidFill>
                  <a:srgbClr val="FFFFFF"/>
                </a:solidFill>
              </a:rPr>
              <a:t>групи </a:t>
            </a:r>
            <a:r>
              <a:rPr lang="uk-UA" sz="2800" b="1" i="1" kern="0" dirty="0">
                <a:solidFill>
                  <a:srgbClr val="FFFF00"/>
                </a:solidFill>
              </a:rPr>
              <a:t>Запити</a:t>
            </a:r>
            <a:r>
              <a:rPr lang="uk-UA" sz="2800" b="1" i="1" kern="0" dirty="0">
                <a:solidFill>
                  <a:srgbClr val="FFFFFF"/>
                </a:solidFill>
              </a:rPr>
              <a:t> вкладки </a:t>
            </a:r>
            <a:r>
              <a:rPr lang="uk-UA" sz="2800" b="1" i="1" kern="0" dirty="0">
                <a:solidFill>
                  <a:srgbClr val="FFFF00"/>
                </a:solidFill>
              </a:rPr>
              <a:t>Створення</a:t>
            </a:r>
            <a:r>
              <a:rPr lang="uk-UA" sz="2800" b="1" i="1" kern="0" dirty="0">
                <a:solidFill>
                  <a:srgbClr val="FFFFFF"/>
                </a:solidFill>
              </a:rPr>
              <a:t>. У подальшому слід виконувати таку послідовність дій:</a:t>
            </a:r>
          </a:p>
        </p:txBody>
      </p:sp>
      <p:sp>
        <p:nvSpPr>
          <p:cNvPr id="6" name="TextBox 5">
            <a:extLst>
              <a:ext uri="{FF2B5EF4-FFF2-40B4-BE49-F238E27FC236}">
                <a16:creationId xmlns:a16="http://schemas.microsoft.com/office/drawing/2014/main" id="{FAAE7D8E-F1B7-4C15-ABF3-42D079A39D07}"/>
              </a:ext>
            </a:extLst>
          </p:cNvPr>
          <p:cNvSpPr txBox="1"/>
          <p:nvPr/>
        </p:nvSpPr>
        <p:spPr>
          <a:xfrm>
            <a:off x="72008" y="4411911"/>
            <a:ext cx="12050142" cy="1384995"/>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marL="514350" lvl="0" indent="-514350" algn="just" fontAlgn="base">
              <a:spcBef>
                <a:spcPct val="0"/>
              </a:spcBef>
              <a:spcAft>
                <a:spcPct val="0"/>
              </a:spcAft>
              <a:buFont typeface="+mj-lt"/>
              <a:buAutoNum type="arabicPeriod"/>
              <a:defRPr/>
            </a:pPr>
            <a:r>
              <a:rPr lang="uk-UA" sz="2800" b="1" i="1" kern="0" dirty="0">
                <a:solidFill>
                  <a:srgbClr val="FFFFFF"/>
                </a:solidFill>
              </a:rPr>
              <a:t>Вибрати у вікні </a:t>
            </a:r>
            <a:r>
              <a:rPr lang="uk-UA" sz="2800" b="1" i="1" kern="0" dirty="0">
                <a:solidFill>
                  <a:srgbClr val="FFFF00"/>
                </a:solidFill>
              </a:rPr>
              <a:t>Новий запит </a:t>
            </a:r>
            <a:r>
              <a:rPr lang="uk-UA" sz="2800" b="1" i="1" kern="0" dirty="0">
                <a:solidFill>
                  <a:srgbClr val="FFFFFF"/>
                </a:solidFill>
              </a:rPr>
              <a:t>у списку видів майстрів запитів </a:t>
            </a:r>
            <a:r>
              <a:rPr lang="uk-UA" sz="2800" b="1" i="1" kern="0" dirty="0">
                <a:solidFill>
                  <a:srgbClr val="FFFF00"/>
                </a:solidFill>
              </a:rPr>
              <a:t>Майстер простих запитів</a:t>
            </a:r>
            <a:r>
              <a:rPr lang="uk-UA" sz="2800" b="1" i="1" kern="0" dirty="0">
                <a:solidFill>
                  <a:srgbClr val="FFFFFF"/>
                </a:solidFill>
              </a:rPr>
              <a:t>, після чого — кнопку </a:t>
            </a:r>
            <a:r>
              <a:rPr lang="uk-UA" sz="2800" b="1" i="1" kern="0" dirty="0">
                <a:solidFill>
                  <a:srgbClr val="FFFF00"/>
                </a:solidFill>
              </a:rPr>
              <a:t>ОК</a:t>
            </a:r>
            <a:r>
              <a:rPr lang="uk-UA" sz="2800" b="1" i="1" kern="0" dirty="0">
                <a:solidFill>
                  <a:srgbClr val="FFFFFF"/>
                </a:solidFill>
              </a:rPr>
              <a:t>.</a:t>
            </a:r>
          </a:p>
        </p:txBody>
      </p:sp>
    </p:spTree>
    <p:extLst>
      <p:ext uri="{BB962C8B-B14F-4D97-AF65-F5344CB8AC3E}">
        <p14:creationId xmlns:p14="http://schemas.microsoft.com/office/powerpoint/2010/main" val="382544695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Запити на вибірку</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3</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3.</a:t>
            </a:r>
            <a:r>
              <a:rPr lang="ru-RU" sz="1200" kern="0" dirty="0">
                <a:solidFill>
                  <a:srgbClr val="000000"/>
                </a:solidFill>
                <a:latin typeface="Verdana" pitchFamily="34" charset="0"/>
              </a:rPr>
              <a:t>5</a:t>
            </a:r>
            <a:endParaRPr lang="en-US" sz="1200" kern="0" dirty="0">
              <a:solidFill>
                <a:srgbClr val="000000"/>
              </a:solidFill>
              <a:latin typeface="Verdana" pitchFamily="34" charset="0"/>
            </a:endParaRPr>
          </a:p>
        </p:txBody>
      </p:sp>
      <p:sp>
        <p:nvSpPr>
          <p:cNvPr id="8" name="TextBox 7">
            <a:extLst>
              <a:ext uri="{FF2B5EF4-FFF2-40B4-BE49-F238E27FC236}">
                <a16:creationId xmlns:a16="http://schemas.microsoft.com/office/drawing/2014/main" id="{2C3A030C-D3AE-4801-83A3-71487A8CFDE6}"/>
              </a:ext>
            </a:extLst>
          </p:cNvPr>
          <p:cNvSpPr txBox="1"/>
          <p:nvPr/>
        </p:nvSpPr>
        <p:spPr>
          <a:xfrm>
            <a:off x="72008" y="1196763"/>
            <a:ext cx="12050142" cy="954107"/>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(Продовження…) Створення запиту на вибірку з використанням </a:t>
            </a:r>
            <a:r>
              <a:rPr lang="uk-UA" sz="2800" b="1" i="1" kern="0" dirty="0">
                <a:solidFill>
                  <a:srgbClr val="FFFF00"/>
                </a:solidFill>
              </a:rPr>
              <a:t>Майстра запитів</a:t>
            </a:r>
            <a:r>
              <a:rPr lang="uk-UA" sz="2800" b="1" i="1" kern="0" dirty="0">
                <a:solidFill>
                  <a:srgbClr val="FFFFFF"/>
                </a:solidFill>
              </a:rPr>
              <a:t>:</a:t>
            </a:r>
          </a:p>
        </p:txBody>
      </p:sp>
      <p:sp>
        <p:nvSpPr>
          <p:cNvPr id="6" name="TextBox 5">
            <a:extLst>
              <a:ext uri="{FF2B5EF4-FFF2-40B4-BE49-F238E27FC236}">
                <a16:creationId xmlns:a16="http://schemas.microsoft.com/office/drawing/2014/main" id="{3A648A02-BB9B-46FE-A8D8-C1E53BF75401}"/>
              </a:ext>
            </a:extLst>
          </p:cNvPr>
          <p:cNvSpPr txBox="1"/>
          <p:nvPr/>
        </p:nvSpPr>
        <p:spPr>
          <a:xfrm>
            <a:off x="72008" y="2248810"/>
            <a:ext cx="4706469" cy="3970318"/>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marL="514350" lvl="0" indent="-514350" algn="just" fontAlgn="base">
              <a:spcBef>
                <a:spcPct val="0"/>
              </a:spcBef>
              <a:spcAft>
                <a:spcPct val="0"/>
              </a:spcAft>
              <a:buFont typeface="+mj-lt"/>
              <a:buAutoNum type="arabicPeriod" startAt="2"/>
              <a:defRPr/>
            </a:pPr>
            <a:r>
              <a:rPr lang="uk-UA" sz="2800" b="1" i="1" kern="0" dirty="0">
                <a:solidFill>
                  <a:srgbClr val="FFFFFF"/>
                </a:solidFill>
              </a:rPr>
              <a:t>Вибрати у списку </a:t>
            </a:r>
            <a:r>
              <a:rPr lang="uk-UA" sz="2800" b="1" i="1" kern="0" dirty="0">
                <a:solidFill>
                  <a:srgbClr val="FFFF00"/>
                </a:solidFill>
              </a:rPr>
              <a:t>Таблиці і запити </a:t>
            </a:r>
            <a:r>
              <a:rPr lang="uk-UA" sz="2800" b="1" i="1" kern="0" dirty="0">
                <a:solidFill>
                  <a:srgbClr val="FFFFFF"/>
                </a:solidFill>
              </a:rPr>
              <a:t>вікна </a:t>
            </a:r>
            <a:r>
              <a:rPr lang="uk-UA" sz="2800" b="1" i="1" kern="0" dirty="0">
                <a:solidFill>
                  <a:srgbClr val="FFFF00"/>
                </a:solidFill>
              </a:rPr>
              <a:t>Майстер простих запитів</a:t>
            </a:r>
            <a:r>
              <a:rPr lang="uk-UA" sz="2800" b="1" i="1" kern="0" dirty="0">
                <a:solidFill>
                  <a:srgbClr val="FFFFFF"/>
                </a:solidFill>
              </a:rPr>
              <a:t> таблицю, на основі якої буде створено запит, наприклад таблицю </a:t>
            </a:r>
            <a:r>
              <a:rPr lang="uk-UA" sz="2800" b="1" i="1" kern="0" dirty="0">
                <a:solidFill>
                  <a:srgbClr val="FFFF00"/>
                </a:solidFill>
              </a:rPr>
              <a:t>Країни світу</a:t>
            </a:r>
            <a:r>
              <a:rPr lang="uk-UA" sz="2800" b="1" i="1" kern="0" dirty="0">
                <a:solidFill>
                  <a:srgbClr val="FFFFFF"/>
                </a:solidFill>
              </a:rPr>
              <a:t>.</a:t>
            </a:r>
          </a:p>
        </p:txBody>
      </p:sp>
      <p:pic>
        <p:nvPicPr>
          <p:cNvPr id="3" name="Рисунок 2">
            <a:extLst>
              <a:ext uri="{FF2B5EF4-FFF2-40B4-BE49-F238E27FC236}">
                <a16:creationId xmlns:a16="http://schemas.microsoft.com/office/drawing/2014/main" id="{5B3F86F6-08E6-4FFD-8309-BCD754FF0C3F}"/>
              </a:ext>
            </a:extLst>
          </p:cNvPr>
          <p:cNvPicPr>
            <a:picLocks noChangeAspect="1"/>
          </p:cNvPicPr>
          <p:nvPr/>
        </p:nvPicPr>
        <p:blipFill>
          <a:blip r:embed="rId3"/>
          <a:stretch>
            <a:fillRect/>
          </a:stretch>
        </p:blipFill>
        <p:spPr>
          <a:xfrm>
            <a:off x="4919092" y="2248810"/>
            <a:ext cx="7200900" cy="4371975"/>
          </a:xfrm>
          <a:prstGeom prst="rect">
            <a:avLst/>
          </a:prstGeom>
        </p:spPr>
      </p:pic>
      <p:sp>
        <p:nvSpPr>
          <p:cNvPr id="9" name="Прямокутник 8">
            <a:extLst>
              <a:ext uri="{FF2B5EF4-FFF2-40B4-BE49-F238E27FC236}">
                <a16:creationId xmlns:a16="http://schemas.microsoft.com/office/drawing/2014/main" id="{99FF11E2-1259-4AB9-B25F-4E6026F61500}"/>
              </a:ext>
            </a:extLst>
          </p:cNvPr>
          <p:cNvSpPr/>
          <p:nvPr/>
        </p:nvSpPr>
        <p:spPr>
          <a:xfrm>
            <a:off x="4919092" y="3828311"/>
            <a:ext cx="3414648" cy="342369"/>
          </a:xfrm>
          <a:prstGeom prst="rect">
            <a:avLst/>
          </a:prstGeom>
          <a:solidFill>
            <a:srgbClr val="008000">
              <a:alpha val="30000"/>
            </a:srgb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sp>
        <p:nvSpPr>
          <p:cNvPr id="10" name="Стрілка вліво 20">
            <a:extLst>
              <a:ext uri="{FF2B5EF4-FFF2-40B4-BE49-F238E27FC236}">
                <a16:creationId xmlns:a16="http://schemas.microsoft.com/office/drawing/2014/main" id="{C4C4C1A6-7AEC-4E79-9265-52653D572B4D}"/>
              </a:ext>
            </a:extLst>
          </p:cNvPr>
          <p:cNvSpPr/>
          <p:nvPr/>
        </p:nvSpPr>
        <p:spPr>
          <a:xfrm rot="18900000">
            <a:off x="5877197" y="3173789"/>
            <a:ext cx="1152128" cy="648072"/>
          </a:xfrm>
          <a:prstGeom prst="leftArrow">
            <a:avLst/>
          </a:prstGeom>
          <a:solidFill>
            <a:srgbClr val="FF0000"/>
          </a:soli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FFFFFF"/>
              </a:solidFill>
              <a:effectLst/>
              <a:uLnTx/>
              <a:uFillTx/>
              <a:latin typeface="Verdana"/>
              <a:ea typeface="+mn-ea"/>
              <a:cs typeface="+mn-cs"/>
            </a:endParaRPr>
          </a:p>
        </p:txBody>
      </p:sp>
    </p:spTree>
    <p:extLst>
      <p:ext uri="{BB962C8B-B14F-4D97-AF65-F5344CB8AC3E}">
        <p14:creationId xmlns:p14="http://schemas.microsoft.com/office/powerpoint/2010/main" val="268607721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1000"/>
                                        <p:tgtEl>
                                          <p:spTgt spid="6"/>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Effect transition="in" filter="fade">
                                      <p:cBhvr>
                                        <p:cTn id="17" dur="1000"/>
                                        <p:tgtEl>
                                          <p:spTgt spid="3"/>
                                        </p:tgtEl>
                                      </p:cBhvr>
                                    </p:animEffect>
                                  </p:childTnLst>
                                </p:cTn>
                              </p:par>
                            </p:childTnLst>
                          </p:cTn>
                        </p:par>
                        <p:par>
                          <p:cTn id="18" fill="hold">
                            <p:stCondLst>
                              <p:cond delay="3000"/>
                            </p:stCondLst>
                            <p:childTnLst>
                              <p:par>
                                <p:cTn id="19" presetID="22" presetClass="entr" presetSubtype="1"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up)">
                                      <p:cBhvr>
                                        <p:cTn id="21" dur="1000"/>
                                        <p:tgtEl>
                                          <p:spTgt spid="10"/>
                                        </p:tgtEl>
                                      </p:cBhvr>
                                    </p:animEffect>
                                  </p:childTnLst>
                                </p:cTn>
                              </p:par>
                            </p:childTnLst>
                          </p:cTn>
                        </p:par>
                        <p:par>
                          <p:cTn id="22" fill="hold">
                            <p:stCondLst>
                              <p:cond delay="4000"/>
                            </p:stCondLst>
                            <p:childTnLst>
                              <p:par>
                                <p:cTn id="23" presetID="21" presetClass="entr" presetSubtype="1"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heel(1)">
                                      <p:cBhvr>
                                        <p:cTn id="25" dur="2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animBg="1"/>
      <p:bldP spid="9"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Запити на вибірку</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3</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3.</a:t>
            </a:r>
            <a:r>
              <a:rPr lang="ru-RU" sz="1200" kern="0" dirty="0">
                <a:solidFill>
                  <a:srgbClr val="000000"/>
                </a:solidFill>
                <a:latin typeface="Verdana" pitchFamily="34" charset="0"/>
              </a:rPr>
              <a:t>5</a:t>
            </a:r>
            <a:endParaRPr lang="en-US" sz="1200" kern="0" dirty="0">
              <a:solidFill>
                <a:srgbClr val="000000"/>
              </a:solidFill>
              <a:latin typeface="Verdana" pitchFamily="34" charset="0"/>
            </a:endParaRPr>
          </a:p>
        </p:txBody>
      </p:sp>
      <p:sp>
        <p:nvSpPr>
          <p:cNvPr id="8" name="TextBox 7">
            <a:extLst>
              <a:ext uri="{FF2B5EF4-FFF2-40B4-BE49-F238E27FC236}">
                <a16:creationId xmlns:a16="http://schemas.microsoft.com/office/drawing/2014/main" id="{2C3A030C-D3AE-4801-83A3-71487A8CFDE6}"/>
              </a:ext>
            </a:extLst>
          </p:cNvPr>
          <p:cNvSpPr txBox="1"/>
          <p:nvPr/>
        </p:nvSpPr>
        <p:spPr>
          <a:xfrm>
            <a:off x="72008" y="1196763"/>
            <a:ext cx="12050142" cy="954107"/>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(Продовження…) Створення запиту на вибірку з використанням </a:t>
            </a:r>
            <a:r>
              <a:rPr lang="uk-UA" sz="2800" b="1" i="1" kern="0" dirty="0">
                <a:solidFill>
                  <a:srgbClr val="FFFF00"/>
                </a:solidFill>
              </a:rPr>
              <a:t>Майстра запитів</a:t>
            </a:r>
            <a:r>
              <a:rPr lang="uk-UA" sz="2800" b="1" i="1" kern="0" dirty="0">
                <a:solidFill>
                  <a:srgbClr val="FFFFFF"/>
                </a:solidFill>
              </a:rPr>
              <a:t>:</a:t>
            </a:r>
          </a:p>
        </p:txBody>
      </p:sp>
      <p:sp>
        <p:nvSpPr>
          <p:cNvPr id="6" name="TextBox 5">
            <a:extLst>
              <a:ext uri="{FF2B5EF4-FFF2-40B4-BE49-F238E27FC236}">
                <a16:creationId xmlns:a16="http://schemas.microsoft.com/office/drawing/2014/main" id="{3A648A02-BB9B-46FE-A8D8-C1E53BF75401}"/>
              </a:ext>
            </a:extLst>
          </p:cNvPr>
          <p:cNvSpPr txBox="1"/>
          <p:nvPr/>
        </p:nvSpPr>
        <p:spPr>
          <a:xfrm>
            <a:off x="72008" y="2248810"/>
            <a:ext cx="4706468" cy="3539430"/>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marL="514350" lvl="0" indent="-514350" algn="just" fontAlgn="base">
              <a:spcBef>
                <a:spcPct val="0"/>
              </a:spcBef>
              <a:spcAft>
                <a:spcPct val="0"/>
              </a:spcAft>
              <a:buFont typeface="+mj-lt"/>
              <a:buAutoNum type="arabicPeriod" startAt="3"/>
              <a:defRPr/>
            </a:pPr>
            <a:r>
              <a:rPr lang="uk-UA" sz="2800" b="1" i="1" kern="0" dirty="0">
                <a:solidFill>
                  <a:srgbClr val="FFFFFF"/>
                </a:solidFill>
              </a:rPr>
              <a:t>Перемістити зі списку </a:t>
            </a:r>
            <a:r>
              <a:rPr lang="uk-UA" sz="2800" b="1" i="1" kern="0" dirty="0">
                <a:solidFill>
                  <a:srgbClr val="FFFF00"/>
                </a:solidFill>
              </a:rPr>
              <a:t>Доступні поля </a:t>
            </a:r>
            <a:r>
              <a:rPr lang="uk-UA" sz="2800" b="1" i="1" kern="0" dirty="0">
                <a:solidFill>
                  <a:srgbClr val="FFFFFF"/>
                </a:solidFill>
              </a:rPr>
              <a:t>у список </a:t>
            </a:r>
            <a:r>
              <a:rPr lang="uk-UA" sz="2800" b="1" i="1" kern="0" dirty="0">
                <a:solidFill>
                  <a:srgbClr val="FFFF00"/>
                </a:solidFill>
              </a:rPr>
              <a:t>Вибрані поля</a:t>
            </a:r>
            <a:r>
              <a:rPr lang="uk-UA" sz="2800" b="1" i="1" kern="0" dirty="0">
                <a:solidFill>
                  <a:srgbClr val="FFFFFF"/>
                </a:solidFill>
              </a:rPr>
              <a:t> потрібні імена полів, наприклад Назва, Частина світу, Площа.</a:t>
            </a:r>
          </a:p>
        </p:txBody>
      </p:sp>
      <p:pic>
        <p:nvPicPr>
          <p:cNvPr id="7" name="Рисунок 6">
            <a:extLst>
              <a:ext uri="{FF2B5EF4-FFF2-40B4-BE49-F238E27FC236}">
                <a16:creationId xmlns:a16="http://schemas.microsoft.com/office/drawing/2014/main" id="{CB90BF93-1B0A-4F17-A676-F1309A981A34}"/>
              </a:ext>
            </a:extLst>
          </p:cNvPr>
          <p:cNvPicPr>
            <a:picLocks noChangeAspect="1"/>
          </p:cNvPicPr>
          <p:nvPr/>
        </p:nvPicPr>
        <p:blipFill>
          <a:blip r:embed="rId3"/>
          <a:stretch>
            <a:fillRect/>
          </a:stretch>
        </p:blipFill>
        <p:spPr>
          <a:xfrm>
            <a:off x="4919092" y="2248810"/>
            <a:ext cx="7200900" cy="4371975"/>
          </a:xfrm>
          <a:prstGeom prst="rect">
            <a:avLst/>
          </a:prstGeom>
        </p:spPr>
      </p:pic>
      <p:sp>
        <p:nvSpPr>
          <p:cNvPr id="12" name="Прямокутник 11">
            <a:extLst>
              <a:ext uri="{FF2B5EF4-FFF2-40B4-BE49-F238E27FC236}">
                <a16:creationId xmlns:a16="http://schemas.microsoft.com/office/drawing/2014/main" id="{CD290A09-41F4-4959-9945-D8BCD640EED1}"/>
              </a:ext>
            </a:extLst>
          </p:cNvPr>
          <p:cNvSpPr/>
          <p:nvPr/>
        </p:nvSpPr>
        <p:spPr>
          <a:xfrm>
            <a:off x="7643846" y="4484204"/>
            <a:ext cx="2227863" cy="621196"/>
          </a:xfrm>
          <a:prstGeom prst="rect">
            <a:avLst/>
          </a:prstGeom>
          <a:solidFill>
            <a:srgbClr val="008000">
              <a:alpha val="30000"/>
            </a:srgb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sp>
        <p:nvSpPr>
          <p:cNvPr id="13" name="Стрілка вліво 20">
            <a:extLst>
              <a:ext uri="{FF2B5EF4-FFF2-40B4-BE49-F238E27FC236}">
                <a16:creationId xmlns:a16="http://schemas.microsoft.com/office/drawing/2014/main" id="{B1E1939A-68C5-4E3D-9AB3-7FB3702461AE}"/>
              </a:ext>
            </a:extLst>
          </p:cNvPr>
          <p:cNvSpPr/>
          <p:nvPr/>
        </p:nvSpPr>
        <p:spPr>
          <a:xfrm rot="18900000">
            <a:off x="8390978" y="3834300"/>
            <a:ext cx="1152128" cy="648072"/>
          </a:xfrm>
          <a:prstGeom prst="leftArrow">
            <a:avLst/>
          </a:prstGeom>
          <a:solidFill>
            <a:srgbClr val="FF0000"/>
          </a:soli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FFFFFF"/>
              </a:solidFill>
              <a:effectLst/>
              <a:uLnTx/>
              <a:uFillTx/>
              <a:latin typeface="Verdana"/>
              <a:ea typeface="+mn-ea"/>
              <a:cs typeface="+mn-cs"/>
            </a:endParaRPr>
          </a:p>
        </p:txBody>
      </p:sp>
    </p:spTree>
    <p:extLst>
      <p:ext uri="{BB962C8B-B14F-4D97-AF65-F5344CB8AC3E}">
        <p14:creationId xmlns:p14="http://schemas.microsoft.com/office/powerpoint/2010/main" val="275712231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1000"/>
                                        <p:tgtEl>
                                          <p:spTgt spid="6"/>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1000" fill="hold"/>
                                        <p:tgtEl>
                                          <p:spTgt spid="7"/>
                                        </p:tgtEl>
                                        <p:attrNameLst>
                                          <p:attrName>ppt_w</p:attrName>
                                        </p:attrNameLst>
                                      </p:cBhvr>
                                      <p:tavLst>
                                        <p:tav tm="0">
                                          <p:val>
                                            <p:fltVal val="0"/>
                                          </p:val>
                                        </p:tav>
                                        <p:tav tm="100000">
                                          <p:val>
                                            <p:strVal val="#ppt_w"/>
                                          </p:val>
                                        </p:tav>
                                      </p:tavLst>
                                    </p:anim>
                                    <p:anim calcmode="lin" valueType="num">
                                      <p:cBhvr>
                                        <p:cTn id="16" dur="1000" fill="hold"/>
                                        <p:tgtEl>
                                          <p:spTgt spid="7"/>
                                        </p:tgtEl>
                                        <p:attrNameLst>
                                          <p:attrName>ppt_h</p:attrName>
                                        </p:attrNameLst>
                                      </p:cBhvr>
                                      <p:tavLst>
                                        <p:tav tm="0">
                                          <p:val>
                                            <p:fltVal val="0"/>
                                          </p:val>
                                        </p:tav>
                                        <p:tav tm="100000">
                                          <p:val>
                                            <p:strVal val="#ppt_h"/>
                                          </p:val>
                                        </p:tav>
                                      </p:tavLst>
                                    </p:anim>
                                    <p:animEffect transition="in" filter="fade">
                                      <p:cBhvr>
                                        <p:cTn id="17" dur="1000"/>
                                        <p:tgtEl>
                                          <p:spTgt spid="7"/>
                                        </p:tgtEl>
                                      </p:cBhvr>
                                    </p:animEffect>
                                  </p:childTnLst>
                                </p:cTn>
                              </p:par>
                            </p:childTnLst>
                          </p:cTn>
                        </p:par>
                        <p:par>
                          <p:cTn id="18" fill="hold">
                            <p:stCondLst>
                              <p:cond delay="300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4000"/>
                            </p:stCondLst>
                            <p:childTnLst>
                              <p:par>
                                <p:cTn id="23" presetID="21" presetClass="entr" presetSubtype="1"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heel(1)">
                                      <p:cBhvr>
                                        <p:cTn id="25" dur="2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animBg="1"/>
      <p:bldP spid="12"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Запити на вибірку</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3</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3.</a:t>
            </a:r>
            <a:r>
              <a:rPr lang="ru-RU" sz="1200" kern="0" dirty="0">
                <a:solidFill>
                  <a:srgbClr val="000000"/>
                </a:solidFill>
                <a:latin typeface="Verdana" pitchFamily="34" charset="0"/>
              </a:rPr>
              <a:t>5</a:t>
            </a:r>
            <a:endParaRPr lang="en-US" sz="1200" kern="0" dirty="0">
              <a:solidFill>
                <a:srgbClr val="000000"/>
              </a:solidFill>
              <a:latin typeface="Verdana" pitchFamily="34" charset="0"/>
            </a:endParaRPr>
          </a:p>
        </p:txBody>
      </p:sp>
      <p:sp>
        <p:nvSpPr>
          <p:cNvPr id="8" name="TextBox 7">
            <a:extLst>
              <a:ext uri="{FF2B5EF4-FFF2-40B4-BE49-F238E27FC236}">
                <a16:creationId xmlns:a16="http://schemas.microsoft.com/office/drawing/2014/main" id="{2C3A030C-D3AE-4801-83A3-71487A8CFDE6}"/>
              </a:ext>
            </a:extLst>
          </p:cNvPr>
          <p:cNvSpPr txBox="1"/>
          <p:nvPr/>
        </p:nvSpPr>
        <p:spPr>
          <a:xfrm>
            <a:off x="72008" y="1196763"/>
            <a:ext cx="12050142" cy="954107"/>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(Продовження…) Створення запиту на вибірку з використанням </a:t>
            </a:r>
            <a:r>
              <a:rPr lang="uk-UA" sz="2800" b="1" i="1" kern="0" dirty="0">
                <a:solidFill>
                  <a:srgbClr val="FFFF00"/>
                </a:solidFill>
              </a:rPr>
              <a:t>Майстра запитів</a:t>
            </a:r>
            <a:r>
              <a:rPr lang="uk-UA" sz="2800" b="1" i="1" kern="0" dirty="0">
                <a:solidFill>
                  <a:srgbClr val="FFFFFF"/>
                </a:solidFill>
              </a:rPr>
              <a:t>:</a:t>
            </a:r>
          </a:p>
        </p:txBody>
      </p:sp>
      <p:sp>
        <p:nvSpPr>
          <p:cNvPr id="6" name="TextBox 5">
            <a:extLst>
              <a:ext uri="{FF2B5EF4-FFF2-40B4-BE49-F238E27FC236}">
                <a16:creationId xmlns:a16="http://schemas.microsoft.com/office/drawing/2014/main" id="{3A648A02-BB9B-46FE-A8D8-C1E53BF75401}"/>
              </a:ext>
            </a:extLst>
          </p:cNvPr>
          <p:cNvSpPr txBox="1"/>
          <p:nvPr/>
        </p:nvSpPr>
        <p:spPr>
          <a:xfrm>
            <a:off x="72008" y="2248810"/>
            <a:ext cx="12050142" cy="492443"/>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marL="514350" lvl="0" indent="-514350" algn="just" fontAlgn="base">
              <a:spcBef>
                <a:spcPct val="0"/>
              </a:spcBef>
              <a:spcAft>
                <a:spcPct val="0"/>
              </a:spcAft>
              <a:buFont typeface="+mj-lt"/>
              <a:buAutoNum type="arabicPeriod" startAt="4"/>
              <a:defRPr/>
            </a:pPr>
            <a:r>
              <a:rPr lang="uk-UA" sz="2600" b="1" i="1" kern="0" dirty="0">
                <a:solidFill>
                  <a:srgbClr val="FFFFFF"/>
                </a:solidFill>
              </a:rPr>
              <a:t>Вибрати один з варіантів відображення записів з даними:</a:t>
            </a:r>
          </a:p>
        </p:txBody>
      </p:sp>
      <p:sp>
        <p:nvSpPr>
          <p:cNvPr id="7" name="Прямокутник 6">
            <a:extLst>
              <a:ext uri="{FF2B5EF4-FFF2-40B4-BE49-F238E27FC236}">
                <a16:creationId xmlns:a16="http://schemas.microsoft.com/office/drawing/2014/main" id="{19B6F35A-F22F-4B2B-BDF8-D2D2C6AABE23}"/>
              </a:ext>
            </a:extLst>
          </p:cNvPr>
          <p:cNvSpPr/>
          <p:nvPr/>
        </p:nvSpPr>
        <p:spPr>
          <a:xfrm>
            <a:off x="72010" y="2839193"/>
            <a:ext cx="5972332" cy="82253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800" b="1" i="1" kern="0" dirty="0">
                <a:solidFill>
                  <a:srgbClr val="FFFFFF"/>
                </a:solidFill>
              </a:rPr>
              <a:t>докладно</a:t>
            </a:r>
          </a:p>
        </p:txBody>
      </p:sp>
      <p:sp>
        <p:nvSpPr>
          <p:cNvPr id="9" name="Прямокутник 8">
            <a:extLst>
              <a:ext uri="{FF2B5EF4-FFF2-40B4-BE49-F238E27FC236}">
                <a16:creationId xmlns:a16="http://schemas.microsoft.com/office/drawing/2014/main" id="{BA2A97A3-6571-4369-9A5F-8B3293D7A9B0}"/>
              </a:ext>
            </a:extLst>
          </p:cNvPr>
          <p:cNvSpPr/>
          <p:nvPr/>
        </p:nvSpPr>
        <p:spPr>
          <a:xfrm>
            <a:off x="6151980" y="2839193"/>
            <a:ext cx="5972332" cy="82253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800" b="1" i="1" kern="0" dirty="0">
                <a:solidFill>
                  <a:srgbClr val="FFFFFF"/>
                </a:solidFill>
              </a:rPr>
              <a:t>з використанням зведення</a:t>
            </a:r>
          </a:p>
        </p:txBody>
      </p:sp>
      <p:sp>
        <p:nvSpPr>
          <p:cNvPr id="10" name="Прямокутник 9">
            <a:extLst>
              <a:ext uri="{FF2B5EF4-FFF2-40B4-BE49-F238E27FC236}">
                <a16:creationId xmlns:a16="http://schemas.microsoft.com/office/drawing/2014/main" id="{F6316161-E025-4EA9-BF5A-F8A1EC2C9B4B}"/>
              </a:ext>
            </a:extLst>
          </p:cNvPr>
          <p:cNvSpPr/>
          <p:nvPr/>
        </p:nvSpPr>
        <p:spPr>
          <a:xfrm>
            <a:off x="72008" y="3768029"/>
            <a:ext cx="5972332" cy="1150026"/>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400" b="1" i="1" kern="0" dirty="0">
                <a:solidFill>
                  <a:srgbClr val="FFFFFF"/>
                </a:solidFill>
              </a:rPr>
              <a:t>без виконання операцій зведення</a:t>
            </a:r>
          </a:p>
        </p:txBody>
      </p:sp>
      <p:sp>
        <p:nvSpPr>
          <p:cNvPr id="11" name="Прямокутник 10">
            <a:extLst>
              <a:ext uri="{FF2B5EF4-FFF2-40B4-BE49-F238E27FC236}">
                <a16:creationId xmlns:a16="http://schemas.microsoft.com/office/drawing/2014/main" id="{D0015483-30EF-4DA3-8A6A-FF9EB121DF0F}"/>
              </a:ext>
            </a:extLst>
          </p:cNvPr>
          <p:cNvSpPr/>
          <p:nvPr/>
        </p:nvSpPr>
        <p:spPr>
          <a:xfrm>
            <a:off x="6151980" y="3768029"/>
            <a:ext cx="5972332" cy="1150026"/>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400" b="1" i="1" kern="0" dirty="0">
                <a:solidFill>
                  <a:srgbClr val="FFFFFF"/>
                </a:solidFill>
              </a:rPr>
              <a:t>знаходження суми, середнього значення, мінімуму, максимуму для певних полів</a:t>
            </a:r>
          </a:p>
        </p:txBody>
      </p:sp>
      <p:sp>
        <p:nvSpPr>
          <p:cNvPr id="13" name="TextBox 12">
            <a:extLst>
              <a:ext uri="{FF2B5EF4-FFF2-40B4-BE49-F238E27FC236}">
                <a16:creationId xmlns:a16="http://schemas.microsoft.com/office/drawing/2014/main" id="{7EE4C9D2-2C2B-44AE-9611-E1C5841FAEA9}"/>
              </a:ext>
            </a:extLst>
          </p:cNvPr>
          <p:cNvSpPr txBox="1"/>
          <p:nvPr/>
        </p:nvSpPr>
        <p:spPr>
          <a:xfrm>
            <a:off x="154500" y="5042000"/>
            <a:ext cx="12050142" cy="1384995"/>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indent="457189" algn="just" fontAlgn="base">
              <a:spcBef>
                <a:spcPct val="0"/>
              </a:spcBef>
              <a:spcAft>
                <a:spcPct val="0"/>
              </a:spcAft>
              <a:defRPr/>
            </a:pPr>
            <a:r>
              <a:rPr lang="uk-UA" sz="2800" b="1" i="1" kern="0" dirty="0">
                <a:solidFill>
                  <a:srgbClr val="FFFFFF"/>
                </a:solidFill>
              </a:rPr>
              <a:t>Вибором відповідного перемикача. (Цей і наступний кроки виконуються тільки для записів, що містять числові дані).</a:t>
            </a:r>
          </a:p>
        </p:txBody>
      </p:sp>
    </p:spTree>
    <p:extLst>
      <p:ext uri="{BB962C8B-B14F-4D97-AF65-F5344CB8AC3E}">
        <p14:creationId xmlns:p14="http://schemas.microsoft.com/office/powerpoint/2010/main" val="284230460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1000"/>
                                        <p:tgtEl>
                                          <p:spTgt spid="6"/>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1000"/>
                                        <p:tgtEl>
                                          <p:spTgt spid="7"/>
                                        </p:tgtEl>
                                      </p:cBhvr>
                                    </p:animEffect>
                                  </p:childTnLst>
                                </p:cTn>
                              </p:par>
                            </p:childTnLst>
                          </p:cTn>
                        </p:par>
                        <p:par>
                          <p:cTn id="16" fill="hold">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1000"/>
                                        <p:tgtEl>
                                          <p:spTgt spid="10"/>
                                        </p:tgtEl>
                                      </p:cBhvr>
                                    </p:animEffect>
                                  </p:childTnLst>
                                </p:cTn>
                              </p:par>
                            </p:childTnLst>
                          </p:cTn>
                        </p:par>
                        <p:par>
                          <p:cTn id="20" fill="hold">
                            <p:stCondLst>
                              <p:cond delay="4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1000"/>
                                        <p:tgtEl>
                                          <p:spTgt spid="9"/>
                                        </p:tgtEl>
                                      </p:cBhvr>
                                    </p:animEffect>
                                  </p:childTnLst>
                                </p:cTn>
                              </p:par>
                            </p:childTnLst>
                          </p:cTn>
                        </p:par>
                        <p:par>
                          <p:cTn id="24" fill="hold">
                            <p:stCondLst>
                              <p:cond delay="5000"/>
                            </p:stCondLst>
                            <p:childTnLst>
                              <p:par>
                                <p:cTn id="25" presetID="22" presetClass="entr" presetSubtype="8"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1000"/>
                                        <p:tgtEl>
                                          <p:spTgt spid="11"/>
                                        </p:tgtEl>
                                      </p:cBhvr>
                                    </p:animEffect>
                                  </p:childTnLst>
                                </p:cTn>
                              </p:par>
                            </p:childTnLst>
                          </p:cTn>
                        </p:par>
                        <p:par>
                          <p:cTn id="28" fill="hold">
                            <p:stCondLst>
                              <p:cond delay="6000"/>
                            </p:stCondLst>
                            <p:childTnLst>
                              <p:par>
                                <p:cTn id="29" presetID="22" presetClass="entr" presetSubtype="8"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left)">
                                      <p:cBhvr>
                                        <p:cTn id="3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animBg="1"/>
      <p:bldP spid="7" grpId="0" animBg="1"/>
      <p:bldP spid="9" grpId="0" animBg="1"/>
      <p:bldP spid="10" grpId="0" animBg="1"/>
      <p:bldP spid="11" grpId="0" animBg="1"/>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Запити на вибірку</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3</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3.</a:t>
            </a:r>
            <a:r>
              <a:rPr lang="ru-RU" sz="1200" kern="0" dirty="0">
                <a:solidFill>
                  <a:srgbClr val="000000"/>
                </a:solidFill>
                <a:latin typeface="Verdana" pitchFamily="34" charset="0"/>
              </a:rPr>
              <a:t>5</a:t>
            </a:r>
            <a:endParaRPr lang="en-US" sz="1200" kern="0" dirty="0">
              <a:solidFill>
                <a:srgbClr val="000000"/>
              </a:solidFill>
              <a:latin typeface="Verdana" pitchFamily="34" charset="0"/>
            </a:endParaRPr>
          </a:p>
        </p:txBody>
      </p:sp>
      <p:sp>
        <p:nvSpPr>
          <p:cNvPr id="8" name="TextBox 7">
            <a:extLst>
              <a:ext uri="{FF2B5EF4-FFF2-40B4-BE49-F238E27FC236}">
                <a16:creationId xmlns:a16="http://schemas.microsoft.com/office/drawing/2014/main" id="{2C3A030C-D3AE-4801-83A3-71487A8CFDE6}"/>
              </a:ext>
            </a:extLst>
          </p:cNvPr>
          <p:cNvSpPr txBox="1"/>
          <p:nvPr/>
        </p:nvSpPr>
        <p:spPr>
          <a:xfrm>
            <a:off x="72008" y="1196763"/>
            <a:ext cx="12050142" cy="954107"/>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(Продовження…) Створення запиту на вибірку з використанням </a:t>
            </a:r>
            <a:r>
              <a:rPr lang="uk-UA" sz="2800" b="1" i="1" kern="0" dirty="0">
                <a:solidFill>
                  <a:srgbClr val="FFFF00"/>
                </a:solidFill>
              </a:rPr>
              <a:t>Майстра запитів</a:t>
            </a:r>
            <a:r>
              <a:rPr lang="uk-UA" sz="2800" b="1" i="1" kern="0" dirty="0">
                <a:solidFill>
                  <a:srgbClr val="FFFFFF"/>
                </a:solidFill>
              </a:rPr>
              <a:t>:</a:t>
            </a:r>
          </a:p>
        </p:txBody>
      </p:sp>
      <p:sp>
        <p:nvSpPr>
          <p:cNvPr id="6" name="TextBox 5">
            <a:extLst>
              <a:ext uri="{FF2B5EF4-FFF2-40B4-BE49-F238E27FC236}">
                <a16:creationId xmlns:a16="http://schemas.microsoft.com/office/drawing/2014/main" id="{3A648A02-BB9B-46FE-A8D8-C1E53BF75401}"/>
              </a:ext>
            </a:extLst>
          </p:cNvPr>
          <p:cNvSpPr txBox="1"/>
          <p:nvPr/>
        </p:nvSpPr>
        <p:spPr>
          <a:xfrm>
            <a:off x="72008" y="2248810"/>
            <a:ext cx="5512715" cy="4247317"/>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marL="514350" lvl="0" indent="-514350" algn="just" fontAlgn="base">
              <a:spcBef>
                <a:spcPct val="0"/>
              </a:spcBef>
              <a:spcAft>
                <a:spcPct val="0"/>
              </a:spcAft>
              <a:buFont typeface="+mj-lt"/>
              <a:buAutoNum type="arabicPeriod" startAt="5"/>
              <a:defRPr/>
            </a:pPr>
            <a:r>
              <a:rPr lang="uk-UA" sz="2700" b="1" i="1" kern="0" dirty="0">
                <a:solidFill>
                  <a:srgbClr val="FFFFFF"/>
                </a:solidFill>
              </a:rPr>
              <a:t>Вибрати за потреби кнопку </a:t>
            </a:r>
            <a:r>
              <a:rPr lang="uk-UA" sz="2700" b="1" i="1" kern="0" dirty="0">
                <a:solidFill>
                  <a:srgbClr val="FFFF00"/>
                </a:solidFill>
              </a:rPr>
              <a:t>Параметри зведення </a:t>
            </a:r>
            <a:r>
              <a:rPr lang="uk-UA" sz="2700" b="1" i="1" kern="0" dirty="0">
                <a:solidFill>
                  <a:srgbClr val="FFFFFF"/>
                </a:solidFill>
              </a:rPr>
              <a:t>та встановити для кожного з полів потрібні операції зведення встановленням відповідних позначок прапорців. Вибрати кнопку </a:t>
            </a:r>
            <a:r>
              <a:rPr lang="uk-UA" sz="2700" b="1" i="1" kern="0" dirty="0">
                <a:solidFill>
                  <a:srgbClr val="FFFF00"/>
                </a:solidFill>
              </a:rPr>
              <a:t>ОК</a:t>
            </a:r>
            <a:r>
              <a:rPr lang="uk-UA" sz="2700" b="1" i="1" kern="0" dirty="0">
                <a:solidFill>
                  <a:srgbClr val="FFFFFF"/>
                </a:solidFill>
              </a:rPr>
              <a:t>.</a:t>
            </a:r>
          </a:p>
        </p:txBody>
      </p:sp>
      <p:pic>
        <p:nvPicPr>
          <p:cNvPr id="3" name="Рисунок 2">
            <a:extLst>
              <a:ext uri="{FF2B5EF4-FFF2-40B4-BE49-F238E27FC236}">
                <a16:creationId xmlns:a16="http://schemas.microsoft.com/office/drawing/2014/main" id="{B2F2B48B-A462-4E59-B929-6492FA51EF09}"/>
              </a:ext>
            </a:extLst>
          </p:cNvPr>
          <p:cNvPicPr>
            <a:picLocks noChangeAspect="1"/>
          </p:cNvPicPr>
          <p:nvPr/>
        </p:nvPicPr>
        <p:blipFill>
          <a:blip r:embed="rId3"/>
          <a:stretch>
            <a:fillRect/>
          </a:stretch>
        </p:blipFill>
        <p:spPr>
          <a:xfrm>
            <a:off x="5702710" y="2248810"/>
            <a:ext cx="6417282" cy="4247317"/>
          </a:xfrm>
          <a:prstGeom prst="rect">
            <a:avLst/>
          </a:prstGeom>
        </p:spPr>
      </p:pic>
    </p:spTree>
    <p:extLst>
      <p:ext uri="{BB962C8B-B14F-4D97-AF65-F5344CB8AC3E}">
        <p14:creationId xmlns:p14="http://schemas.microsoft.com/office/powerpoint/2010/main" val="167538459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1000"/>
                                        <p:tgtEl>
                                          <p:spTgt spid="6"/>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Effect transition="in" filter="fade">
                                      <p:cBhvr>
                                        <p:cTn id="1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rmAutofit/>
          </a:bodyPr>
          <a:lstStyle/>
          <a:p>
            <a:r>
              <a:rPr lang="uk-UA" dirty="0"/>
              <a:t>Запитання</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3</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3.</a:t>
            </a:r>
            <a:r>
              <a:rPr lang="ru-RU" sz="1200" kern="0" dirty="0">
                <a:solidFill>
                  <a:srgbClr val="000000"/>
                </a:solidFill>
                <a:latin typeface="Verdana" pitchFamily="34" charset="0"/>
              </a:rPr>
              <a:t>5</a:t>
            </a:r>
            <a:endParaRPr lang="en-US" sz="1200" kern="0" dirty="0">
              <a:solidFill>
                <a:srgbClr val="000000"/>
              </a:solidFill>
              <a:latin typeface="Verdana" pitchFamily="34" charset="0"/>
            </a:endParaRPr>
          </a:p>
        </p:txBody>
      </p:sp>
      <p:pic>
        <p:nvPicPr>
          <p:cNvPr id="8" name="Picture 2" descr="http://nvip.com.ua/sites/default/files/imagecache/original_watermark/pictures/news/qa.jpg">
            <a:extLst>
              <a:ext uri="{FF2B5EF4-FFF2-40B4-BE49-F238E27FC236}">
                <a16:creationId xmlns:a16="http://schemas.microsoft.com/office/drawing/2014/main" id="{54AA49A6-CDC4-45AF-81E1-81124BCA004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25774" y="4780449"/>
            <a:ext cx="1663554" cy="205377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9EB003A4-3517-47AA-9500-8F52A1FFE6F2}"/>
              </a:ext>
            </a:extLst>
          </p:cNvPr>
          <p:cNvSpPr txBox="1"/>
          <p:nvPr/>
        </p:nvSpPr>
        <p:spPr>
          <a:xfrm>
            <a:off x="72008" y="1196763"/>
            <a:ext cx="12050142" cy="1384995"/>
          </a:xfrm>
          <a:prstGeom prst="rect">
            <a:avLst/>
          </a:prstGeom>
          <a:gradFill rotWithShape="1">
            <a:gsLst>
              <a:gs pos="0">
                <a:srgbClr val="19426B">
                  <a:satMod val="103000"/>
                  <a:lumMod val="102000"/>
                  <a:tint val="94000"/>
                </a:srgbClr>
              </a:gs>
              <a:gs pos="50000">
                <a:srgbClr val="19426B">
                  <a:satMod val="110000"/>
                  <a:lumMod val="100000"/>
                  <a:shade val="100000"/>
                </a:srgbClr>
              </a:gs>
              <a:gs pos="100000">
                <a:srgbClr val="19426B">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wrap="square" rtlCol="0">
            <a:spAutoFit/>
          </a:bodyPr>
          <a:lstStyle/>
          <a:p>
            <a:pPr marL="514350" lvl="0" indent="-514350" algn="just" fontAlgn="base">
              <a:spcBef>
                <a:spcPct val="0"/>
              </a:spcBef>
              <a:spcAft>
                <a:spcPct val="0"/>
              </a:spcAft>
              <a:buFont typeface="+mj-lt"/>
              <a:buAutoNum type="arabicPeriod"/>
              <a:defRPr/>
            </a:pPr>
            <a:r>
              <a:rPr lang="uk-UA" sz="2800" b="1" i="1" kern="0" dirty="0">
                <a:solidFill>
                  <a:srgbClr val="FFFFFF"/>
                </a:solidFill>
              </a:rPr>
              <a:t>Для чого використовуються фільтри в базах даних? Як застосувати фільтр до таблиці бази даних в Access?</a:t>
            </a:r>
          </a:p>
        </p:txBody>
      </p:sp>
      <p:sp>
        <p:nvSpPr>
          <p:cNvPr id="11" name="TextBox 10">
            <a:extLst>
              <a:ext uri="{FF2B5EF4-FFF2-40B4-BE49-F238E27FC236}">
                <a16:creationId xmlns:a16="http://schemas.microsoft.com/office/drawing/2014/main" id="{48DC01EF-7B9C-42AE-9A27-CAEC19599060}"/>
              </a:ext>
            </a:extLst>
          </p:cNvPr>
          <p:cNvSpPr txBox="1"/>
          <p:nvPr/>
        </p:nvSpPr>
        <p:spPr>
          <a:xfrm>
            <a:off x="72009" y="2660401"/>
            <a:ext cx="12050141" cy="954107"/>
          </a:xfrm>
          <a:prstGeom prst="rect">
            <a:avLst/>
          </a:prstGeom>
          <a:gradFill rotWithShape="1">
            <a:gsLst>
              <a:gs pos="0">
                <a:srgbClr val="19426B">
                  <a:satMod val="103000"/>
                  <a:lumMod val="102000"/>
                  <a:tint val="94000"/>
                </a:srgbClr>
              </a:gs>
              <a:gs pos="50000">
                <a:srgbClr val="19426B">
                  <a:satMod val="110000"/>
                  <a:lumMod val="100000"/>
                  <a:shade val="100000"/>
                </a:srgbClr>
              </a:gs>
              <a:gs pos="100000">
                <a:srgbClr val="19426B">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wrap="square" rtlCol="0">
            <a:spAutoFit/>
          </a:bodyPr>
          <a:lstStyle/>
          <a:p>
            <a:pPr marL="514350" lvl="0" indent="-514350" algn="just" fontAlgn="base">
              <a:spcBef>
                <a:spcPct val="0"/>
              </a:spcBef>
              <a:spcAft>
                <a:spcPct val="0"/>
              </a:spcAft>
              <a:buFont typeface="+mj-lt"/>
              <a:buAutoNum type="arabicPeriod" startAt="2"/>
              <a:defRPr/>
            </a:pPr>
            <a:r>
              <a:rPr lang="uk-UA" sz="2800" b="1" i="1" kern="0" dirty="0">
                <a:solidFill>
                  <a:srgbClr val="FFFFFF"/>
                </a:solidFill>
              </a:rPr>
              <a:t>Які оператори використовуються в формулах Excel? Як вони позначаються?</a:t>
            </a:r>
          </a:p>
        </p:txBody>
      </p:sp>
      <p:sp>
        <p:nvSpPr>
          <p:cNvPr id="12" name="TextBox 11">
            <a:extLst>
              <a:ext uri="{FF2B5EF4-FFF2-40B4-BE49-F238E27FC236}">
                <a16:creationId xmlns:a16="http://schemas.microsoft.com/office/drawing/2014/main" id="{FC7A79C9-A7C5-4FEB-903C-D6464E9C698D}"/>
              </a:ext>
            </a:extLst>
          </p:cNvPr>
          <p:cNvSpPr txBox="1"/>
          <p:nvPr/>
        </p:nvSpPr>
        <p:spPr>
          <a:xfrm>
            <a:off x="72009" y="3704093"/>
            <a:ext cx="4884530" cy="2677656"/>
          </a:xfrm>
          <a:prstGeom prst="rect">
            <a:avLst/>
          </a:prstGeom>
          <a:gradFill rotWithShape="1">
            <a:gsLst>
              <a:gs pos="0">
                <a:srgbClr val="19426B">
                  <a:satMod val="103000"/>
                  <a:lumMod val="102000"/>
                  <a:tint val="94000"/>
                </a:srgbClr>
              </a:gs>
              <a:gs pos="50000">
                <a:srgbClr val="19426B">
                  <a:satMod val="110000"/>
                  <a:lumMod val="100000"/>
                  <a:shade val="100000"/>
                </a:srgbClr>
              </a:gs>
              <a:gs pos="100000">
                <a:srgbClr val="19426B">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wrap="square" rtlCol="0">
            <a:spAutoFit/>
          </a:bodyPr>
          <a:lstStyle/>
          <a:p>
            <a:pPr marL="514350" lvl="0" indent="-514350" algn="just" fontAlgn="base">
              <a:spcBef>
                <a:spcPct val="0"/>
              </a:spcBef>
              <a:spcAft>
                <a:spcPct val="0"/>
              </a:spcAft>
              <a:buFont typeface="+mj-lt"/>
              <a:buAutoNum type="arabicPeriod" startAt="3"/>
              <a:defRPr/>
            </a:pPr>
            <a:r>
              <a:rPr lang="uk-UA" sz="2800" b="1" i="1" kern="0" dirty="0">
                <a:solidFill>
                  <a:srgbClr val="FFFFFF"/>
                </a:solidFill>
              </a:rPr>
              <a:t>Яка послідовність дій для створення фільтрів для кількох полів таблиці бази даних?</a:t>
            </a:r>
          </a:p>
        </p:txBody>
      </p:sp>
      <p:pic>
        <p:nvPicPr>
          <p:cNvPr id="1026" name="Picture 2" descr="ÐÐ¾Ð²âÑÐ·Ð°Ð½Ðµ Ð·Ð¾Ð±ÑÐ°Ð¶ÐµÐ½Ð½Ñ">
            <a:extLst>
              <a:ext uri="{FF2B5EF4-FFF2-40B4-BE49-F238E27FC236}">
                <a16:creationId xmlns:a16="http://schemas.microsoft.com/office/drawing/2014/main" id="{688B65EB-86BE-42D7-A787-2311944B74B7}"/>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5063613" y="3704093"/>
            <a:ext cx="4760277" cy="2677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58980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1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1000"/>
                                        <p:tgtEl>
                                          <p:spTgt spid="12"/>
                                        </p:tgtEl>
                                      </p:cBhvr>
                                    </p:animEffect>
                                  </p:childTnLst>
                                </p:cTn>
                              </p:par>
                            </p:childTnLst>
                          </p:cTn>
                        </p:par>
                        <p:par>
                          <p:cTn id="18" fill="hold">
                            <p:stCondLst>
                              <p:cond delay="1000"/>
                            </p:stCondLst>
                            <p:childTnLst>
                              <p:par>
                                <p:cTn id="19" presetID="53" presetClass="entr" presetSubtype="16" fill="hold" nodeType="afterEffect">
                                  <p:stCondLst>
                                    <p:cond delay="0"/>
                                  </p:stCondLst>
                                  <p:childTnLst>
                                    <p:set>
                                      <p:cBhvr>
                                        <p:cTn id="20" dur="1" fill="hold">
                                          <p:stCondLst>
                                            <p:cond delay="0"/>
                                          </p:stCondLst>
                                        </p:cTn>
                                        <p:tgtEl>
                                          <p:spTgt spid="1026"/>
                                        </p:tgtEl>
                                        <p:attrNameLst>
                                          <p:attrName>style.visibility</p:attrName>
                                        </p:attrNameLst>
                                      </p:cBhvr>
                                      <p:to>
                                        <p:strVal val="visible"/>
                                      </p:to>
                                    </p:set>
                                    <p:anim calcmode="lin" valueType="num">
                                      <p:cBhvr>
                                        <p:cTn id="21" dur="1000" fill="hold"/>
                                        <p:tgtEl>
                                          <p:spTgt spid="1026"/>
                                        </p:tgtEl>
                                        <p:attrNameLst>
                                          <p:attrName>ppt_w</p:attrName>
                                        </p:attrNameLst>
                                      </p:cBhvr>
                                      <p:tavLst>
                                        <p:tav tm="0">
                                          <p:val>
                                            <p:fltVal val="0"/>
                                          </p:val>
                                        </p:tav>
                                        <p:tav tm="100000">
                                          <p:val>
                                            <p:strVal val="#ppt_w"/>
                                          </p:val>
                                        </p:tav>
                                      </p:tavLst>
                                    </p:anim>
                                    <p:anim calcmode="lin" valueType="num">
                                      <p:cBhvr>
                                        <p:cTn id="22" dur="1000" fill="hold"/>
                                        <p:tgtEl>
                                          <p:spTgt spid="1026"/>
                                        </p:tgtEl>
                                        <p:attrNameLst>
                                          <p:attrName>ppt_h</p:attrName>
                                        </p:attrNameLst>
                                      </p:cBhvr>
                                      <p:tavLst>
                                        <p:tav tm="0">
                                          <p:val>
                                            <p:fltVal val="0"/>
                                          </p:val>
                                        </p:tav>
                                        <p:tav tm="100000">
                                          <p:val>
                                            <p:strVal val="#ppt_h"/>
                                          </p:val>
                                        </p:tav>
                                      </p:tavLst>
                                    </p:anim>
                                    <p:animEffect transition="in" filter="fade">
                                      <p:cBhvr>
                                        <p:cTn id="23"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Запити на вибірку</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3</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3.</a:t>
            </a:r>
            <a:r>
              <a:rPr lang="ru-RU" sz="1200" kern="0" dirty="0">
                <a:solidFill>
                  <a:srgbClr val="000000"/>
                </a:solidFill>
                <a:latin typeface="Verdana" pitchFamily="34" charset="0"/>
              </a:rPr>
              <a:t>5</a:t>
            </a:r>
            <a:endParaRPr lang="en-US" sz="1200" kern="0" dirty="0">
              <a:solidFill>
                <a:srgbClr val="000000"/>
              </a:solidFill>
              <a:latin typeface="Verdana" pitchFamily="34" charset="0"/>
            </a:endParaRPr>
          </a:p>
        </p:txBody>
      </p:sp>
      <p:sp>
        <p:nvSpPr>
          <p:cNvPr id="8" name="TextBox 7">
            <a:extLst>
              <a:ext uri="{FF2B5EF4-FFF2-40B4-BE49-F238E27FC236}">
                <a16:creationId xmlns:a16="http://schemas.microsoft.com/office/drawing/2014/main" id="{2C3A030C-D3AE-4801-83A3-71487A8CFDE6}"/>
              </a:ext>
            </a:extLst>
          </p:cNvPr>
          <p:cNvSpPr txBox="1"/>
          <p:nvPr/>
        </p:nvSpPr>
        <p:spPr>
          <a:xfrm>
            <a:off x="72008" y="1196763"/>
            <a:ext cx="12050142" cy="954107"/>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(Продовження…) Створення запиту на вибірку з використанням </a:t>
            </a:r>
            <a:r>
              <a:rPr lang="uk-UA" sz="2800" b="1" i="1" kern="0" dirty="0">
                <a:solidFill>
                  <a:srgbClr val="FFFF00"/>
                </a:solidFill>
              </a:rPr>
              <a:t>Майстра запитів</a:t>
            </a:r>
            <a:r>
              <a:rPr lang="uk-UA" sz="2800" b="1" i="1" kern="0" dirty="0">
                <a:solidFill>
                  <a:srgbClr val="FFFFFF"/>
                </a:solidFill>
              </a:rPr>
              <a:t>:</a:t>
            </a:r>
          </a:p>
        </p:txBody>
      </p:sp>
      <p:sp>
        <p:nvSpPr>
          <p:cNvPr id="6" name="TextBox 5">
            <a:extLst>
              <a:ext uri="{FF2B5EF4-FFF2-40B4-BE49-F238E27FC236}">
                <a16:creationId xmlns:a16="http://schemas.microsoft.com/office/drawing/2014/main" id="{3A648A02-BB9B-46FE-A8D8-C1E53BF75401}"/>
              </a:ext>
            </a:extLst>
          </p:cNvPr>
          <p:cNvSpPr txBox="1"/>
          <p:nvPr/>
        </p:nvSpPr>
        <p:spPr>
          <a:xfrm>
            <a:off x="72008" y="2248810"/>
            <a:ext cx="4775295" cy="2246769"/>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marL="514350" lvl="0" indent="-514350" algn="just" fontAlgn="base">
              <a:spcBef>
                <a:spcPct val="0"/>
              </a:spcBef>
              <a:spcAft>
                <a:spcPct val="0"/>
              </a:spcAft>
              <a:buFont typeface="+mj-lt"/>
              <a:buAutoNum type="arabicPeriod" startAt="6"/>
              <a:defRPr/>
            </a:pPr>
            <a:r>
              <a:rPr lang="uk-UA" sz="2800" b="1" i="1" kern="0" dirty="0">
                <a:solidFill>
                  <a:srgbClr val="FFFFFF"/>
                </a:solidFill>
              </a:rPr>
              <a:t>Увести назву запиту в поле </a:t>
            </a:r>
            <a:r>
              <a:rPr lang="uk-UA" sz="2800" b="1" i="1" kern="0" dirty="0">
                <a:solidFill>
                  <a:srgbClr val="FFFF00"/>
                </a:solidFill>
              </a:rPr>
              <a:t>Виберіть назву для запиту</a:t>
            </a:r>
            <a:r>
              <a:rPr lang="uk-UA" sz="2800" b="1" i="1" kern="0" dirty="0">
                <a:solidFill>
                  <a:srgbClr val="FFFFFF"/>
                </a:solidFill>
              </a:rPr>
              <a:t>, наприклад </a:t>
            </a:r>
            <a:r>
              <a:rPr lang="uk-UA" sz="2800" b="1" i="1" kern="0" dirty="0">
                <a:solidFill>
                  <a:srgbClr val="FFFF00"/>
                </a:solidFill>
              </a:rPr>
              <a:t>Площа країн світу</a:t>
            </a:r>
            <a:r>
              <a:rPr lang="uk-UA" sz="2800" b="1" i="1" kern="0" dirty="0">
                <a:solidFill>
                  <a:srgbClr val="FFFFFF"/>
                </a:solidFill>
              </a:rPr>
              <a:t>.</a:t>
            </a:r>
          </a:p>
        </p:txBody>
      </p:sp>
      <p:pic>
        <p:nvPicPr>
          <p:cNvPr id="3" name="Рисунок 2">
            <a:extLst>
              <a:ext uri="{FF2B5EF4-FFF2-40B4-BE49-F238E27FC236}">
                <a16:creationId xmlns:a16="http://schemas.microsoft.com/office/drawing/2014/main" id="{DA13619A-7A05-4639-A456-B8F05C52617D}"/>
              </a:ext>
            </a:extLst>
          </p:cNvPr>
          <p:cNvPicPr>
            <a:picLocks noChangeAspect="1"/>
          </p:cNvPicPr>
          <p:nvPr/>
        </p:nvPicPr>
        <p:blipFill>
          <a:blip r:embed="rId3"/>
          <a:stretch>
            <a:fillRect/>
          </a:stretch>
        </p:blipFill>
        <p:spPr>
          <a:xfrm>
            <a:off x="4919092" y="2248810"/>
            <a:ext cx="7200900" cy="4371975"/>
          </a:xfrm>
          <a:prstGeom prst="rect">
            <a:avLst/>
          </a:prstGeom>
        </p:spPr>
      </p:pic>
      <p:sp>
        <p:nvSpPr>
          <p:cNvPr id="9" name="Прямокутник 8">
            <a:extLst>
              <a:ext uri="{FF2B5EF4-FFF2-40B4-BE49-F238E27FC236}">
                <a16:creationId xmlns:a16="http://schemas.microsoft.com/office/drawing/2014/main" id="{473061A4-423A-4FCC-A0D5-068E9FCCA7FF}"/>
              </a:ext>
            </a:extLst>
          </p:cNvPr>
          <p:cNvSpPr/>
          <p:nvPr/>
        </p:nvSpPr>
        <p:spPr>
          <a:xfrm>
            <a:off x="6985454" y="2937941"/>
            <a:ext cx="3484426" cy="285319"/>
          </a:xfrm>
          <a:prstGeom prst="rect">
            <a:avLst/>
          </a:prstGeom>
          <a:solidFill>
            <a:srgbClr val="008000">
              <a:alpha val="30000"/>
            </a:srgb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sp>
        <p:nvSpPr>
          <p:cNvPr id="10" name="Стрілка вліво 20">
            <a:extLst>
              <a:ext uri="{FF2B5EF4-FFF2-40B4-BE49-F238E27FC236}">
                <a16:creationId xmlns:a16="http://schemas.microsoft.com/office/drawing/2014/main" id="{25C6C4AB-81D4-4BFE-A942-52D6D65D2F32}"/>
              </a:ext>
            </a:extLst>
          </p:cNvPr>
          <p:cNvSpPr/>
          <p:nvPr/>
        </p:nvSpPr>
        <p:spPr>
          <a:xfrm rot="18900000">
            <a:off x="8448866" y="2262758"/>
            <a:ext cx="1152128" cy="648072"/>
          </a:xfrm>
          <a:prstGeom prst="leftArrow">
            <a:avLst/>
          </a:prstGeom>
          <a:solidFill>
            <a:srgbClr val="FF0000"/>
          </a:soli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FFFFFF"/>
              </a:solidFill>
              <a:effectLst/>
              <a:uLnTx/>
              <a:uFillTx/>
              <a:latin typeface="Verdana"/>
              <a:ea typeface="+mn-ea"/>
              <a:cs typeface="+mn-cs"/>
            </a:endParaRPr>
          </a:p>
        </p:txBody>
      </p:sp>
    </p:spTree>
    <p:extLst>
      <p:ext uri="{BB962C8B-B14F-4D97-AF65-F5344CB8AC3E}">
        <p14:creationId xmlns:p14="http://schemas.microsoft.com/office/powerpoint/2010/main" val="255420871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1000"/>
                                        <p:tgtEl>
                                          <p:spTgt spid="6"/>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Effect transition="in" filter="fade">
                                      <p:cBhvr>
                                        <p:cTn id="17" dur="1000"/>
                                        <p:tgtEl>
                                          <p:spTgt spid="3"/>
                                        </p:tgtEl>
                                      </p:cBhvr>
                                    </p:animEffect>
                                  </p:childTnLst>
                                </p:cTn>
                              </p:par>
                            </p:childTnLst>
                          </p:cTn>
                        </p:par>
                        <p:par>
                          <p:cTn id="18" fill="hold">
                            <p:stCondLst>
                              <p:cond delay="3000"/>
                            </p:stCondLst>
                            <p:childTnLst>
                              <p:par>
                                <p:cTn id="19" presetID="22" presetClass="entr" presetSubtype="1"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up)">
                                      <p:cBhvr>
                                        <p:cTn id="21" dur="1000"/>
                                        <p:tgtEl>
                                          <p:spTgt spid="10"/>
                                        </p:tgtEl>
                                      </p:cBhvr>
                                    </p:animEffect>
                                  </p:childTnLst>
                                </p:cTn>
                              </p:par>
                            </p:childTnLst>
                          </p:cTn>
                        </p:par>
                        <p:par>
                          <p:cTn id="22" fill="hold">
                            <p:stCondLst>
                              <p:cond delay="4000"/>
                            </p:stCondLst>
                            <p:childTnLst>
                              <p:par>
                                <p:cTn id="23" presetID="21" presetClass="entr" presetSubtype="1"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heel(1)">
                                      <p:cBhvr>
                                        <p:cTn id="25" dur="2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animBg="1"/>
      <p:bldP spid="9"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Запити на вибірку</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3</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3.</a:t>
            </a:r>
            <a:r>
              <a:rPr lang="ru-RU" sz="1200" kern="0" dirty="0">
                <a:solidFill>
                  <a:srgbClr val="000000"/>
                </a:solidFill>
                <a:latin typeface="Verdana" pitchFamily="34" charset="0"/>
              </a:rPr>
              <a:t>5</a:t>
            </a:r>
            <a:endParaRPr lang="en-US" sz="1200" kern="0" dirty="0">
              <a:solidFill>
                <a:srgbClr val="000000"/>
              </a:solidFill>
              <a:latin typeface="Verdana" pitchFamily="34" charset="0"/>
            </a:endParaRPr>
          </a:p>
        </p:txBody>
      </p:sp>
      <p:sp>
        <p:nvSpPr>
          <p:cNvPr id="8" name="TextBox 7">
            <a:extLst>
              <a:ext uri="{FF2B5EF4-FFF2-40B4-BE49-F238E27FC236}">
                <a16:creationId xmlns:a16="http://schemas.microsoft.com/office/drawing/2014/main" id="{2C3A030C-D3AE-4801-83A3-71487A8CFDE6}"/>
              </a:ext>
            </a:extLst>
          </p:cNvPr>
          <p:cNvSpPr txBox="1"/>
          <p:nvPr/>
        </p:nvSpPr>
        <p:spPr>
          <a:xfrm>
            <a:off x="72008" y="1196763"/>
            <a:ext cx="12050142" cy="954107"/>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(Продовження…) Створення запиту на вибірку з використанням </a:t>
            </a:r>
            <a:r>
              <a:rPr lang="uk-UA" sz="2800" b="1" i="1" kern="0" dirty="0">
                <a:solidFill>
                  <a:srgbClr val="FFFF00"/>
                </a:solidFill>
              </a:rPr>
              <a:t>Майстра запитів</a:t>
            </a:r>
            <a:r>
              <a:rPr lang="uk-UA" sz="2800" b="1" i="1" kern="0" dirty="0">
                <a:solidFill>
                  <a:srgbClr val="FFFFFF"/>
                </a:solidFill>
              </a:rPr>
              <a:t>:</a:t>
            </a:r>
          </a:p>
        </p:txBody>
      </p:sp>
      <p:sp>
        <p:nvSpPr>
          <p:cNvPr id="6" name="TextBox 5">
            <a:extLst>
              <a:ext uri="{FF2B5EF4-FFF2-40B4-BE49-F238E27FC236}">
                <a16:creationId xmlns:a16="http://schemas.microsoft.com/office/drawing/2014/main" id="{3A648A02-BB9B-46FE-A8D8-C1E53BF75401}"/>
              </a:ext>
            </a:extLst>
          </p:cNvPr>
          <p:cNvSpPr txBox="1"/>
          <p:nvPr/>
        </p:nvSpPr>
        <p:spPr>
          <a:xfrm>
            <a:off x="72008" y="2248810"/>
            <a:ext cx="4775295" cy="4247317"/>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marL="514350" lvl="0" indent="-514350" algn="just" fontAlgn="base">
              <a:spcBef>
                <a:spcPct val="0"/>
              </a:spcBef>
              <a:spcAft>
                <a:spcPct val="0"/>
              </a:spcAft>
              <a:buFont typeface="+mj-lt"/>
              <a:buAutoNum type="arabicPeriod" startAt="7"/>
              <a:defRPr/>
            </a:pPr>
            <a:r>
              <a:rPr lang="uk-UA" sz="2700" b="1" i="1" kern="0" dirty="0">
                <a:solidFill>
                  <a:srgbClr val="FFFFFF"/>
                </a:solidFill>
              </a:rPr>
              <a:t>Вибрати варіант продовження роботи із запитом</a:t>
            </a:r>
            <a:r>
              <a:rPr lang="uk-UA" sz="2700" dirty="0"/>
              <a:t> </a:t>
            </a:r>
            <a:r>
              <a:rPr lang="uk-UA" sz="2700" b="1" i="1" kern="0" dirty="0">
                <a:solidFill>
                  <a:srgbClr val="FFFFFF"/>
                </a:solidFill>
              </a:rPr>
              <a:t>— відкрити запит для перегляду даних чи перейти до зміни структури запиту вибором відповідного перемикача.</a:t>
            </a:r>
          </a:p>
        </p:txBody>
      </p:sp>
      <p:pic>
        <p:nvPicPr>
          <p:cNvPr id="3" name="Рисунок 2">
            <a:extLst>
              <a:ext uri="{FF2B5EF4-FFF2-40B4-BE49-F238E27FC236}">
                <a16:creationId xmlns:a16="http://schemas.microsoft.com/office/drawing/2014/main" id="{DA13619A-7A05-4639-A456-B8F05C52617D}"/>
              </a:ext>
            </a:extLst>
          </p:cNvPr>
          <p:cNvPicPr>
            <a:picLocks noChangeAspect="1"/>
          </p:cNvPicPr>
          <p:nvPr/>
        </p:nvPicPr>
        <p:blipFill>
          <a:blip r:embed="rId3"/>
          <a:stretch>
            <a:fillRect/>
          </a:stretch>
        </p:blipFill>
        <p:spPr>
          <a:xfrm>
            <a:off x="4919092" y="2248810"/>
            <a:ext cx="7200900" cy="4371975"/>
          </a:xfrm>
          <a:prstGeom prst="rect">
            <a:avLst/>
          </a:prstGeom>
        </p:spPr>
      </p:pic>
      <p:sp>
        <p:nvSpPr>
          <p:cNvPr id="9" name="Прямокутник 8">
            <a:extLst>
              <a:ext uri="{FF2B5EF4-FFF2-40B4-BE49-F238E27FC236}">
                <a16:creationId xmlns:a16="http://schemas.microsoft.com/office/drawing/2014/main" id="{473061A4-423A-4FCC-A0D5-068E9FCCA7FF}"/>
              </a:ext>
            </a:extLst>
          </p:cNvPr>
          <p:cNvSpPr/>
          <p:nvPr/>
        </p:nvSpPr>
        <p:spPr>
          <a:xfrm>
            <a:off x="7034616" y="4481944"/>
            <a:ext cx="2444664" cy="699656"/>
          </a:xfrm>
          <a:prstGeom prst="rect">
            <a:avLst/>
          </a:prstGeom>
          <a:solidFill>
            <a:srgbClr val="008000">
              <a:alpha val="30000"/>
            </a:srgb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sp>
        <p:nvSpPr>
          <p:cNvPr id="10" name="Стрілка вліво 20">
            <a:extLst>
              <a:ext uri="{FF2B5EF4-FFF2-40B4-BE49-F238E27FC236}">
                <a16:creationId xmlns:a16="http://schemas.microsoft.com/office/drawing/2014/main" id="{25C6C4AB-81D4-4BFE-A942-52D6D65D2F32}"/>
              </a:ext>
            </a:extLst>
          </p:cNvPr>
          <p:cNvSpPr/>
          <p:nvPr/>
        </p:nvSpPr>
        <p:spPr>
          <a:xfrm rot="18900000">
            <a:off x="8498028" y="3806761"/>
            <a:ext cx="1152128" cy="648072"/>
          </a:xfrm>
          <a:prstGeom prst="leftArrow">
            <a:avLst/>
          </a:prstGeom>
          <a:solidFill>
            <a:srgbClr val="FF0000"/>
          </a:soli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FFFFFF"/>
              </a:solidFill>
              <a:effectLst/>
              <a:uLnTx/>
              <a:uFillTx/>
              <a:latin typeface="Verdana"/>
              <a:ea typeface="+mn-ea"/>
              <a:cs typeface="+mn-cs"/>
            </a:endParaRPr>
          </a:p>
        </p:txBody>
      </p:sp>
      <p:sp>
        <p:nvSpPr>
          <p:cNvPr id="11" name="TextBox 10">
            <a:extLst>
              <a:ext uri="{FF2B5EF4-FFF2-40B4-BE49-F238E27FC236}">
                <a16:creationId xmlns:a16="http://schemas.microsoft.com/office/drawing/2014/main" id="{A6032769-83E9-4459-A067-6B7485F29990}"/>
              </a:ext>
            </a:extLst>
          </p:cNvPr>
          <p:cNvSpPr txBox="1"/>
          <p:nvPr/>
        </p:nvSpPr>
        <p:spPr>
          <a:xfrm>
            <a:off x="6532880" y="5383088"/>
            <a:ext cx="5506332" cy="507831"/>
          </a:xfrm>
          <a:prstGeom prst="wedgeRectCallout">
            <a:avLst>
              <a:gd name="adj1" fmla="val 42398"/>
              <a:gd name="adj2" fmla="val 136847"/>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marL="514350" lvl="0" indent="-514350" algn="just" fontAlgn="base">
              <a:spcBef>
                <a:spcPct val="0"/>
              </a:spcBef>
              <a:spcAft>
                <a:spcPct val="0"/>
              </a:spcAft>
              <a:buFont typeface="+mj-lt"/>
              <a:buAutoNum type="arabicPeriod" startAt="8"/>
              <a:defRPr/>
            </a:pPr>
            <a:r>
              <a:rPr lang="uk-UA" sz="2700" b="1" i="1" kern="0" dirty="0">
                <a:solidFill>
                  <a:srgbClr val="FFFFFF"/>
                </a:solidFill>
              </a:rPr>
              <a:t>Вибрати кнопку </a:t>
            </a:r>
            <a:r>
              <a:rPr lang="uk-UA" sz="2700" b="1" i="1" kern="0" dirty="0">
                <a:solidFill>
                  <a:srgbClr val="FFFF00"/>
                </a:solidFill>
              </a:rPr>
              <a:t>Готово</a:t>
            </a:r>
            <a:r>
              <a:rPr lang="uk-UA" sz="2700" b="1" i="1" kern="0" dirty="0">
                <a:solidFill>
                  <a:srgbClr val="FFFFFF"/>
                </a:solidFill>
              </a:rPr>
              <a:t>.</a:t>
            </a:r>
          </a:p>
        </p:txBody>
      </p:sp>
    </p:spTree>
    <p:extLst>
      <p:ext uri="{BB962C8B-B14F-4D97-AF65-F5344CB8AC3E}">
        <p14:creationId xmlns:p14="http://schemas.microsoft.com/office/powerpoint/2010/main" val="115416194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1000"/>
                                        <p:tgtEl>
                                          <p:spTgt spid="6"/>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Effect transition="in" filter="fade">
                                      <p:cBhvr>
                                        <p:cTn id="17" dur="1000"/>
                                        <p:tgtEl>
                                          <p:spTgt spid="3"/>
                                        </p:tgtEl>
                                      </p:cBhvr>
                                    </p:animEffect>
                                  </p:childTnLst>
                                </p:cTn>
                              </p:par>
                            </p:childTnLst>
                          </p:cTn>
                        </p:par>
                        <p:par>
                          <p:cTn id="18" fill="hold">
                            <p:stCondLst>
                              <p:cond delay="3000"/>
                            </p:stCondLst>
                            <p:childTnLst>
                              <p:par>
                                <p:cTn id="19" presetID="22" presetClass="entr" presetSubtype="1"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up)">
                                      <p:cBhvr>
                                        <p:cTn id="21" dur="1000"/>
                                        <p:tgtEl>
                                          <p:spTgt spid="10"/>
                                        </p:tgtEl>
                                      </p:cBhvr>
                                    </p:animEffect>
                                  </p:childTnLst>
                                </p:cTn>
                              </p:par>
                            </p:childTnLst>
                          </p:cTn>
                        </p:par>
                        <p:par>
                          <p:cTn id="22" fill="hold">
                            <p:stCondLst>
                              <p:cond delay="4000"/>
                            </p:stCondLst>
                            <p:childTnLst>
                              <p:par>
                                <p:cTn id="23" presetID="21" presetClass="entr" presetSubtype="1"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heel(1)">
                                      <p:cBhvr>
                                        <p:cTn id="25" dur="2250"/>
                                        <p:tgtEl>
                                          <p:spTgt spid="9"/>
                                        </p:tgtEl>
                                      </p:cBhvr>
                                    </p:animEffect>
                                  </p:childTnLst>
                                </p:cTn>
                              </p:par>
                            </p:childTnLst>
                          </p:cTn>
                        </p:par>
                        <p:par>
                          <p:cTn id="26" fill="hold">
                            <p:stCondLst>
                              <p:cond delay="6250"/>
                            </p:stCondLst>
                            <p:childTnLst>
                              <p:par>
                                <p:cTn id="27" presetID="22" presetClass="entr" presetSubtype="8"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animBg="1"/>
      <p:bldP spid="9" grpId="0" animBg="1"/>
      <p:bldP spid="10" grpId="0" animBg="1"/>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Запити на вибірку</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3</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3.</a:t>
            </a:r>
            <a:r>
              <a:rPr lang="ru-RU" sz="1200" kern="0" dirty="0">
                <a:solidFill>
                  <a:srgbClr val="000000"/>
                </a:solidFill>
                <a:latin typeface="Verdana" pitchFamily="34" charset="0"/>
              </a:rPr>
              <a:t>5</a:t>
            </a:r>
            <a:endParaRPr lang="en-US" sz="1200" kern="0" dirty="0">
              <a:solidFill>
                <a:srgbClr val="000000"/>
              </a:solidFill>
              <a:latin typeface="Verdana" pitchFamily="34" charset="0"/>
            </a:endParaRPr>
          </a:p>
        </p:txBody>
      </p:sp>
      <p:sp>
        <p:nvSpPr>
          <p:cNvPr id="8" name="TextBox 7">
            <a:extLst>
              <a:ext uri="{FF2B5EF4-FFF2-40B4-BE49-F238E27FC236}">
                <a16:creationId xmlns:a16="http://schemas.microsoft.com/office/drawing/2014/main" id="{2C3A030C-D3AE-4801-83A3-71487A8CFDE6}"/>
              </a:ext>
            </a:extLst>
          </p:cNvPr>
          <p:cNvSpPr txBox="1"/>
          <p:nvPr/>
        </p:nvSpPr>
        <p:spPr>
          <a:xfrm>
            <a:off x="72009" y="1196763"/>
            <a:ext cx="6023992" cy="4832092"/>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Якщо ви вибрали варіант відкрити запит для перегляду даних, то на екран буде виведено таблицю результатів виконання запиту. Це нова таблиця, що містить поля, які були вибрані під час створення запиту. Ім'я цієї таблиці у нашому прикладі буде </a:t>
            </a:r>
            <a:r>
              <a:rPr lang="uk-UA" sz="2800" b="1" i="1" kern="0" dirty="0">
                <a:solidFill>
                  <a:srgbClr val="FFFF00"/>
                </a:solidFill>
              </a:rPr>
              <a:t>Площа країн світу</a:t>
            </a:r>
            <a:r>
              <a:rPr lang="uk-UA" sz="2800" b="1" i="1" kern="0" dirty="0">
                <a:solidFill>
                  <a:srgbClr val="FFFFFF"/>
                </a:solidFill>
              </a:rPr>
              <a:t>.</a:t>
            </a:r>
          </a:p>
        </p:txBody>
      </p:sp>
      <p:pic>
        <p:nvPicPr>
          <p:cNvPr id="3" name="Рисунок 2">
            <a:extLst>
              <a:ext uri="{FF2B5EF4-FFF2-40B4-BE49-F238E27FC236}">
                <a16:creationId xmlns:a16="http://schemas.microsoft.com/office/drawing/2014/main" id="{BC2E0811-D131-42F1-A251-133AD3A57602}"/>
              </a:ext>
            </a:extLst>
          </p:cNvPr>
          <p:cNvPicPr>
            <a:picLocks noChangeAspect="1"/>
          </p:cNvPicPr>
          <p:nvPr/>
        </p:nvPicPr>
        <p:blipFill rotWithShape="1">
          <a:blip r:embed="rId3"/>
          <a:srcRect b="32438"/>
          <a:stretch/>
        </p:blipFill>
        <p:spPr>
          <a:xfrm>
            <a:off x="6331975" y="1196762"/>
            <a:ext cx="5788018" cy="483209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6567906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Запити на вибірку</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3</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3.</a:t>
            </a:r>
            <a:r>
              <a:rPr lang="ru-RU" sz="1200" kern="0" dirty="0">
                <a:solidFill>
                  <a:srgbClr val="000000"/>
                </a:solidFill>
                <a:latin typeface="Verdana" pitchFamily="34" charset="0"/>
              </a:rPr>
              <a:t>5</a:t>
            </a:r>
            <a:endParaRPr lang="en-US" sz="1200" kern="0" dirty="0">
              <a:solidFill>
                <a:srgbClr val="000000"/>
              </a:solidFill>
              <a:latin typeface="Verdana" pitchFamily="34" charset="0"/>
            </a:endParaRPr>
          </a:p>
        </p:txBody>
      </p:sp>
      <p:sp>
        <p:nvSpPr>
          <p:cNvPr id="8" name="TextBox 7">
            <a:extLst>
              <a:ext uri="{FF2B5EF4-FFF2-40B4-BE49-F238E27FC236}">
                <a16:creationId xmlns:a16="http://schemas.microsoft.com/office/drawing/2014/main" id="{2C3A030C-D3AE-4801-83A3-71487A8CFDE6}"/>
              </a:ext>
            </a:extLst>
          </p:cNvPr>
          <p:cNvSpPr txBox="1"/>
          <p:nvPr/>
        </p:nvSpPr>
        <p:spPr>
          <a:xfrm>
            <a:off x="72008" y="1196763"/>
            <a:ext cx="12050142" cy="954107"/>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Установлення умов відбору даних у вибраних полях запиту здійснюється в поданні </a:t>
            </a:r>
            <a:r>
              <a:rPr lang="uk-UA" sz="2800" b="1" i="1" kern="0" dirty="0">
                <a:solidFill>
                  <a:srgbClr val="FFFF00"/>
                </a:solidFill>
              </a:rPr>
              <a:t>Конструктор</a:t>
            </a:r>
            <a:r>
              <a:rPr lang="uk-UA" sz="2800" b="1" i="1" kern="0" dirty="0">
                <a:solidFill>
                  <a:srgbClr val="FFFFFF"/>
                </a:solidFill>
              </a:rPr>
              <a:t>. </a:t>
            </a:r>
          </a:p>
        </p:txBody>
      </p:sp>
      <p:sp>
        <p:nvSpPr>
          <p:cNvPr id="6" name="TextBox 5">
            <a:extLst>
              <a:ext uri="{FF2B5EF4-FFF2-40B4-BE49-F238E27FC236}">
                <a16:creationId xmlns:a16="http://schemas.microsoft.com/office/drawing/2014/main" id="{0D943606-21DD-4CDE-8607-7FE1209C4F69}"/>
              </a:ext>
            </a:extLst>
          </p:cNvPr>
          <p:cNvSpPr txBox="1"/>
          <p:nvPr/>
        </p:nvSpPr>
        <p:spPr>
          <a:xfrm>
            <a:off x="70929" y="2248568"/>
            <a:ext cx="4727213" cy="4324261"/>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500" b="1" i="1" kern="0" dirty="0">
                <a:solidFill>
                  <a:srgbClr val="FFFFFF"/>
                </a:solidFill>
              </a:rPr>
              <a:t>Тому якщо планується виводити в таблицю не всі дані з вибраних полів, то на сьомому кроці наведеного алгоритму варто обрати другий варіант — перейти до зміни макета запиту, і новий запит відкриється в поданні </a:t>
            </a:r>
            <a:r>
              <a:rPr lang="uk-UA" sz="2500" b="1" i="1" kern="0" dirty="0">
                <a:solidFill>
                  <a:srgbClr val="FFFF00"/>
                </a:solidFill>
              </a:rPr>
              <a:t>Конструктор</a:t>
            </a:r>
            <a:r>
              <a:rPr lang="ru-RU" sz="2500" b="1" i="1" kern="0" dirty="0">
                <a:solidFill>
                  <a:srgbClr val="FFFFFF"/>
                </a:solidFill>
              </a:rPr>
              <a:t>.</a:t>
            </a:r>
            <a:endParaRPr lang="uk-UA" sz="2500" b="1" i="1" kern="0" dirty="0">
              <a:solidFill>
                <a:srgbClr val="FFFFFF"/>
              </a:solidFill>
            </a:endParaRPr>
          </a:p>
        </p:txBody>
      </p:sp>
      <p:pic>
        <p:nvPicPr>
          <p:cNvPr id="7" name="Рисунок 6">
            <a:extLst>
              <a:ext uri="{FF2B5EF4-FFF2-40B4-BE49-F238E27FC236}">
                <a16:creationId xmlns:a16="http://schemas.microsoft.com/office/drawing/2014/main" id="{7A72B07A-9A58-4068-9065-D9564C01D953}"/>
              </a:ext>
            </a:extLst>
          </p:cNvPr>
          <p:cNvPicPr>
            <a:picLocks noChangeAspect="1"/>
          </p:cNvPicPr>
          <p:nvPr/>
        </p:nvPicPr>
        <p:blipFill>
          <a:blip r:embed="rId3"/>
          <a:stretch>
            <a:fillRect/>
          </a:stretch>
        </p:blipFill>
        <p:spPr>
          <a:xfrm>
            <a:off x="4919092" y="2248810"/>
            <a:ext cx="7200900" cy="4371975"/>
          </a:xfrm>
          <a:prstGeom prst="rect">
            <a:avLst/>
          </a:prstGeom>
        </p:spPr>
      </p:pic>
      <p:sp>
        <p:nvSpPr>
          <p:cNvPr id="9" name="Прямокутник 8">
            <a:extLst>
              <a:ext uri="{FF2B5EF4-FFF2-40B4-BE49-F238E27FC236}">
                <a16:creationId xmlns:a16="http://schemas.microsoft.com/office/drawing/2014/main" id="{EE0E730E-2344-4FD6-A227-62A632D58CAE}"/>
              </a:ext>
            </a:extLst>
          </p:cNvPr>
          <p:cNvSpPr/>
          <p:nvPr/>
        </p:nvSpPr>
        <p:spPr>
          <a:xfrm>
            <a:off x="7003275" y="4848613"/>
            <a:ext cx="1611135" cy="315842"/>
          </a:xfrm>
          <a:prstGeom prst="rect">
            <a:avLst/>
          </a:prstGeom>
          <a:solidFill>
            <a:srgbClr val="008000">
              <a:alpha val="30000"/>
            </a:srgb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sp>
        <p:nvSpPr>
          <p:cNvPr id="10" name="Стрілка вліво 20">
            <a:extLst>
              <a:ext uri="{FF2B5EF4-FFF2-40B4-BE49-F238E27FC236}">
                <a16:creationId xmlns:a16="http://schemas.microsoft.com/office/drawing/2014/main" id="{46922F64-E5F3-4E5D-8C21-2E4BC9FAD642}"/>
              </a:ext>
            </a:extLst>
          </p:cNvPr>
          <p:cNvSpPr/>
          <p:nvPr/>
        </p:nvSpPr>
        <p:spPr>
          <a:xfrm rot="18900000">
            <a:off x="7063678" y="4203951"/>
            <a:ext cx="1152128" cy="648072"/>
          </a:xfrm>
          <a:prstGeom prst="leftArrow">
            <a:avLst/>
          </a:prstGeom>
          <a:solidFill>
            <a:srgbClr val="FF0000"/>
          </a:soli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FFFFFF"/>
              </a:solidFill>
              <a:effectLst/>
              <a:uLnTx/>
              <a:uFillTx/>
              <a:latin typeface="Verdana"/>
              <a:ea typeface="+mn-ea"/>
              <a:cs typeface="+mn-cs"/>
            </a:endParaRPr>
          </a:p>
        </p:txBody>
      </p:sp>
    </p:spTree>
    <p:extLst>
      <p:ext uri="{BB962C8B-B14F-4D97-AF65-F5344CB8AC3E}">
        <p14:creationId xmlns:p14="http://schemas.microsoft.com/office/powerpoint/2010/main" val="342968313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1000"/>
                                        <p:tgtEl>
                                          <p:spTgt spid="6"/>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1000" fill="hold"/>
                                        <p:tgtEl>
                                          <p:spTgt spid="7"/>
                                        </p:tgtEl>
                                        <p:attrNameLst>
                                          <p:attrName>ppt_w</p:attrName>
                                        </p:attrNameLst>
                                      </p:cBhvr>
                                      <p:tavLst>
                                        <p:tav tm="0">
                                          <p:val>
                                            <p:fltVal val="0"/>
                                          </p:val>
                                        </p:tav>
                                        <p:tav tm="100000">
                                          <p:val>
                                            <p:strVal val="#ppt_w"/>
                                          </p:val>
                                        </p:tav>
                                      </p:tavLst>
                                    </p:anim>
                                    <p:anim calcmode="lin" valueType="num">
                                      <p:cBhvr>
                                        <p:cTn id="16" dur="1000" fill="hold"/>
                                        <p:tgtEl>
                                          <p:spTgt spid="7"/>
                                        </p:tgtEl>
                                        <p:attrNameLst>
                                          <p:attrName>ppt_h</p:attrName>
                                        </p:attrNameLst>
                                      </p:cBhvr>
                                      <p:tavLst>
                                        <p:tav tm="0">
                                          <p:val>
                                            <p:fltVal val="0"/>
                                          </p:val>
                                        </p:tav>
                                        <p:tav tm="100000">
                                          <p:val>
                                            <p:strVal val="#ppt_h"/>
                                          </p:val>
                                        </p:tav>
                                      </p:tavLst>
                                    </p:anim>
                                    <p:animEffect transition="in" filter="fade">
                                      <p:cBhvr>
                                        <p:cTn id="17" dur="1000"/>
                                        <p:tgtEl>
                                          <p:spTgt spid="7"/>
                                        </p:tgtEl>
                                      </p:cBhvr>
                                    </p:animEffect>
                                  </p:childTnLst>
                                </p:cTn>
                              </p:par>
                            </p:childTnLst>
                          </p:cTn>
                        </p:par>
                        <p:par>
                          <p:cTn id="18" fill="hold">
                            <p:stCondLst>
                              <p:cond delay="3000"/>
                            </p:stCondLst>
                            <p:childTnLst>
                              <p:par>
                                <p:cTn id="19" presetID="22" presetClass="entr" presetSubtype="1"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up)">
                                      <p:cBhvr>
                                        <p:cTn id="21" dur="1000"/>
                                        <p:tgtEl>
                                          <p:spTgt spid="10"/>
                                        </p:tgtEl>
                                      </p:cBhvr>
                                    </p:animEffect>
                                  </p:childTnLst>
                                </p:cTn>
                              </p:par>
                            </p:childTnLst>
                          </p:cTn>
                        </p:par>
                        <p:par>
                          <p:cTn id="22" fill="hold">
                            <p:stCondLst>
                              <p:cond delay="4000"/>
                            </p:stCondLst>
                            <p:childTnLst>
                              <p:par>
                                <p:cTn id="23" presetID="21" presetClass="entr" presetSubtype="1"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heel(1)">
                                      <p:cBhvr>
                                        <p:cTn id="25" dur="2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animBg="1"/>
      <p:bldP spid="9" grpId="0" animBg="1"/>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Запити на вибірку</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3</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3.</a:t>
            </a:r>
            <a:r>
              <a:rPr lang="ru-RU" sz="1200" kern="0" dirty="0">
                <a:solidFill>
                  <a:srgbClr val="000000"/>
                </a:solidFill>
                <a:latin typeface="Verdana" pitchFamily="34" charset="0"/>
              </a:rPr>
              <a:t>5</a:t>
            </a:r>
            <a:endParaRPr lang="en-US" sz="1200" kern="0" dirty="0">
              <a:solidFill>
                <a:srgbClr val="000000"/>
              </a:solidFill>
              <a:latin typeface="Verdana" pitchFamily="34" charset="0"/>
            </a:endParaRPr>
          </a:p>
        </p:txBody>
      </p:sp>
      <p:sp>
        <p:nvSpPr>
          <p:cNvPr id="8" name="TextBox 7">
            <a:extLst>
              <a:ext uri="{FF2B5EF4-FFF2-40B4-BE49-F238E27FC236}">
                <a16:creationId xmlns:a16="http://schemas.microsoft.com/office/drawing/2014/main" id="{2C3A030C-D3AE-4801-83A3-71487A8CFDE6}"/>
              </a:ext>
            </a:extLst>
          </p:cNvPr>
          <p:cNvSpPr txBox="1"/>
          <p:nvPr/>
        </p:nvSpPr>
        <p:spPr>
          <a:xfrm>
            <a:off x="72008" y="1196763"/>
            <a:ext cx="4342676" cy="3108543"/>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У цьому поданні у верхній частині робочого поля розміщено список імен полів таблиці, на основі якої було створено запит.</a:t>
            </a:r>
          </a:p>
        </p:txBody>
      </p:sp>
      <p:pic>
        <p:nvPicPr>
          <p:cNvPr id="3" name="Рисунок 2">
            <a:extLst>
              <a:ext uri="{FF2B5EF4-FFF2-40B4-BE49-F238E27FC236}">
                <a16:creationId xmlns:a16="http://schemas.microsoft.com/office/drawing/2014/main" id="{EFFD4A26-88E8-4B95-9DFC-4550C8B50270}"/>
              </a:ext>
            </a:extLst>
          </p:cNvPr>
          <p:cNvPicPr>
            <a:picLocks noChangeAspect="1"/>
          </p:cNvPicPr>
          <p:nvPr/>
        </p:nvPicPr>
        <p:blipFill>
          <a:blip r:embed="rId3"/>
          <a:stretch>
            <a:fillRect/>
          </a:stretch>
        </p:blipFill>
        <p:spPr>
          <a:xfrm>
            <a:off x="4573971" y="1196763"/>
            <a:ext cx="7546021" cy="537118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556313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Запити на вибірку</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3</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3.</a:t>
            </a:r>
            <a:r>
              <a:rPr lang="ru-RU" sz="1200" kern="0" dirty="0">
                <a:solidFill>
                  <a:srgbClr val="000000"/>
                </a:solidFill>
                <a:latin typeface="Verdana" pitchFamily="34" charset="0"/>
              </a:rPr>
              <a:t>5</a:t>
            </a:r>
            <a:endParaRPr lang="en-US" sz="1200" kern="0" dirty="0">
              <a:solidFill>
                <a:srgbClr val="000000"/>
              </a:solidFill>
              <a:latin typeface="Verdana" pitchFamily="34" charset="0"/>
            </a:endParaRPr>
          </a:p>
        </p:txBody>
      </p:sp>
      <p:sp>
        <p:nvSpPr>
          <p:cNvPr id="8" name="TextBox 7">
            <a:extLst>
              <a:ext uri="{FF2B5EF4-FFF2-40B4-BE49-F238E27FC236}">
                <a16:creationId xmlns:a16="http://schemas.microsoft.com/office/drawing/2014/main" id="{2C3A030C-D3AE-4801-83A3-71487A8CFDE6}"/>
              </a:ext>
            </a:extLst>
          </p:cNvPr>
          <p:cNvSpPr txBox="1"/>
          <p:nvPr/>
        </p:nvSpPr>
        <p:spPr>
          <a:xfrm>
            <a:off x="72008" y="1196763"/>
            <a:ext cx="12050142" cy="1384995"/>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У нижній частині робочого поля вікна запиту розміщено таблицю конструктора. Вона містить такі рядки:</a:t>
            </a:r>
          </a:p>
        </p:txBody>
      </p:sp>
      <p:sp>
        <p:nvSpPr>
          <p:cNvPr id="6" name="TextBox 5">
            <a:extLst>
              <a:ext uri="{FF2B5EF4-FFF2-40B4-BE49-F238E27FC236}">
                <a16:creationId xmlns:a16="http://schemas.microsoft.com/office/drawing/2014/main" id="{63F114ED-07F2-43F8-A364-6A8E3B23778C}"/>
              </a:ext>
            </a:extLst>
          </p:cNvPr>
          <p:cNvSpPr txBox="1"/>
          <p:nvPr/>
        </p:nvSpPr>
        <p:spPr>
          <a:xfrm>
            <a:off x="3372173" y="2686076"/>
            <a:ext cx="8749977" cy="892552"/>
          </a:xfrm>
          <a:prstGeom prst="rect">
            <a:avLst/>
          </a:prstGeom>
          <a:solidFill>
            <a:srgbClr val="7030A0"/>
          </a:solidFill>
          <a:ln>
            <a:noFill/>
          </a:ln>
          <a:effectLst>
            <a:outerShdw blurRad="57150" dist="19050" dir="5400000" algn="ctr" rotWithShape="0">
              <a:srgbClr val="000000">
                <a:alpha val="63000"/>
              </a:srgbClr>
            </a:outerShdw>
          </a:effectLst>
        </p:spPr>
        <p:txBody>
          <a:bodyPr wrap="square" rtlCol="0">
            <a:spAutoFit/>
          </a:bodyPr>
          <a:lstStyle/>
          <a:p>
            <a:pPr lvl="0" fontAlgn="base">
              <a:spcBef>
                <a:spcPct val="0"/>
              </a:spcBef>
              <a:spcAft>
                <a:spcPct val="0"/>
              </a:spcAft>
              <a:defRPr/>
            </a:pPr>
            <a:r>
              <a:rPr lang="uk-UA" sz="2600" b="1" i="1" kern="0" dirty="0">
                <a:solidFill>
                  <a:srgbClr val="FFFFFF"/>
                </a:solidFill>
              </a:rPr>
              <a:t>у якому відображаються імена обраних полів;</a:t>
            </a:r>
          </a:p>
        </p:txBody>
      </p:sp>
      <p:sp>
        <p:nvSpPr>
          <p:cNvPr id="7" name="Прямокутник 6">
            <a:extLst>
              <a:ext uri="{FF2B5EF4-FFF2-40B4-BE49-F238E27FC236}">
                <a16:creationId xmlns:a16="http://schemas.microsoft.com/office/drawing/2014/main" id="{E7CA7967-7D70-4614-9F21-FECAF67FD0D1}"/>
              </a:ext>
            </a:extLst>
          </p:cNvPr>
          <p:cNvSpPr/>
          <p:nvPr/>
        </p:nvSpPr>
        <p:spPr>
          <a:xfrm>
            <a:off x="74735" y="2686075"/>
            <a:ext cx="3221798" cy="892551"/>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800" b="1" i="1" kern="0" dirty="0">
                <a:solidFill>
                  <a:srgbClr val="FFFFFF"/>
                </a:solidFill>
              </a:rPr>
              <a:t>Поле</a:t>
            </a:r>
            <a:endParaRPr lang="en-US" sz="2800" b="1" i="1" kern="0" dirty="0">
              <a:solidFill>
                <a:srgbClr val="FFFFFF"/>
              </a:solidFill>
            </a:endParaRPr>
          </a:p>
        </p:txBody>
      </p:sp>
      <p:sp>
        <p:nvSpPr>
          <p:cNvPr id="9" name="TextBox 8">
            <a:extLst>
              <a:ext uri="{FF2B5EF4-FFF2-40B4-BE49-F238E27FC236}">
                <a16:creationId xmlns:a16="http://schemas.microsoft.com/office/drawing/2014/main" id="{DBB9A8A0-1AE7-4E4C-8643-C095E270F813}"/>
              </a:ext>
            </a:extLst>
          </p:cNvPr>
          <p:cNvSpPr txBox="1"/>
          <p:nvPr/>
        </p:nvSpPr>
        <p:spPr>
          <a:xfrm>
            <a:off x="3369446" y="3682944"/>
            <a:ext cx="8749977" cy="892552"/>
          </a:xfrm>
          <a:prstGeom prst="rect">
            <a:avLst/>
          </a:prstGeom>
          <a:solidFill>
            <a:srgbClr val="7030A0"/>
          </a:solidFill>
          <a:ln>
            <a:noFill/>
          </a:ln>
          <a:effectLst>
            <a:outerShdw blurRad="57150" dist="19050" dir="5400000" algn="ctr" rotWithShape="0">
              <a:srgbClr val="000000">
                <a:alpha val="63000"/>
              </a:srgbClr>
            </a:outerShdw>
          </a:effectLst>
        </p:spPr>
        <p:txBody>
          <a:bodyPr wrap="square" rtlCol="0">
            <a:spAutoFit/>
          </a:bodyPr>
          <a:lstStyle/>
          <a:p>
            <a:pPr lvl="0" fontAlgn="base">
              <a:spcBef>
                <a:spcPct val="0"/>
              </a:spcBef>
              <a:spcAft>
                <a:spcPct val="0"/>
              </a:spcAft>
              <a:defRPr/>
            </a:pPr>
            <a:r>
              <a:rPr lang="uk-UA" sz="2600" b="1" i="1" kern="0" dirty="0">
                <a:solidFill>
                  <a:srgbClr val="FFFFFF"/>
                </a:solidFill>
              </a:rPr>
              <a:t>у якому відображається ім'я таблиці, до складу якої входить відповідне поле;</a:t>
            </a:r>
          </a:p>
        </p:txBody>
      </p:sp>
      <p:sp>
        <p:nvSpPr>
          <p:cNvPr id="10" name="Прямокутник 9">
            <a:extLst>
              <a:ext uri="{FF2B5EF4-FFF2-40B4-BE49-F238E27FC236}">
                <a16:creationId xmlns:a16="http://schemas.microsoft.com/office/drawing/2014/main" id="{E2678B6E-377B-4ACF-AFE4-0696DBBB6460}"/>
              </a:ext>
            </a:extLst>
          </p:cNvPr>
          <p:cNvSpPr/>
          <p:nvPr/>
        </p:nvSpPr>
        <p:spPr>
          <a:xfrm>
            <a:off x="72008" y="3682943"/>
            <a:ext cx="3221798" cy="892551"/>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800" b="1" i="1" kern="0" dirty="0">
                <a:solidFill>
                  <a:srgbClr val="FFFFFF"/>
                </a:solidFill>
              </a:rPr>
              <a:t>Таблиця</a:t>
            </a:r>
          </a:p>
        </p:txBody>
      </p:sp>
      <p:sp>
        <p:nvSpPr>
          <p:cNvPr id="11" name="TextBox 10">
            <a:extLst>
              <a:ext uri="{FF2B5EF4-FFF2-40B4-BE49-F238E27FC236}">
                <a16:creationId xmlns:a16="http://schemas.microsoft.com/office/drawing/2014/main" id="{84DC5231-77CB-4F2B-9603-903A4619210D}"/>
              </a:ext>
            </a:extLst>
          </p:cNvPr>
          <p:cNvSpPr txBox="1"/>
          <p:nvPr/>
        </p:nvSpPr>
        <p:spPr>
          <a:xfrm>
            <a:off x="3369446" y="4679811"/>
            <a:ext cx="8749977" cy="1292662"/>
          </a:xfrm>
          <a:prstGeom prst="rect">
            <a:avLst/>
          </a:prstGeom>
          <a:solidFill>
            <a:srgbClr val="7030A0"/>
          </a:solidFill>
          <a:ln>
            <a:noFill/>
          </a:ln>
          <a:effectLst>
            <a:outerShdw blurRad="57150" dist="19050" dir="5400000" algn="ctr" rotWithShape="0">
              <a:srgbClr val="000000">
                <a:alpha val="63000"/>
              </a:srgbClr>
            </a:outerShdw>
          </a:effectLst>
        </p:spPr>
        <p:txBody>
          <a:bodyPr wrap="square" rtlCol="0">
            <a:spAutoFit/>
          </a:bodyPr>
          <a:lstStyle/>
          <a:p>
            <a:pPr lvl="0" fontAlgn="base">
              <a:spcBef>
                <a:spcPct val="0"/>
              </a:spcBef>
              <a:spcAft>
                <a:spcPct val="0"/>
              </a:spcAft>
              <a:defRPr/>
            </a:pPr>
            <a:r>
              <a:rPr lang="uk-UA" sz="2600" b="1" i="1" kern="0" dirty="0">
                <a:solidFill>
                  <a:srgbClr val="FFFFFF"/>
                </a:solidFill>
              </a:rPr>
              <a:t>у якому може задаватися вид сортування, що буде застосований до записів даного поля в таблиці запиту;</a:t>
            </a:r>
          </a:p>
        </p:txBody>
      </p:sp>
      <p:sp>
        <p:nvSpPr>
          <p:cNvPr id="12" name="Прямокутник 11">
            <a:extLst>
              <a:ext uri="{FF2B5EF4-FFF2-40B4-BE49-F238E27FC236}">
                <a16:creationId xmlns:a16="http://schemas.microsoft.com/office/drawing/2014/main" id="{B14F7AC8-C6D8-4654-B367-5CACD3403058}"/>
              </a:ext>
            </a:extLst>
          </p:cNvPr>
          <p:cNvSpPr/>
          <p:nvPr/>
        </p:nvSpPr>
        <p:spPr>
          <a:xfrm>
            <a:off x="72008" y="4679810"/>
            <a:ext cx="3221798" cy="1292662"/>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ru-RU" sz="2800" b="1" i="1" kern="0" dirty="0" err="1">
                <a:solidFill>
                  <a:srgbClr val="FFFFFF"/>
                </a:solidFill>
              </a:rPr>
              <a:t>Сортування</a:t>
            </a:r>
            <a:endParaRPr lang="en-US" sz="2800" b="1" i="1" kern="0" dirty="0">
              <a:solidFill>
                <a:srgbClr val="FFFFFF"/>
              </a:solidFill>
            </a:endParaRPr>
          </a:p>
        </p:txBody>
      </p:sp>
    </p:spTree>
    <p:extLst>
      <p:ext uri="{BB962C8B-B14F-4D97-AF65-F5344CB8AC3E}">
        <p14:creationId xmlns:p14="http://schemas.microsoft.com/office/powerpoint/2010/main" val="352346446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1000"/>
                                        <p:tgtEl>
                                          <p:spTgt spid="6"/>
                                        </p:tgtEl>
                                      </p:cBhvr>
                                    </p:animEffect>
                                  </p:childTnLst>
                                </p:cTn>
                              </p:par>
                            </p:childTnLst>
                          </p:cTn>
                        </p:par>
                        <p:par>
                          <p:cTn id="16" fill="hold">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1000"/>
                                        <p:tgtEl>
                                          <p:spTgt spid="10"/>
                                        </p:tgtEl>
                                      </p:cBhvr>
                                    </p:animEffect>
                                  </p:childTnLst>
                                </p:cTn>
                              </p:par>
                            </p:childTnLst>
                          </p:cTn>
                        </p:par>
                        <p:par>
                          <p:cTn id="20" fill="hold">
                            <p:stCondLst>
                              <p:cond delay="4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1000"/>
                                        <p:tgtEl>
                                          <p:spTgt spid="9"/>
                                        </p:tgtEl>
                                      </p:cBhvr>
                                    </p:animEffect>
                                  </p:childTnLst>
                                </p:cTn>
                              </p:par>
                            </p:childTnLst>
                          </p:cTn>
                        </p:par>
                        <p:par>
                          <p:cTn id="24" fill="hold">
                            <p:stCondLst>
                              <p:cond delay="5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1000"/>
                                        <p:tgtEl>
                                          <p:spTgt spid="12"/>
                                        </p:tgtEl>
                                      </p:cBhvr>
                                    </p:animEffect>
                                  </p:childTnLst>
                                </p:cTn>
                              </p:par>
                            </p:childTnLst>
                          </p:cTn>
                        </p:par>
                        <p:par>
                          <p:cTn id="28" fill="hold">
                            <p:stCondLst>
                              <p:cond delay="600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animBg="1"/>
      <p:bldP spid="7" grpId="0" animBg="1"/>
      <p:bldP spid="9" grpId="0" animBg="1"/>
      <p:bldP spid="10" grpId="0" animBg="1"/>
      <p:bldP spid="11" grpId="0" animBg="1"/>
      <p:bldP spid="1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Запити на вибірку</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3</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3.</a:t>
            </a:r>
            <a:r>
              <a:rPr lang="ru-RU" sz="1200" kern="0" dirty="0">
                <a:solidFill>
                  <a:srgbClr val="000000"/>
                </a:solidFill>
                <a:latin typeface="Verdana" pitchFamily="34" charset="0"/>
              </a:rPr>
              <a:t>5</a:t>
            </a:r>
            <a:endParaRPr lang="en-US" sz="1200" kern="0" dirty="0">
              <a:solidFill>
                <a:srgbClr val="000000"/>
              </a:solidFill>
              <a:latin typeface="Verdana" pitchFamily="34" charset="0"/>
            </a:endParaRPr>
          </a:p>
        </p:txBody>
      </p:sp>
      <p:sp>
        <p:nvSpPr>
          <p:cNvPr id="8" name="TextBox 7">
            <a:extLst>
              <a:ext uri="{FF2B5EF4-FFF2-40B4-BE49-F238E27FC236}">
                <a16:creationId xmlns:a16="http://schemas.microsoft.com/office/drawing/2014/main" id="{2C3A030C-D3AE-4801-83A3-71487A8CFDE6}"/>
              </a:ext>
            </a:extLst>
          </p:cNvPr>
          <p:cNvSpPr txBox="1"/>
          <p:nvPr/>
        </p:nvSpPr>
        <p:spPr>
          <a:xfrm>
            <a:off x="72008" y="1196763"/>
            <a:ext cx="12050142" cy="523220"/>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(Продовження…) Рядки таблиці конструктора:</a:t>
            </a:r>
          </a:p>
        </p:txBody>
      </p:sp>
      <p:sp>
        <p:nvSpPr>
          <p:cNvPr id="6" name="TextBox 5">
            <a:extLst>
              <a:ext uri="{FF2B5EF4-FFF2-40B4-BE49-F238E27FC236}">
                <a16:creationId xmlns:a16="http://schemas.microsoft.com/office/drawing/2014/main" id="{63F114ED-07F2-43F8-A364-6A8E3B23778C}"/>
              </a:ext>
            </a:extLst>
          </p:cNvPr>
          <p:cNvSpPr txBox="1"/>
          <p:nvPr/>
        </p:nvSpPr>
        <p:spPr>
          <a:xfrm>
            <a:off x="3372173" y="1850332"/>
            <a:ext cx="8749977" cy="1292662"/>
          </a:xfrm>
          <a:prstGeom prst="rect">
            <a:avLst/>
          </a:prstGeom>
          <a:solidFill>
            <a:srgbClr val="7030A0"/>
          </a:solidFill>
          <a:ln>
            <a:noFill/>
          </a:ln>
          <a:effectLst>
            <a:outerShdw blurRad="57150" dist="19050" dir="5400000" algn="ctr" rotWithShape="0">
              <a:srgbClr val="000000">
                <a:alpha val="63000"/>
              </a:srgbClr>
            </a:outerShdw>
          </a:effectLst>
        </p:spPr>
        <p:txBody>
          <a:bodyPr wrap="square" rtlCol="0">
            <a:spAutoFit/>
          </a:bodyPr>
          <a:lstStyle/>
          <a:p>
            <a:pPr lvl="0" fontAlgn="base">
              <a:spcBef>
                <a:spcPct val="0"/>
              </a:spcBef>
              <a:spcAft>
                <a:spcPct val="0"/>
              </a:spcAft>
              <a:defRPr/>
            </a:pPr>
            <a:r>
              <a:rPr lang="uk-UA" sz="2600" b="1" i="1" kern="0" dirty="0">
                <a:solidFill>
                  <a:srgbClr val="FFFFFF"/>
                </a:solidFill>
              </a:rPr>
              <a:t>який містить прапорець, установлена позначка якого свідчить про те, що дане поле буде відображатися в запиті;</a:t>
            </a:r>
          </a:p>
        </p:txBody>
      </p:sp>
      <p:sp>
        <p:nvSpPr>
          <p:cNvPr id="7" name="Прямокутник 6">
            <a:extLst>
              <a:ext uri="{FF2B5EF4-FFF2-40B4-BE49-F238E27FC236}">
                <a16:creationId xmlns:a16="http://schemas.microsoft.com/office/drawing/2014/main" id="{E7CA7967-7D70-4614-9F21-FECAF67FD0D1}"/>
              </a:ext>
            </a:extLst>
          </p:cNvPr>
          <p:cNvSpPr/>
          <p:nvPr/>
        </p:nvSpPr>
        <p:spPr>
          <a:xfrm>
            <a:off x="74735" y="1850331"/>
            <a:ext cx="3221798" cy="1292662"/>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800" b="1" i="1" kern="0" dirty="0">
                <a:solidFill>
                  <a:srgbClr val="FFFFFF"/>
                </a:solidFill>
              </a:rPr>
              <a:t>Відображення</a:t>
            </a:r>
          </a:p>
        </p:txBody>
      </p:sp>
      <p:sp>
        <p:nvSpPr>
          <p:cNvPr id="9" name="TextBox 8">
            <a:extLst>
              <a:ext uri="{FF2B5EF4-FFF2-40B4-BE49-F238E27FC236}">
                <a16:creationId xmlns:a16="http://schemas.microsoft.com/office/drawing/2014/main" id="{DBB9A8A0-1AE7-4E4C-8643-C095E270F813}"/>
              </a:ext>
            </a:extLst>
          </p:cNvPr>
          <p:cNvSpPr txBox="1"/>
          <p:nvPr/>
        </p:nvSpPr>
        <p:spPr>
          <a:xfrm>
            <a:off x="3372173" y="3268732"/>
            <a:ext cx="8749977" cy="892552"/>
          </a:xfrm>
          <a:prstGeom prst="rect">
            <a:avLst/>
          </a:prstGeom>
          <a:solidFill>
            <a:srgbClr val="7030A0"/>
          </a:solidFill>
          <a:ln>
            <a:noFill/>
          </a:ln>
          <a:effectLst>
            <a:outerShdw blurRad="57150" dist="19050" dir="5400000" algn="ctr" rotWithShape="0">
              <a:srgbClr val="000000">
                <a:alpha val="63000"/>
              </a:srgbClr>
            </a:outerShdw>
          </a:effectLst>
        </p:spPr>
        <p:txBody>
          <a:bodyPr wrap="square" rtlCol="0">
            <a:spAutoFit/>
          </a:bodyPr>
          <a:lstStyle/>
          <a:p>
            <a:pPr lvl="0" fontAlgn="base">
              <a:spcBef>
                <a:spcPct val="0"/>
              </a:spcBef>
              <a:spcAft>
                <a:spcPct val="0"/>
              </a:spcAft>
              <a:defRPr/>
            </a:pPr>
            <a:r>
              <a:rPr lang="uk-UA" sz="2600" b="1" i="1" kern="0" dirty="0">
                <a:solidFill>
                  <a:srgbClr val="FFFFFF"/>
                </a:solidFill>
              </a:rPr>
              <a:t>який може містити вираз-умову для вибірки даних з відповідного поля;</a:t>
            </a:r>
          </a:p>
        </p:txBody>
      </p:sp>
      <p:sp>
        <p:nvSpPr>
          <p:cNvPr id="10" name="Прямокутник 9">
            <a:extLst>
              <a:ext uri="{FF2B5EF4-FFF2-40B4-BE49-F238E27FC236}">
                <a16:creationId xmlns:a16="http://schemas.microsoft.com/office/drawing/2014/main" id="{E2678B6E-377B-4ACF-AFE4-0696DBBB6460}"/>
              </a:ext>
            </a:extLst>
          </p:cNvPr>
          <p:cNvSpPr/>
          <p:nvPr/>
        </p:nvSpPr>
        <p:spPr>
          <a:xfrm>
            <a:off x="74735" y="3268731"/>
            <a:ext cx="3221798" cy="892551"/>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800" b="1" i="1" kern="0" dirty="0">
                <a:solidFill>
                  <a:srgbClr val="FFFFFF"/>
                </a:solidFill>
              </a:rPr>
              <a:t>Критерії</a:t>
            </a:r>
          </a:p>
        </p:txBody>
      </p:sp>
      <p:sp>
        <p:nvSpPr>
          <p:cNvPr id="11" name="TextBox 10">
            <a:extLst>
              <a:ext uri="{FF2B5EF4-FFF2-40B4-BE49-F238E27FC236}">
                <a16:creationId xmlns:a16="http://schemas.microsoft.com/office/drawing/2014/main" id="{84DC5231-77CB-4F2B-9603-903A4619210D}"/>
              </a:ext>
            </a:extLst>
          </p:cNvPr>
          <p:cNvSpPr txBox="1"/>
          <p:nvPr/>
        </p:nvSpPr>
        <p:spPr>
          <a:xfrm>
            <a:off x="3372173" y="4265599"/>
            <a:ext cx="8749977" cy="1692771"/>
          </a:xfrm>
          <a:prstGeom prst="rect">
            <a:avLst/>
          </a:prstGeom>
          <a:solidFill>
            <a:srgbClr val="7030A0"/>
          </a:solidFill>
          <a:ln>
            <a:noFill/>
          </a:ln>
          <a:effectLst>
            <a:outerShdw blurRad="57150" dist="19050" dir="5400000" algn="ctr" rotWithShape="0">
              <a:srgbClr val="000000">
                <a:alpha val="63000"/>
              </a:srgbClr>
            </a:outerShdw>
          </a:effectLst>
        </p:spPr>
        <p:txBody>
          <a:bodyPr wrap="square" rtlCol="0">
            <a:spAutoFit/>
          </a:bodyPr>
          <a:lstStyle/>
          <a:p>
            <a:pPr lvl="0" fontAlgn="base">
              <a:spcBef>
                <a:spcPct val="0"/>
              </a:spcBef>
              <a:spcAft>
                <a:spcPct val="0"/>
              </a:spcAft>
              <a:defRPr/>
            </a:pPr>
            <a:r>
              <a:rPr lang="uk-UA" sz="2600" b="1" i="1" kern="0" dirty="0">
                <a:solidFill>
                  <a:srgbClr val="FFFFFF"/>
                </a:solidFill>
              </a:rPr>
              <a:t>для запису ще одного виразу, який є частиною складеної умови та який поєднується з виразом у рядку </a:t>
            </a:r>
            <a:r>
              <a:rPr lang="uk-UA" sz="2600" b="1" i="1" kern="0" dirty="0">
                <a:solidFill>
                  <a:srgbClr val="FFFF00"/>
                </a:solidFill>
              </a:rPr>
              <a:t>Критерії</a:t>
            </a:r>
            <a:r>
              <a:rPr lang="uk-UA" sz="2600" b="1" i="1" kern="0" dirty="0">
                <a:solidFill>
                  <a:srgbClr val="FFFFFF"/>
                </a:solidFill>
              </a:rPr>
              <a:t> логічною операцією </a:t>
            </a:r>
            <a:r>
              <a:rPr lang="uk-UA" sz="2600" b="1" i="1" kern="0" dirty="0">
                <a:solidFill>
                  <a:srgbClr val="FFFF00"/>
                </a:solidFill>
              </a:rPr>
              <a:t>АБО</a:t>
            </a:r>
            <a:r>
              <a:rPr lang="uk-UA" sz="2600" b="1" i="1" kern="0" dirty="0">
                <a:solidFill>
                  <a:srgbClr val="FFFFFF"/>
                </a:solidFill>
              </a:rPr>
              <a:t> (диз'юнкція).</a:t>
            </a:r>
          </a:p>
        </p:txBody>
      </p:sp>
      <p:sp>
        <p:nvSpPr>
          <p:cNvPr id="12" name="Прямокутник 11">
            <a:extLst>
              <a:ext uri="{FF2B5EF4-FFF2-40B4-BE49-F238E27FC236}">
                <a16:creationId xmlns:a16="http://schemas.microsoft.com/office/drawing/2014/main" id="{B14F7AC8-C6D8-4654-B367-5CACD3403058}"/>
              </a:ext>
            </a:extLst>
          </p:cNvPr>
          <p:cNvSpPr/>
          <p:nvPr/>
        </p:nvSpPr>
        <p:spPr>
          <a:xfrm>
            <a:off x="74735" y="4265597"/>
            <a:ext cx="3221798" cy="1692771"/>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800" b="1" i="1" kern="0" dirty="0">
                <a:solidFill>
                  <a:srgbClr val="FFFFFF"/>
                </a:solidFill>
              </a:rPr>
              <a:t>або</a:t>
            </a:r>
          </a:p>
        </p:txBody>
      </p:sp>
    </p:spTree>
    <p:extLst>
      <p:ext uri="{BB962C8B-B14F-4D97-AF65-F5344CB8AC3E}">
        <p14:creationId xmlns:p14="http://schemas.microsoft.com/office/powerpoint/2010/main" val="137468888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1000"/>
                                        <p:tgtEl>
                                          <p:spTgt spid="6"/>
                                        </p:tgtEl>
                                      </p:cBhvr>
                                    </p:animEffect>
                                  </p:childTnLst>
                                </p:cTn>
                              </p:par>
                            </p:childTnLst>
                          </p:cTn>
                        </p:par>
                        <p:par>
                          <p:cTn id="16" fill="hold">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1000"/>
                                        <p:tgtEl>
                                          <p:spTgt spid="10"/>
                                        </p:tgtEl>
                                      </p:cBhvr>
                                    </p:animEffect>
                                  </p:childTnLst>
                                </p:cTn>
                              </p:par>
                            </p:childTnLst>
                          </p:cTn>
                        </p:par>
                        <p:par>
                          <p:cTn id="20" fill="hold">
                            <p:stCondLst>
                              <p:cond delay="4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1000"/>
                                        <p:tgtEl>
                                          <p:spTgt spid="9"/>
                                        </p:tgtEl>
                                      </p:cBhvr>
                                    </p:animEffect>
                                  </p:childTnLst>
                                </p:cTn>
                              </p:par>
                            </p:childTnLst>
                          </p:cTn>
                        </p:par>
                        <p:par>
                          <p:cTn id="24" fill="hold">
                            <p:stCondLst>
                              <p:cond delay="5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1000"/>
                                        <p:tgtEl>
                                          <p:spTgt spid="12"/>
                                        </p:tgtEl>
                                      </p:cBhvr>
                                    </p:animEffect>
                                  </p:childTnLst>
                                </p:cTn>
                              </p:par>
                            </p:childTnLst>
                          </p:cTn>
                        </p:par>
                        <p:par>
                          <p:cTn id="28" fill="hold">
                            <p:stCondLst>
                              <p:cond delay="600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animBg="1"/>
      <p:bldP spid="7" grpId="0" animBg="1"/>
      <p:bldP spid="9" grpId="0" animBg="1"/>
      <p:bldP spid="10" grpId="0" animBg="1"/>
      <p:bldP spid="11" grpId="0" animBg="1"/>
      <p:bldP spid="1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Запити на вибірку</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3</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3.</a:t>
            </a:r>
            <a:r>
              <a:rPr lang="ru-RU" sz="1200" kern="0" dirty="0">
                <a:solidFill>
                  <a:srgbClr val="000000"/>
                </a:solidFill>
                <a:latin typeface="Verdana" pitchFamily="34" charset="0"/>
              </a:rPr>
              <a:t>5</a:t>
            </a:r>
            <a:endParaRPr lang="en-US" sz="1200" kern="0" dirty="0">
              <a:solidFill>
                <a:srgbClr val="000000"/>
              </a:solidFill>
              <a:latin typeface="Verdana" pitchFamily="34" charset="0"/>
            </a:endParaRPr>
          </a:p>
        </p:txBody>
      </p:sp>
      <p:sp>
        <p:nvSpPr>
          <p:cNvPr id="8" name="TextBox 7">
            <a:extLst>
              <a:ext uri="{FF2B5EF4-FFF2-40B4-BE49-F238E27FC236}">
                <a16:creationId xmlns:a16="http://schemas.microsoft.com/office/drawing/2014/main" id="{2C3A030C-D3AE-4801-83A3-71487A8CFDE6}"/>
              </a:ext>
            </a:extLst>
          </p:cNvPr>
          <p:cNvSpPr txBox="1"/>
          <p:nvPr/>
        </p:nvSpPr>
        <p:spPr>
          <a:xfrm>
            <a:off x="72008" y="1196763"/>
            <a:ext cx="12050142" cy="523220"/>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Якщо в одному й тому самому рядку </a:t>
            </a:r>
            <a:r>
              <a:rPr lang="uk-UA" sz="2800" b="1" i="1" kern="0" dirty="0">
                <a:solidFill>
                  <a:srgbClr val="FFFF00"/>
                </a:solidFill>
              </a:rPr>
              <a:t>Критерії</a:t>
            </a:r>
            <a:r>
              <a:rPr lang="uk-UA" sz="2800" b="1" i="1" kern="0" dirty="0">
                <a:solidFill>
                  <a:srgbClr val="FFFFFF"/>
                </a:solidFill>
              </a:rPr>
              <a:t> та </a:t>
            </a:r>
            <a:r>
              <a:rPr lang="uk-UA" sz="2800" b="1" i="1" kern="0" dirty="0">
                <a:solidFill>
                  <a:srgbClr val="FFFF00"/>
                </a:solidFill>
              </a:rPr>
              <a:t>або</a:t>
            </a:r>
            <a:endParaRPr lang="uk-UA" sz="2800" b="1" i="1" kern="0" dirty="0">
              <a:solidFill>
                <a:srgbClr val="FFFFFF"/>
              </a:solidFill>
            </a:endParaRPr>
          </a:p>
        </p:txBody>
      </p:sp>
      <p:pic>
        <p:nvPicPr>
          <p:cNvPr id="6146" name="Picture 2" descr="ÐÐ¾Ð²âÑÐ·Ð°Ð½Ðµ Ð·Ð¾Ð±ÑÐ°Ð¶ÐµÐ½Ð½Ñ">
            <a:extLst>
              <a:ext uri="{FF2B5EF4-FFF2-40B4-BE49-F238E27FC236}">
                <a16:creationId xmlns:a16="http://schemas.microsoft.com/office/drawing/2014/main" id="{560A4223-2C18-4B56-ADD6-6D2B4FC528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6555" y="1801824"/>
            <a:ext cx="8193437" cy="460880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1156E63F-AF8D-4DD9-A9DD-5BF683B71959}"/>
              </a:ext>
            </a:extLst>
          </p:cNvPr>
          <p:cNvSpPr txBox="1"/>
          <p:nvPr/>
        </p:nvSpPr>
        <p:spPr>
          <a:xfrm>
            <a:off x="70929" y="1707216"/>
            <a:ext cx="3734155" cy="3970318"/>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algn="just" fontAlgn="base">
              <a:spcBef>
                <a:spcPct val="0"/>
              </a:spcBef>
              <a:spcAft>
                <a:spcPct val="0"/>
              </a:spcAft>
              <a:defRPr/>
            </a:pPr>
            <a:r>
              <a:rPr lang="uk-UA" sz="2800" b="1" i="1" kern="0" dirty="0">
                <a:solidFill>
                  <a:srgbClr val="FFFFFF"/>
                </a:solidFill>
              </a:rPr>
              <a:t>записано вирази для кількох стовпців (полів), то вони об'єднуються в один вираз логічною операцією </a:t>
            </a:r>
            <a:r>
              <a:rPr lang="uk-UA" sz="2800" b="1" i="1" kern="0" dirty="0">
                <a:solidFill>
                  <a:srgbClr val="FFFF00"/>
                </a:solidFill>
              </a:rPr>
              <a:t>І</a:t>
            </a:r>
            <a:r>
              <a:rPr lang="uk-UA" sz="2800" b="1" i="1" kern="0" dirty="0">
                <a:solidFill>
                  <a:srgbClr val="FFFFFF"/>
                </a:solidFill>
              </a:rPr>
              <a:t> (кон'юнкція).</a:t>
            </a:r>
          </a:p>
        </p:txBody>
      </p:sp>
    </p:spTree>
    <p:extLst>
      <p:ext uri="{BB962C8B-B14F-4D97-AF65-F5344CB8AC3E}">
        <p14:creationId xmlns:p14="http://schemas.microsoft.com/office/powerpoint/2010/main" val="57933374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6146"/>
                                        </p:tgtEl>
                                        <p:attrNameLst>
                                          <p:attrName>style.visibility</p:attrName>
                                        </p:attrNameLst>
                                      </p:cBhvr>
                                      <p:to>
                                        <p:strVal val="visible"/>
                                      </p:to>
                                    </p:set>
                                    <p:anim calcmode="lin" valueType="num">
                                      <p:cBhvr>
                                        <p:cTn id="15" dur="1000" fill="hold"/>
                                        <p:tgtEl>
                                          <p:spTgt spid="6146"/>
                                        </p:tgtEl>
                                        <p:attrNameLst>
                                          <p:attrName>ppt_w</p:attrName>
                                        </p:attrNameLst>
                                      </p:cBhvr>
                                      <p:tavLst>
                                        <p:tav tm="0">
                                          <p:val>
                                            <p:fltVal val="0"/>
                                          </p:val>
                                        </p:tav>
                                        <p:tav tm="100000">
                                          <p:val>
                                            <p:strVal val="#ppt_w"/>
                                          </p:val>
                                        </p:tav>
                                      </p:tavLst>
                                    </p:anim>
                                    <p:anim calcmode="lin" valueType="num">
                                      <p:cBhvr>
                                        <p:cTn id="16" dur="1000" fill="hold"/>
                                        <p:tgtEl>
                                          <p:spTgt spid="6146"/>
                                        </p:tgtEl>
                                        <p:attrNameLst>
                                          <p:attrName>ppt_h</p:attrName>
                                        </p:attrNameLst>
                                      </p:cBhvr>
                                      <p:tavLst>
                                        <p:tav tm="0">
                                          <p:val>
                                            <p:fltVal val="0"/>
                                          </p:val>
                                        </p:tav>
                                        <p:tav tm="100000">
                                          <p:val>
                                            <p:strVal val="#ppt_h"/>
                                          </p:val>
                                        </p:tav>
                                      </p:tavLst>
                                    </p:anim>
                                    <p:animEffect transition="in" filter="fade">
                                      <p:cBhvr>
                                        <p:cTn id="17" dur="10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Запити на вибірку</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3</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3.</a:t>
            </a:r>
            <a:r>
              <a:rPr lang="ru-RU" sz="1200" kern="0" dirty="0">
                <a:solidFill>
                  <a:srgbClr val="000000"/>
                </a:solidFill>
                <a:latin typeface="Verdana" pitchFamily="34" charset="0"/>
              </a:rPr>
              <a:t>5</a:t>
            </a:r>
            <a:endParaRPr lang="en-US" sz="1200" kern="0" dirty="0">
              <a:solidFill>
                <a:srgbClr val="000000"/>
              </a:solidFill>
              <a:latin typeface="Verdana" pitchFamily="34" charset="0"/>
            </a:endParaRPr>
          </a:p>
        </p:txBody>
      </p:sp>
      <p:sp>
        <p:nvSpPr>
          <p:cNvPr id="8" name="TextBox 7">
            <a:extLst>
              <a:ext uri="{FF2B5EF4-FFF2-40B4-BE49-F238E27FC236}">
                <a16:creationId xmlns:a16="http://schemas.microsoft.com/office/drawing/2014/main" id="{2C3A030C-D3AE-4801-83A3-71487A8CFDE6}"/>
              </a:ext>
            </a:extLst>
          </p:cNvPr>
          <p:cNvSpPr txBox="1"/>
          <p:nvPr/>
        </p:nvSpPr>
        <p:spPr>
          <a:xfrm>
            <a:off x="72008" y="1196763"/>
            <a:ext cx="12050142" cy="2677656"/>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Наприклад, для того щоб у запиті відображалися лише записи для країн Європи, площа яких понад 400000 км</a:t>
            </a:r>
            <a:r>
              <a:rPr lang="uk-UA" sz="2800" b="1" i="1" kern="0" baseline="30000" dirty="0">
                <a:solidFill>
                  <a:srgbClr val="FFFFFF"/>
                </a:solidFill>
              </a:rPr>
              <a:t>2</a:t>
            </a:r>
            <a:r>
              <a:rPr lang="uk-UA" sz="2800" b="1" i="1" kern="0" dirty="0">
                <a:solidFill>
                  <a:srgbClr val="FFFFFF"/>
                </a:solidFill>
              </a:rPr>
              <a:t>, потрібно в рядку </a:t>
            </a:r>
            <a:r>
              <a:rPr lang="uk-UA" sz="2800" b="1" i="1" kern="0" dirty="0">
                <a:solidFill>
                  <a:srgbClr val="FFFF00"/>
                </a:solidFill>
              </a:rPr>
              <a:t>Критерії</a:t>
            </a:r>
            <a:r>
              <a:rPr lang="uk-UA" sz="2800" b="1" i="1" kern="0" dirty="0">
                <a:solidFill>
                  <a:srgbClr val="FFFFFF"/>
                </a:solidFill>
              </a:rPr>
              <a:t> у стовпці </a:t>
            </a:r>
            <a:r>
              <a:rPr lang="uk-UA" sz="2800" b="1" i="1" kern="0" dirty="0">
                <a:solidFill>
                  <a:srgbClr val="FFFF00"/>
                </a:solidFill>
              </a:rPr>
              <a:t>Частина світу </a:t>
            </a:r>
            <a:r>
              <a:rPr lang="uk-UA" sz="2800" b="1" i="1" kern="0" dirty="0">
                <a:solidFill>
                  <a:srgbClr val="FFFFFF"/>
                </a:solidFill>
              </a:rPr>
              <a:t>записати </a:t>
            </a:r>
            <a:r>
              <a:rPr lang="uk-UA" sz="2800" b="1" i="1" kern="0" dirty="0">
                <a:solidFill>
                  <a:srgbClr val="FFFF00"/>
                </a:solidFill>
              </a:rPr>
              <a:t>Європа</a:t>
            </a:r>
            <a:r>
              <a:rPr lang="uk-UA" sz="2800" b="1" i="1" kern="0" dirty="0">
                <a:solidFill>
                  <a:srgbClr val="FFFFFF"/>
                </a:solidFill>
              </a:rPr>
              <a:t>, а в тому самому рядку у стовпці </a:t>
            </a:r>
            <a:r>
              <a:rPr lang="uk-UA" sz="2800" b="1" i="1" kern="0" dirty="0">
                <a:solidFill>
                  <a:srgbClr val="FFFF00"/>
                </a:solidFill>
              </a:rPr>
              <a:t>Площа</a:t>
            </a:r>
            <a:r>
              <a:rPr lang="uk-UA" sz="2800" b="1" i="1" kern="0" dirty="0">
                <a:solidFill>
                  <a:srgbClr val="FFFFFF"/>
                </a:solidFill>
              </a:rPr>
              <a:t> записати </a:t>
            </a:r>
            <a:r>
              <a:rPr lang="uk-UA" sz="2800" b="1" i="1" kern="0" dirty="0">
                <a:solidFill>
                  <a:srgbClr val="FFFF00"/>
                </a:solidFill>
              </a:rPr>
              <a:t>&gt;400000</a:t>
            </a:r>
            <a:r>
              <a:rPr lang="uk-UA" sz="2800" b="1" i="1" kern="0" dirty="0">
                <a:solidFill>
                  <a:srgbClr val="FFFFFF"/>
                </a:solidFill>
              </a:rPr>
              <a:t>. Установимо для стовпця </a:t>
            </a:r>
            <a:r>
              <a:rPr lang="uk-UA" sz="2800" b="1" i="1" kern="0" dirty="0">
                <a:solidFill>
                  <a:srgbClr val="FFFF00"/>
                </a:solidFill>
              </a:rPr>
              <a:t>Площа</a:t>
            </a:r>
            <a:r>
              <a:rPr lang="uk-UA" sz="2800" b="1" i="1" kern="0" dirty="0">
                <a:solidFill>
                  <a:srgbClr val="FFFFFF"/>
                </a:solidFill>
              </a:rPr>
              <a:t> сортування </a:t>
            </a:r>
            <a:r>
              <a:rPr lang="uk-UA" sz="2800" b="1" i="1" kern="0" dirty="0">
                <a:solidFill>
                  <a:srgbClr val="FFFF00"/>
                </a:solidFill>
              </a:rPr>
              <a:t>За спаданням</a:t>
            </a:r>
            <a:r>
              <a:rPr lang="uk-UA" sz="2800" b="1" i="1" kern="0" dirty="0">
                <a:solidFill>
                  <a:srgbClr val="FFFFFF"/>
                </a:solidFill>
              </a:rPr>
              <a:t>.</a:t>
            </a:r>
          </a:p>
        </p:txBody>
      </p:sp>
      <p:pic>
        <p:nvPicPr>
          <p:cNvPr id="3" name="Рисунок 2">
            <a:extLst>
              <a:ext uri="{FF2B5EF4-FFF2-40B4-BE49-F238E27FC236}">
                <a16:creationId xmlns:a16="http://schemas.microsoft.com/office/drawing/2014/main" id="{9A707DEC-D356-4258-B99B-13A2D73CD44A}"/>
              </a:ext>
            </a:extLst>
          </p:cNvPr>
          <p:cNvPicPr>
            <a:picLocks noChangeAspect="1"/>
          </p:cNvPicPr>
          <p:nvPr/>
        </p:nvPicPr>
        <p:blipFill>
          <a:blip r:embed="rId3"/>
          <a:stretch>
            <a:fillRect/>
          </a:stretch>
        </p:blipFill>
        <p:spPr>
          <a:xfrm>
            <a:off x="1719953" y="4022622"/>
            <a:ext cx="8752093" cy="217575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8630571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Запити на вибірку</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3</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3.</a:t>
            </a:r>
            <a:r>
              <a:rPr lang="ru-RU" sz="1200" kern="0" dirty="0">
                <a:solidFill>
                  <a:srgbClr val="000000"/>
                </a:solidFill>
                <a:latin typeface="Verdana" pitchFamily="34" charset="0"/>
              </a:rPr>
              <a:t>5</a:t>
            </a:r>
            <a:endParaRPr lang="en-US" sz="1200" kern="0" dirty="0">
              <a:solidFill>
                <a:srgbClr val="000000"/>
              </a:solidFill>
              <a:latin typeface="Verdana" pitchFamily="34" charset="0"/>
            </a:endParaRPr>
          </a:p>
        </p:txBody>
      </p:sp>
      <p:sp>
        <p:nvSpPr>
          <p:cNvPr id="8" name="TextBox 7">
            <a:extLst>
              <a:ext uri="{FF2B5EF4-FFF2-40B4-BE49-F238E27FC236}">
                <a16:creationId xmlns:a16="http://schemas.microsoft.com/office/drawing/2014/main" id="{2C3A030C-D3AE-4801-83A3-71487A8CFDE6}"/>
              </a:ext>
            </a:extLst>
          </p:cNvPr>
          <p:cNvSpPr txBox="1"/>
          <p:nvPr/>
        </p:nvSpPr>
        <p:spPr>
          <a:xfrm>
            <a:off x="72008" y="1196763"/>
            <a:ext cx="12050142" cy="1815882"/>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Для застосування обраних значень параметрів запиту необхідно перейти до </a:t>
            </a:r>
            <a:r>
              <a:rPr lang="uk-UA" sz="2800" b="1" i="1" kern="0" dirty="0">
                <a:solidFill>
                  <a:srgbClr val="FFFF00"/>
                </a:solidFill>
              </a:rPr>
              <a:t>Подання таблиці</a:t>
            </a:r>
            <a:r>
              <a:rPr lang="uk-UA" sz="2800" b="1" i="1" kern="0" dirty="0">
                <a:solidFill>
                  <a:srgbClr val="FFFFFF"/>
                </a:solidFill>
              </a:rPr>
              <a:t>. Для цього потрібно виконати </a:t>
            </a:r>
            <a:r>
              <a:rPr lang="uk-UA" sz="2800" b="1" i="1" kern="0" dirty="0">
                <a:solidFill>
                  <a:srgbClr val="FFFF00"/>
                </a:solidFill>
              </a:rPr>
              <a:t>Знаряддя для запиту </a:t>
            </a:r>
            <a:r>
              <a:rPr lang="uk-UA" sz="28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uk-UA" sz="2800" b="1" i="1" kern="0" dirty="0">
                <a:solidFill>
                  <a:srgbClr val="FFFFFF"/>
                </a:solidFill>
              </a:rPr>
              <a:t> </a:t>
            </a:r>
            <a:r>
              <a:rPr lang="uk-UA" sz="2800" b="1" i="1" kern="0" dirty="0">
                <a:solidFill>
                  <a:srgbClr val="FFFF00"/>
                </a:solidFill>
              </a:rPr>
              <a:t>Конструктор</a:t>
            </a:r>
            <a:r>
              <a:rPr lang="uk-UA" dirty="0"/>
              <a:t> </a:t>
            </a:r>
            <a:r>
              <a:rPr lang="uk-UA" sz="28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uk-UA" sz="2800" b="1" i="1" kern="0" dirty="0">
                <a:solidFill>
                  <a:srgbClr val="FFFFFF"/>
                </a:solidFill>
              </a:rPr>
              <a:t> </a:t>
            </a:r>
            <a:r>
              <a:rPr lang="uk-UA" sz="2800" b="1" i="1" kern="0" dirty="0">
                <a:solidFill>
                  <a:srgbClr val="FFFF00"/>
                </a:solidFill>
              </a:rPr>
              <a:t>Результати</a:t>
            </a:r>
            <a:r>
              <a:rPr lang="uk-UA" sz="2800" b="1" i="1" kern="0" dirty="0">
                <a:solidFill>
                  <a:srgbClr val="FFFFFF"/>
                </a:solidFill>
              </a:rPr>
              <a:t> </a:t>
            </a:r>
            <a:r>
              <a:rPr lang="uk-UA" sz="28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uk-UA" sz="2800" b="1" i="1" kern="0" dirty="0">
                <a:solidFill>
                  <a:srgbClr val="FFFFFF"/>
                </a:solidFill>
              </a:rPr>
              <a:t> </a:t>
            </a:r>
            <a:r>
              <a:rPr lang="uk-UA" sz="2800" b="1" i="1" kern="0" dirty="0">
                <a:solidFill>
                  <a:srgbClr val="FFFF00"/>
                </a:solidFill>
              </a:rPr>
              <a:t>Запуск</a:t>
            </a:r>
            <a:r>
              <a:rPr lang="uk-UA" sz="2800" b="1" i="1" kern="0" dirty="0">
                <a:solidFill>
                  <a:srgbClr val="FFFFFF"/>
                </a:solidFill>
              </a:rPr>
              <a:t>.</a:t>
            </a:r>
          </a:p>
        </p:txBody>
      </p:sp>
      <p:pic>
        <p:nvPicPr>
          <p:cNvPr id="3" name="Рисунок 2">
            <a:extLst>
              <a:ext uri="{FF2B5EF4-FFF2-40B4-BE49-F238E27FC236}">
                <a16:creationId xmlns:a16="http://schemas.microsoft.com/office/drawing/2014/main" id="{EC8D8B50-8074-4CFE-81B1-252019A34196}"/>
              </a:ext>
            </a:extLst>
          </p:cNvPr>
          <p:cNvPicPr>
            <a:picLocks noChangeAspect="1"/>
          </p:cNvPicPr>
          <p:nvPr/>
        </p:nvPicPr>
        <p:blipFill rotWithShape="1">
          <a:blip r:embed="rId3"/>
          <a:srcRect t="-1" b="986"/>
          <a:stretch/>
        </p:blipFill>
        <p:spPr>
          <a:xfrm>
            <a:off x="226141" y="3259658"/>
            <a:ext cx="11739718" cy="2702622"/>
          </a:xfrm>
          <a:prstGeom prst="rect">
            <a:avLst/>
          </a:prstGeom>
          <a:ln>
            <a:noFill/>
          </a:ln>
          <a:effectLst>
            <a:outerShdw blurRad="292100" dist="139700" dir="2700000" algn="tl" rotWithShape="0">
              <a:srgbClr val="333333">
                <a:alpha val="65000"/>
              </a:srgbClr>
            </a:outerShdw>
          </a:effectLst>
        </p:spPr>
      </p:pic>
      <p:sp>
        <p:nvSpPr>
          <p:cNvPr id="7" name="Прямокутник 6">
            <a:extLst>
              <a:ext uri="{FF2B5EF4-FFF2-40B4-BE49-F238E27FC236}">
                <a16:creationId xmlns:a16="http://schemas.microsoft.com/office/drawing/2014/main" id="{1CD892F2-333F-4803-BFD9-4D971A2E7639}"/>
              </a:ext>
            </a:extLst>
          </p:cNvPr>
          <p:cNvSpPr/>
          <p:nvPr/>
        </p:nvSpPr>
        <p:spPr>
          <a:xfrm>
            <a:off x="9215082" y="3845356"/>
            <a:ext cx="1950758" cy="599644"/>
          </a:xfrm>
          <a:prstGeom prst="rect">
            <a:avLst/>
          </a:prstGeom>
          <a:solidFill>
            <a:srgbClr val="008000">
              <a:alpha val="30000"/>
            </a:srgb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sp>
        <p:nvSpPr>
          <p:cNvPr id="9" name="Стрілка вліво 20">
            <a:extLst>
              <a:ext uri="{FF2B5EF4-FFF2-40B4-BE49-F238E27FC236}">
                <a16:creationId xmlns:a16="http://schemas.microsoft.com/office/drawing/2014/main" id="{556A6868-E572-4162-B466-DDB3CD371058}"/>
              </a:ext>
            </a:extLst>
          </p:cNvPr>
          <p:cNvSpPr/>
          <p:nvPr/>
        </p:nvSpPr>
        <p:spPr>
          <a:xfrm rot="18900000">
            <a:off x="10028950" y="3237450"/>
            <a:ext cx="1152128" cy="648072"/>
          </a:xfrm>
          <a:prstGeom prst="leftArrow">
            <a:avLst/>
          </a:prstGeom>
          <a:solidFill>
            <a:srgbClr val="FF0000"/>
          </a:soli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uk-UA" sz="2400" b="1" i="0" u="none" strike="noStrike" kern="0" cap="none" spc="0" normalizeH="0" baseline="0" noProof="0" dirty="0">
                <a:ln>
                  <a:noFill/>
                </a:ln>
                <a:solidFill>
                  <a:srgbClr val="FFFFFF"/>
                </a:solidFill>
                <a:effectLst/>
                <a:uLnTx/>
                <a:uFillTx/>
                <a:latin typeface="Verdana"/>
                <a:ea typeface="+mn-ea"/>
                <a:cs typeface="+mn-cs"/>
              </a:rPr>
              <a:t>1</a:t>
            </a:r>
          </a:p>
        </p:txBody>
      </p:sp>
      <p:sp>
        <p:nvSpPr>
          <p:cNvPr id="10" name="Прямокутник 9">
            <a:extLst>
              <a:ext uri="{FF2B5EF4-FFF2-40B4-BE49-F238E27FC236}">
                <a16:creationId xmlns:a16="http://schemas.microsoft.com/office/drawing/2014/main" id="{92CE5BF5-F8F3-45B5-AE16-B87CC851CB3A}"/>
              </a:ext>
            </a:extLst>
          </p:cNvPr>
          <p:cNvSpPr/>
          <p:nvPr/>
        </p:nvSpPr>
        <p:spPr>
          <a:xfrm>
            <a:off x="1219200" y="4389608"/>
            <a:ext cx="736600" cy="1030751"/>
          </a:xfrm>
          <a:prstGeom prst="rect">
            <a:avLst/>
          </a:prstGeom>
          <a:solidFill>
            <a:srgbClr val="008000">
              <a:alpha val="30000"/>
            </a:srgb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sp>
        <p:nvSpPr>
          <p:cNvPr id="11" name="Стрілка вліво 20">
            <a:extLst>
              <a:ext uri="{FF2B5EF4-FFF2-40B4-BE49-F238E27FC236}">
                <a16:creationId xmlns:a16="http://schemas.microsoft.com/office/drawing/2014/main" id="{4A56CD7D-39B8-427C-9200-65355D8443B6}"/>
              </a:ext>
            </a:extLst>
          </p:cNvPr>
          <p:cNvSpPr/>
          <p:nvPr/>
        </p:nvSpPr>
        <p:spPr>
          <a:xfrm rot="18900000">
            <a:off x="1647903" y="4025543"/>
            <a:ext cx="1152128" cy="648072"/>
          </a:xfrm>
          <a:prstGeom prst="leftArrow">
            <a:avLst/>
          </a:prstGeom>
          <a:solidFill>
            <a:srgbClr val="FF0000"/>
          </a:soli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lang="uk-UA" sz="2400" b="1" kern="0" dirty="0">
                <a:solidFill>
                  <a:srgbClr val="FFFFFF"/>
                </a:solidFill>
                <a:latin typeface="Verdana"/>
              </a:rPr>
              <a:t>2</a:t>
            </a:r>
            <a:endParaRPr kumimoji="0" lang="uk-UA" sz="2400" b="1" i="0" u="none" strike="noStrike" kern="0" cap="none" spc="0" normalizeH="0" baseline="0" noProof="0" dirty="0">
              <a:ln>
                <a:noFill/>
              </a:ln>
              <a:solidFill>
                <a:srgbClr val="FFFFFF"/>
              </a:solidFill>
              <a:effectLst/>
              <a:uLnTx/>
              <a:uFillTx/>
              <a:latin typeface="Verdana"/>
              <a:ea typeface="+mn-ea"/>
              <a:cs typeface="+mn-cs"/>
            </a:endParaRPr>
          </a:p>
        </p:txBody>
      </p:sp>
    </p:spTree>
    <p:extLst>
      <p:ext uri="{BB962C8B-B14F-4D97-AF65-F5344CB8AC3E}">
        <p14:creationId xmlns:p14="http://schemas.microsoft.com/office/powerpoint/2010/main" val="261717245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childTnLst>
                                </p:cTn>
                              </p:par>
                            </p:childTnLst>
                          </p:cTn>
                        </p:par>
                        <p:par>
                          <p:cTn id="14" fill="hold">
                            <p:stCondLst>
                              <p:cond delay="2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1000"/>
                                        <p:tgtEl>
                                          <p:spTgt spid="9"/>
                                        </p:tgtEl>
                                      </p:cBhvr>
                                    </p:animEffect>
                                  </p:childTnLst>
                                </p:cTn>
                              </p:par>
                            </p:childTnLst>
                          </p:cTn>
                        </p:par>
                        <p:par>
                          <p:cTn id="18" fill="hold">
                            <p:stCondLst>
                              <p:cond delay="3000"/>
                            </p:stCondLst>
                            <p:childTnLst>
                              <p:par>
                                <p:cTn id="19" presetID="21" presetClass="entr" presetSubtype="1"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heel(1)">
                                      <p:cBhvr>
                                        <p:cTn id="21" dur="2250"/>
                                        <p:tgtEl>
                                          <p:spTgt spid="7"/>
                                        </p:tgtEl>
                                      </p:cBhvr>
                                    </p:animEffect>
                                  </p:childTnLst>
                                </p:cTn>
                              </p:par>
                            </p:childTnLst>
                          </p:cTn>
                        </p:par>
                        <p:par>
                          <p:cTn id="22" fill="hold">
                            <p:stCondLst>
                              <p:cond delay="5250"/>
                            </p:stCondLst>
                            <p:childTnLst>
                              <p:par>
                                <p:cTn id="23" presetID="22" presetClass="entr" presetSubtype="1"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up)">
                                      <p:cBhvr>
                                        <p:cTn id="25" dur="1000"/>
                                        <p:tgtEl>
                                          <p:spTgt spid="11"/>
                                        </p:tgtEl>
                                      </p:cBhvr>
                                    </p:animEffect>
                                  </p:childTnLst>
                                </p:cTn>
                              </p:par>
                            </p:childTnLst>
                          </p:cTn>
                        </p:par>
                        <p:par>
                          <p:cTn id="26" fill="hold">
                            <p:stCondLst>
                              <p:cond delay="6250"/>
                            </p:stCondLst>
                            <p:childTnLst>
                              <p:par>
                                <p:cTn id="27" presetID="21" presetClass="entr" presetSubtype="1"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2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P spid="10"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Поняття про запити в базі даних</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3</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3.</a:t>
            </a:r>
            <a:r>
              <a:rPr lang="ru-RU" sz="1200" kern="0" dirty="0">
                <a:solidFill>
                  <a:srgbClr val="000000"/>
                </a:solidFill>
                <a:latin typeface="Verdana" pitchFamily="34" charset="0"/>
              </a:rPr>
              <a:t>5</a:t>
            </a:r>
            <a:endParaRPr lang="en-US" sz="1200" kern="0" dirty="0">
              <a:solidFill>
                <a:srgbClr val="000000"/>
              </a:solidFill>
              <a:latin typeface="Verdana" pitchFamily="34" charset="0"/>
            </a:endParaRPr>
          </a:p>
        </p:txBody>
      </p:sp>
      <p:sp>
        <p:nvSpPr>
          <p:cNvPr id="8" name="TextBox 7">
            <a:extLst>
              <a:ext uri="{FF2B5EF4-FFF2-40B4-BE49-F238E27FC236}">
                <a16:creationId xmlns:a16="http://schemas.microsoft.com/office/drawing/2014/main" id="{2C3A030C-D3AE-4801-83A3-71487A8CFDE6}"/>
              </a:ext>
            </a:extLst>
          </p:cNvPr>
          <p:cNvSpPr txBox="1"/>
          <p:nvPr/>
        </p:nvSpPr>
        <p:spPr>
          <a:xfrm>
            <a:off x="72008" y="1196763"/>
            <a:ext cx="12050142" cy="954107"/>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00"/>
                </a:solidFill>
              </a:rPr>
              <a:t>Запити</a:t>
            </a:r>
            <a:r>
              <a:rPr lang="uk-UA" sz="2800" b="1" i="1" kern="0" dirty="0">
                <a:solidFill>
                  <a:srgbClr val="FFFFFF"/>
                </a:solidFill>
              </a:rPr>
              <a:t> є одним з основних інструментів опрацювання даних у базах даних. </a:t>
            </a:r>
          </a:p>
        </p:txBody>
      </p:sp>
      <p:pic>
        <p:nvPicPr>
          <p:cNvPr id="4098" name="Picture 2" descr="ÐÐ¾Ð²âÑÐ·Ð°Ð½Ðµ Ð·Ð¾Ð±ÑÐ°Ð¶ÐµÐ½Ð½Ñ">
            <a:extLst>
              <a:ext uri="{FF2B5EF4-FFF2-40B4-BE49-F238E27FC236}">
                <a16:creationId xmlns:a16="http://schemas.microsoft.com/office/drawing/2014/main" id="{9B740BB1-4D76-4324-BB1C-7B55BA9377E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315"/>
          <a:stretch/>
        </p:blipFill>
        <p:spPr bwMode="auto">
          <a:xfrm>
            <a:off x="5181600" y="2259932"/>
            <a:ext cx="7010399" cy="439796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778F2F63-B6AE-44D5-A262-79CA26EF4C65}"/>
              </a:ext>
            </a:extLst>
          </p:cNvPr>
          <p:cNvSpPr txBox="1"/>
          <p:nvPr/>
        </p:nvSpPr>
        <p:spPr>
          <a:xfrm>
            <a:off x="72008" y="2259933"/>
            <a:ext cx="4942444" cy="4401205"/>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Запити можуть забезпечувати пошук даних, що відповідають певним критеріям, як під час фільтрування, так і під час виконання операцій над даними та збереження результатів пошуку.</a:t>
            </a:r>
          </a:p>
        </p:txBody>
      </p:sp>
    </p:spTree>
    <p:extLst>
      <p:ext uri="{BB962C8B-B14F-4D97-AF65-F5344CB8AC3E}">
        <p14:creationId xmlns:p14="http://schemas.microsoft.com/office/powerpoint/2010/main" val="280648302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4098"/>
                                        </p:tgtEl>
                                        <p:attrNameLst>
                                          <p:attrName>style.visibility</p:attrName>
                                        </p:attrNameLst>
                                      </p:cBhvr>
                                      <p:to>
                                        <p:strVal val="visible"/>
                                      </p:to>
                                    </p:set>
                                    <p:anim calcmode="lin" valueType="num">
                                      <p:cBhvr>
                                        <p:cTn id="15" dur="1000" fill="hold"/>
                                        <p:tgtEl>
                                          <p:spTgt spid="4098"/>
                                        </p:tgtEl>
                                        <p:attrNameLst>
                                          <p:attrName>ppt_w</p:attrName>
                                        </p:attrNameLst>
                                      </p:cBhvr>
                                      <p:tavLst>
                                        <p:tav tm="0">
                                          <p:val>
                                            <p:fltVal val="0"/>
                                          </p:val>
                                        </p:tav>
                                        <p:tav tm="100000">
                                          <p:val>
                                            <p:strVal val="#ppt_w"/>
                                          </p:val>
                                        </p:tav>
                                      </p:tavLst>
                                    </p:anim>
                                    <p:anim calcmode="lin" valueType="num">
                                      <p:cBhvr>
                                        <p:cTn id="16" dur="1000" fill="hold"/>
                                        <p:tgtEl>
                                          <p:spTgt spid="4098"/>
                                        </p:tgtEl>
                                        <p:attrNameLst>
                                          <p:attrName>ppt_h</p:attrName>
                                        </p:attrNameLst>
                                      </p:cBhvr>
                                      <p:tavLst>
                                        <p:tav tm="0">
                                          <p:val>
                                            <p:fltVal val="0"/>
                                          </p:val>
                                        </p:tav>
                                        <p:tav tm="100000">
                                          <p:val>
                                            <p:strVal val="#ppt_h"/>
                                          </p:val>
                                        </p:tav>
                                      </p:tavLst>
                                    </p:anim>
                                    <p:animEffect transition="in" filter="fade">
                                      <p:cBhvr>
                                        <p:cTn id="17" dur="1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Запити на вибірку</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3</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3.</a:t>
            </a:r>
            <a:r>
              <a:rPr lang="ru-RU" sz="1200" kern="0" dirty="0">
                <a:solidFill>
                  <a:srgbClr val="000000"/>
                </a:solidFill>
                <a:latin typeface="Verdana" pitchFamily="34" charset="0"/>
              </a:rPr>
              <a:t>5</a:t>
            </a:r>
            <a:endParaRPr lang="en-US" sz="1200" kern="0" dirty="0">
              <a:solidFill>
                <a:srgbClr val="000000"/>
              </a:solidFill>
              <a:latin typeface="Verdana" pitchFamily="34" charset="0"/>
            </a:endParaRPr>
          </a:p>
        </p:txBody>
      </p:sp>
      <p:sp>
        <p:nvSpPr>
          <p:cNvPr id="8" name="TextBox 7">
            <a:extLst>
              <a:ext uri="{FF2B5EF4-FFF2-40B4-BE49-F238E27FC236}">
                <a16:creationId xmlns:a16="http://schemas.microsoft.com/office/drawing/2014/main" id="{2C3A030C-D3AE-4801-83A3-71487A8CFDE6}"/>
              </a:ext>
            </a:extLst>
          </p:cNvPr>
          <p:cNvSpPr txBox="1"/>
          <p:nvPr/>
        </p:nvSpPr>
        <p:spPr>
          <a:xfrm>
            <a:off x="72008" y="1196763"/>
            <a:ext cx="12050142" cy="954107"/>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Створену на основі запиту таблицю подано на малюнку.</a:t>
            </a:r>
          </a:p>
        </p:txBody>
      </p:sp>
      <p:pic>
        <p:nvPicPr>
          <p:cNvPr id="3" name="Рисунок 2">
            <a:extLst>
              <a:ext uri="{FF2B5EF4-FFF2-40B4-BE49-F238E27FC236}">
                <a16:creationId xmlns:a16="http://schemas.microsoft.com/office/drawing/2014/main" id="{D25D539B-B727-471B-9583-D68741149F36}"/>
              </a:ext>
            </a:extLst>
          </p:cNvPr>
          <p:cNvPicPr>
            <a:picLocks noChangeAspect="1"/>
          </p:cNvPicPr>
          <p:nvPr/>
        </p:nvPicPr>
        <p:blipFill>
          <a:blip r:embed="rId3"/>
          <a:stretch>
            <a:fillRect/>
          </a:stretch>
        </p:blipFill>
        <p:spPr>
          <a:xfrm>
            <a:off x="1557336" y="2461084"/>
            <a:ext cx="9077327" cy="337761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7918225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Вирази та оператори в запитах</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3</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3.</a:t>
            </a:r>
            <a:r>
              <a:rPr lang="ru-RU" sz="1200" kern="0" dirty="0">
                <a:solidFill>
                  <a:srgbClr val="000000"/>
                </a:solidFill>
                <a:latin typeface="Verdana" pitchFamily="34" charset="0"/>
              </a:rPr>
              <a:t>5</a:t>
            </a:r>
            <a:endParaRPr lang="en-US" sz="1200" kern="0" dirty="0">
              <a:solidFill>
                <a:srgbClr val="000000"/>
              </a:solidFill>
              <a:latin typeface="Verdana" pitchFamily="34" charset="0"/>
            </a:endParaRPr>
          </a:p>
        </p:txBody>
      </p:sp>
      <p:sp>
        <p:nvSpPr>
          <p:cNvPr id="8" name="TextBox 7">
            <a:extLst>
              <a:ext uri="{FF2B5EF4-FFF2-40B4-BE49-F238E27FC236}">
                <a16:creationId xmlns:a16="http://schemas.microsoft.com/office/drawing/2014/main" id="{2C3A030C-D3AE-4801-83A3-71487A8CFDE6}"/>
              </a:ext>
            </a:extLst>
          </p:cNvPr>
          <p:cNvSpPr txBox="1"/>
          <p:nvPr/>
        </p:nvSpPr>
        <p:spPr>
          <a:xfrm>
            <a:off x="72008" y="1196763"/>
            <a:ext cx="12050142" cy="1815882"/>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У запитах для запису умов відбору даних або для виконання дій над даними використовують вирази. Вираз в </a:t>
            </a:r>
            <a:r>
              <a:rPr lang="en-US" sz="2800" b="1" i="1" kern="0" dirty="0">
                <a:solidFill>
                  <a:srgbClr val="FFFF00"/>
                </a:solidFill>
              </a:rPr>
              <a:t>Access</a:t>
            </a:r>
            <a:r>
              <a:rPr lang="en-US" sz="2800" b="1" i="1" kern="0" dirty="0">
                <a:solidFill>
                  <a:srgbClr val="FFFFFF"/>
                </a:solidFill>
              </a:rPr>
              <a:t> </a:t>
            </a:r>
            <a:r>
              <a:rPr lang="uk-UA" sz="2800" b="1" i="1" kern="0" dirty="0">
                <a:solidFill>
                  <a:srgbClr val="FFFFFF"/>
                </a:solidFill>
              </a:rPr>
              <a:t>схожий на формулу в </a:t>
            </a:r>
            <a:r>
              <a:rPr lang="en-US" sz="2800" b="1" i="1" kern="0" dirty="0">
                <a:solidFill>
                  <a:srgbClr val="FFFF00"/>
                </a:solidFill>
              </a:rPr>
              <a:t>Excel</a:t>
            </a:r>
            <a:r>
              <a:rPr lang="en-US" sz="2800" b="1" i="1" kern="0" dirty="0">
                <a:solidFill>
                  <a:srgbClr val="FFFFFF"/>
                </a:solidFill>
              </a:rPr>
              <a:t>. </a:t>
            </a:r>
            <a:r>
              <a:rPr lang="uk-UA" sz="2800" b="1" i="1" kern="0" dirty="0">
                <a:solidFill>
                  <a:srgbClr val="FFFFFF"/>
                </a:solidFill>
              </a:rPr>
              <a:t>Вирази можуть містити:</a:t>
            </a:r>
          </a:p>
        </p:txBody>
      </p:sp>
      <p:sp>
        <p:nvSpPr>
          <p:cNvPr id="7" name="TextBox 6">
            <a:extLst>
              <a:ext uri="{FF2B5EF4-FFF2-40B4-BE49-F238E27FC236}">
                <a16:creationId xmlns:a16="http://schemas.microsoft.com/office/drawing/2014/main" id="{E830EBBC-6128-4E81-AF4B-E2B312376F2E}"/>
              </a:ext>
            </a:extLst>
          </p:cNvPr>
          <p:cNvSpPr txBox="1"/>
          <p:nvPr/>
        </p:nvSpPr>
        <p:spPr>
          <a:xfrm>
            <a:off x="3559277" y="3118696"/>
            <a:ext cx="8562873" cy="892552"/>
          </a:xfrm>
          <a:prstGeom prst="rect">
            <a:avLst/>
          </a:prstGeom>
          <a:solidFill>
            <a:srgbClr val="7030A0"/>
          </a:solidFill>
          <a:ln>
            <a:noFill/>
          </a:ln>
          <a:effectLst>
            <a:outerShdw blurRad="57150" dist="19050" dir="5400000" algn="ctr" rotWithShape="0">
              <a:srgbClr val="000000">
                <a:alpha val="63000"/>
              </a:srgbClr>
            </a:outerShdw>
          </a:effectLst>
        </p:spPr>
        <p:txBody>
          <a:bodyPr wrap="square" rtlCol="0">
            <a:spAutoFit/>
          </a:bodyPr>
          <a:lstStyle/>
          <a:p>
            <a:pPr lvl="0" algn="just" fontAlgn="base">
              <a:spcBef>
                <a:spcPct val="0"/>
              </a:spcBef>
              <a:spcAft>
                <a:spcPct val="0"/>
              </a:spcAft>
              <a:defRPr/>
            </a:pPr>
            <a:r>
              <a:rPr lang="uk-UA" sz="2600" b="1" i="1" kern="0" dirty="0">
                <a:solidFill>
                  <a:srgbClr val="FFFFFF"/>
                </a:solidFill>
              </a:rPr>
              <a:t>імена полів таблиць та елементів керування;</a:t>
            </a:r>
          </a:p>
        </p:txBody>
      </p:sp>
      <p:sp>
        <p:nvSpPr>
          <p:cNvPr id="9" name="Прямокутник 8">
            <a:extLst>
              <a:ext uri="{FF2B5EF4-FFF2-40B4-BE49-F238E27FC236}">
                <a16:creationId xmlns:a16="http://schemas.microsoft.com/office/drawing/2014/main" id="{8D03595C-8EC9-4FC8-B2DD-8935F02C3040}"/>
              </a:ext>
            </a:extLst>
          </p:cNvPr>
          <p:cNvSpPr/>
          <p:nvPr/>
        </p:nvSpPr>
        <p:spPr>
          <a:xfrm>
            <a:off x="74735" y="3118695"/>
            <a:ext cx="3396052" cy="892551"/>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800" b="1" i="1" kern="0" dirty="0">
                <a:solidFill>
                  <a:srgbClr val="FFFFFF"/>
                </a:solidFill>
              </a:rPr>
              <a:t>ідентифікатори</a:t>
            </a:r>
            <a:endParaRPr lang="en-US" sz="2800" b="1" i="1" kern="0" dirty="0">
              <a:solidFill>
                <a:srgbClr val="FFFFFF"/>
              </a:solidFill>
            </a:endParaRPr>
          </a:p>
        </p:txBody>
      </p:sp>
      <p:sp>
        <p:nvSpPr>
          <p:cNvPr id="10" name="TextBox 9">
            <a:extLst>
              <a:ext uri="{FF2B5EF4-FFF2-40B4-BE49-F238E27FC236}">
                <a16:creationId xmlns:a16="http://schemas.microsoft.com/office/drawing/2014/main" id="{6DE203BB-7FB5-4E15-9DA3-88D33403D9AE}"/>
              </a:ext>
            </a:extLst>
          </p:cNvPr>
          <p:cNvSpPr txBox="1"/>
          <p:nvPr/>
        </p:nvSpPr>
        <p:spPr>
          <a:xfrm>
            <a:off x="3559277" y="4117297"/>
            <a:ext cx="8562873" cy="1692771"/>
          </a:xfrm>
          <a:prstGeom prst="rect">
            <a:avLst/>
          </a:prstGeom>
          <a:solidFill>
            <a:srgbClr val="7030A0"/>
          </a:solidFill>
          <a:ln>
            <a:noFill/>
          </a:ln>
          <a:effectLst>
            <a:outerShdw blurRad="57150" dist="19050" dir="5400000" algn="ctr" rotWithShape="0">
              <a:srgbClr val="000000">
                <a:alpha val="63000"/>
              </a:srgbClr>
            </a:outerShdw>
          </a:effectLst>
        </p:spPr>
        <p:txBody>
          <a:bodyPr wrap="square" rtlCol="0">
            <a:spAutoFit/>
          </a:bodyPr>
          <a:lstStyle/>
          <a:p>
            <a:pPr lvl="0" algn="just" fontAlgn="base">
              <a:spcBef>
                <a:spcPct val="0"/>
              </a:spcBef>
              <a:spcAft>
                <a:spcPct val="0"/>
              </a:spcAft>
              <a:defRPr/>
            </a:pPr>
            <a:r>
              <a:rPr lang="uk-UA" sz="2600" b="1" i="1" kern="0" dirty="0">
                <a:solidFill>
                  <a:srgbClr val="FFFFFF"/>
                </a:solidFill>
              </a:rPr>
              <a:t>послідовність символів для позначення операцій. Розрізняють оператори: арифметичні, порівняння, логічні, об'єднання, специфічні;</a:t>
            </a:r>
          </a:p>
        </p:txBody>
      </p:sp>
      <p:sp>
        <p:nvSpPr>
          <p:cNvPr id="11" name="Прямокутник 10">
            <a:extLst>
              <a:ext uri="{FF2B5EF4-FFF2-40B4-BE49-F238E27FC236}">
                <a16:creationId xmlns:a16="http://schemas.microsoft.com/office/drawing/2014/main" id="{72694113-11E8-42AC-AA22-D49900FEB77C}"/>
              </a:ext>
            </a:extLst>
          </p:cNvPr>
          <p:cNvSpPr/>
          <p:nvPr/>
        </p:nvSpPr>
        <p:spPr>
          <a:xfrm>
            <a:off x="74735" y="4117296"/>
            <a:ext cx="3396052" cy="1692771"/>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800" b="1" i="1" kern="0" dirty="0">
                <a:solidFill>
                  <a:srgbClr val="FFFFFF"/>
                </a:solidFill>
              </a:rPr>
              <a:t>оператори</a:t>
            </a:r>
            <a:endParaRPr lang="en-US" sz="2800" b="1" i="1" kern="0" dirty="0">
              <a:solidFill>
                <a:srgbClr val="FFFFFF"/>
              </a:solidFill>
            </a:endParaRPr>
          </a:p>
        </p:txBody>
      </p:sp>
    </p:spTree>
    <p:extLst>
      <p:ext uri="{BB962C8B-B14F-4D97-AF65-F5344CB8AC3E}">
        <p14:creationId xmlns:p14="http://schemas.microsoft.com/office/powerpoint/2010/main" val="429260673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1000"/>
                                        <p:tgtEl>
                                          <p:spTgt spid="9"/>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1000"/>
                                        <p:tgtEl>
                                          <p:spTgt spid="7"/>
                                        </p:tgtEl>
                                      </p:cBhvr>
                                    </p:animEffect>
                                  </p:childTnLst>
                                </p:cTn>
                              </p:par>
                            </p:childTnLst>
                          </p:cTn>
                        </p:par>
                        <p:par>
                          <p:cTn id="16" fill="hold">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1000"/>
                                        <p:tgtEl>
                                          <p:spTgt spid="11"/>
                                        </p:tgtEl>
                                      </p:cBhvr>
                                    </p:animEffect>
                                  </p:childTnLst>
                                </p:cTn>
                              </p:par>
                            </p:childTnLst>
                          </p:cTn>
                        </p:par>
                        <p:par>
                          <p:cTn id="20" fill="hold">
                            <p:stCondLst>
                              <p:cond delay="40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P spid="10" grpId="0" animBg="1"/>
      <p:bldP spid="1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Вирази та оператори в запитах</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3</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3.</a:t>
            </a:r>
            <a:r>
              <a:rPr lang="ru-RU" sz="1200" kern="0" dirty="0">
                <a:solidFill>
                  <a:srgbClr val="000000"/>
                </a:solidFill>
                <a:latin typeface="Verdana" pitchFamily="34" charset="0"/>
              </a:rPr>
              <a:t>5</a:t>
            </a:r>
            <a:endParaRPr lang="en-US" sz="1200" kern="0" dirty="0">
              <a:solidFill>
                <a:srgbClr val="000000"/>
              </a:solidFill>
              <a:latin typeface="Verdana" pitchFamily="34" charset="0"/>
            </a:endParaRPr>
          </a:p>
        </p:txBody>
      </p:sp>
      <p:sp>
        <p:nvSpPr>
          <p:cNvPr id="8" name="TextBox 7">
            <a:extLst>
              <a:ext uri="{FF2B5EF4-FFF2-40B4-BE49-F238E27FC236}">
                <a16:creationId xmlns:a16="http://schemas.microsoft.com/office/drawing/2014/main" id="{2C3A030C-D3AE-4801-83A3-71487A8CFDE6}"/>
              </a:ext>
            </a:extLst>
          </p:cNvPr>
          <p:cNvSpPr txBox="1"/>
          <p:nvPr/>
        </p:nvSpPr>
        <p:spPr>
          <a:xfrm>
            <a:off x="72008" y="1196763"/>
            <a:ext cx="12050142" cy="523220"/>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en-US" sz="2800" b="1" i="1" kern="0" dirty="0">
                <a:solidFill>
                  <a:srgbClr val="FFFFFF"/>
                </a:solidFill>
              </a:rPr>
              <a:t>(</a:t>
            </a:r>
            <a:r>
              <a:rPr lang="uk-UA" sz="2800" b="1" i="1" kern="0" dirty="0">
                <a:solidFill>
                  <a:srgbClr val="FFFFFF"/>
                </a:solidFill>
              </a:rPr>
              <a:t>Продовження…) Вирази можуть містити:</a:t>
            </a:r>
          </a:p>
        </p:txBody>
      </p:sp>
      <p:sp>
        <p:nvSpPr>
          <p:cNvPr id="7" name="TextBox 6">
            <a:extLst>
              <a:ext uri="{FF2B5EF4-FFF2-40B4-BE49-F238E27FC236}">
                <a16:creationId xmlns:a16="http://schemas.microsoft.com/office/drawing/2014/main" id="{E830EBBC-6128-4E81-AF4B-E2B312376F2E}"/>
              </a:ext>
            </a:extLst>
          </p:cNvPr>
          <p:cNvSpPr txBox="1"/>
          <p:nvPr/>
        </p:nvSpPr>
        <p:spPr>
          <a:xfrm>
            <a:off x="3559277" y="1827484"/>
            <a:ext cx="8562873" cy="1692771"/>
          </a:xfrm>
          <a:prstGeom prst="rect">
            <a:avLst/>
          </a:prstGeom>
          <a:solidFill>
            <a:srgbClr val="7030A0"/>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600" b="1" i="1" kern="0" dirty="0">
                <a:solidFill>
                  <a:srgbClr val="FFFFFF"/>
                </a:solidFill>
              </a:rPr>
              <a:t>аналогічні за призначенням і використанням функціям в </a:t>
            </a:r>
            <a:r>
              <a:rPr lang="en-US" sz="2600" b="1" i="1" kern="0" dirty="0">
                <a:solidFill>
                  <a:srgbClr val="FFFFFF"/>
                </a:solidFill>
              </a:rPr>
              <a:t>Excel, </a:t>
            </a:r>
            <a:r>
              <a:rPr lang="uk-UA" sz="2600" b="1" i="1" kern="0" dirty="0">
                <a:solidFill>
                  <a:srgbClr val="FFFFFF"/>
                </a:solidFill>
              </a:rPr>
              <a:t>однак в </a:t>
            </a:r>
            <a:r>
              <a:rPr lang="en-US" sz="2600" b="1" i="1" kern="0" dirty="0">
                <a:solidFill>
                  <a:srgbClr val="FFFFFF"/>
                </a:solidFill>
              </a:rPr>
              <a:t>Access </a:t>
            </a:r>
            <a:r>
              <a:rPr lang="uk-UA" sz="2600" b="1" i="1" kern="0" dirty="0">
                <a:solidFill>
                  <a:srgbClr val="FFFFFF"/>
                </a:solidFill>
              </a:rPr>
              <a:t>трохи інший набір функцій і вони згруповані за іншими категоріями;</a:t>
            </a:r>
          </a:p>
        </p:txBody>
      </p:sp>
      <p:sp>
        <p:nvSpPr>
          <p:cNvPr id="9" name="Прямокутник 8">
            <a:extLst>
              <a:ext uri="{FF2B5EF4-FFF2-40B4-BE49-F238E27FC236}">
                <a16:creationId xmlns:a16="http://schemas.microsoft.com/office/drawing/2014/main" id="{8D03595C-8EC9-4FC8-B2DD-8935F02C3040}"/>
              </a:ext>
            </a:extLst>
          </p:cNvPr>
          <p:cNvSpPr/>
          <p:nvPr/>
        </p:nvSpPr>
        <p:spPr>
          <a:xfrm>
            <a:off x="74735" y="1827483"/>
            <a:ext cx="3396052" cy="1692771"/>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800" b="1" i="1" kern="0" dirty="0">
                <a:solidFill>
                  <a:srgbClr val="FFFFFF"/>
                </a:solidFill>
              </a:rPr>
              <a:t>функції</a:t>
            </a:r>
            <a:endParaRPr lang="en-US" sz="2800" b="1" i="1" kern="0" dirty="0">
              <a:solidFill>
                <a:srgbClr val="FFFFFF"/>
              </a:solidFill>
            </a:endParaRPr>
          </a:p>
        </p:txBody>
      </p:sp>
      <p:sp>
        <p:nvSpPr>
          <p:cNvPr id="10" name="TextBox 9">
            <a:extLst>
              <a:ext uri="{FF2B5EF4-FFF2-40B4-BE49-F238E27FC236}">
                <a16:creationId xmlns:a16="http://schemas.microsoft.com/office/drawing/2014/main" id="{6DE203BB-7FB5-4E15-9DA3-88D33403D9AE}"/>
              </a:ext>
            </a:extLst>
          </p:cNvPr>
          <p:cNvSpPr txBox="1"/>
          <p:nvPr/>
        </p:nvSpPr>
        <p:spPr>
          <a:xfrm>
            <a:off x="3559277" y="3627757"/>
            <a:ext cx="8562873" cy="892552"/>
          </a:xfrm>
          <a:prstGeom prst="rect">
            <a:avLst/>
          </a:prstGeom>
          <a:solidFill>
            <a:srgbClr val="7030A0"/>
          </a:solidFill>
          <a:ln>
            <a:noFill/>
          </a:ln>
          <a:effectLst>
            <a:outerShdw blurRad="57150" dist="19050" dir="5400000" algn="ctr" rotWithShape="0">
              <a:srgbClr val="000000">
                <a:alpha val="63000"/>
              </a:srgbClr>
            </a:outerShdw>
          </a:effectLst>
        </p:spPr>
        <p:txBody>
          <a:bodyPr wrap="square" rtlCol="0">
            <a:spAutoFit/>
          </a:bodyPr>
          <a:lstStyle/>
          <a:p>
            <a:pPr lvl="0" algn="just" fontAlgn="base">
              <a:spcBef>
                <a:spcPct val="0"/>
              </a:spcBef>
              <a:spcAft>
                <a:spcPct val="0"/>
              </a:spcAft>
              <a:defRPr/>
            </a:pPr>
            <a:r>
              <a:rPr lang="uk-UA" sz="2600" b="1" i="1" kern="0" dirty="0">
                <a:solidFill>
                  <a:srgbClr val="FFFFFF"/>
                </a:solidFill>
              </a:rPr>
              <a:t>незмінні значення, наприклад фрагмент тексту або число;</a:t>
            </a:r>
          </a:p>
        </p:txBody>
      </p:sp>
      <p:sp>
        <p:nvSpPr>
          <p:cNvPr id="11" name="Прямокутник 10">
            <a:extLst>
              <a:ext uri="{FF2B5EF4-FFF2-40B4-BE49-F238E27FC236}">
                <a16:creationId xmlns:a16="http://schemas.microsoft.com/office/drawing/2014/main" id="{72694113-11E8-42AC-AA22-D49900FEB77C}"/>
              </a:ext>
            </a:extLst>
          </p:cNvPr>
          <p:cNvSpPr/>
          <p:nvPr/>
        </p:nvSpPr>
        <p:spPr>
          <a:xfrm>
            <a:off x="74735" y="3627756"/>
            <a:ext cx="3396052" cy="892551"/>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800" b="1" i="1" kern="0" dirty="0">
                <a:solidFill>
                  <a:srgbClr val="FFFFFF"/>
                </a:solidFill>
              </a:rPr>
              <a:t>константи</a:t>
            </a:r>
            <a:endParaRPr lang="en-US" sz="2800" b="1" i="1" kern="0" dirty="0">
              <a:solidFill>
                <a:srgbClr val="FFFFFF"/>
              </a:solidFill>
            </a:endParaRPr>
          </a:p>
        </p:txBody>
      </p:sp>
      <p:sp>
        <p:nvSpPr>
          <p:cNvPr id="12" name="TextBox 11">
            <a:extLst>
              <a:ext uri="{FF2B5EF4-FFF2-40B4-BE49-F238E27FC236}">
                <a16:creationId xmlns:a16="http://schemas.microsoft.com/office/drawing/2014/main" id="{D7653F29-E680-4179-8C82-DE34A338483C}"/>
              </a:ext>
            </a:extLst>
          </p:cNvPr>
          <p:cNvSpPr txBox="1"/>
          <p:nvPr/>
        </p:nvSpPr>
        <p:spPr>
          <a:xfrm>
            <a:off x="3559277" y="4631609"/>
            <a:ext cx="8562873" cy="892552"/>
          </a:xfrm>
          <a:prstGeom prst="rect">
            <a:avLst/>
          </a:prstGeom>
          <a:solidFill>
            <a:srgbClr val="7030A0"/>
          </a:solidFill>
          <a:ln>
            <a:noFill/>
          </a:ln>
          <a:effectLst>
            <a:outerShdw blurRad="57150" dist="19050" dir="5400000" algn="ctr" rotWithShape="0">
              <a:srgbClr val="000000">
                <a:alpha val="63000"/>
              </a:srgbClr>
            </a:outerShdw>
          </a:effectLst>
        </p:spPr>
        <p:txBody>
          <a:bodyPr wrap="square" rtlCol="0">
            <a:spAutoFit/>
          </a:bodyPr>
          <a:lstStyle/>
          <a:p>
            <a:pPr lvl="0" algn="just" fontAlgn="base">
              <a:spcBef>
                <a:spcPct val="0"/>
              </a:spcBef>
              <a:spcAft>
                <a:spcPct val="0"/>
              </a:spcAft>
              <a:defRPr/>
            </a:pPr>
            <a:r>
              <a:rPr lang="uk-UA" sz="2600" b="1" i="1" kern="0" dirty="0">
                <a:solidFill>
                  <a:srgbClr val="FFFFFF"/>
                </a:solidFill>
              </a:rPr>
              <a:t>для встановлення пріоритету операцій у виразі.</a:t>
            </a:r>
          </a:p>
        </p:txBody>
      </p:sp>
      <p:sp>
        <p:nvSpPr>
          <p:cNvPr id="13" name="Прямокутник 12">
            <a:extLst>
              <a:ext uri="{FF2B5EF4-FFF2-40B4-BE49-F238E27FC236}">
                <a16:creationId xmlns:a16="http://schemas.microsoft.com/office/drawing/2014/main" id="{B9D049E9-7C25-42F4-B557-2A54F13A6290}"/>
              </a:ext>
            </a:extLst>
          </p:cNvPr>
          <p:cNvSpPr/>
          <p:nvPr/>
        </p:nvSpPr>
        <p:spPr>
          <a:xfrm>
            <a:off x="74735" y="4631608"/>
            <a:ext cx="3396052" cy="892551"/>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800" b="1" i="1" kern="0" dirty="0">
                <a:solidFill>
                  <a:srgbClr val="FFFFFF"/>
                </a:solidFill>
              </a:rPr>
              <a:t>круглі дужки</a:t>
            </a:r>
            <a:endParaRPr lang="en-US" sz="2800" b="1" i="1" kern="0" dirty="0">
              <a:solidFill>
                <a:srgbClr val="FFFFFF"/>
              </a:solidFill>
            </a:endParaRPr>
          </a:p>
        </p:txBody>
      </p:sp>
    </p:spTree>
    <p:extLst>
      <p:ext uri="{BB962C8B-B14F-4D97-AF65-F5344CB8AC3E}">
        <p14:creationId xmlns:p14="http://schemas.microsoft.com/office/powerpoint/2010/main" val="187633512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1000"/>
                                        <p:tgtEl>
                                          <p:spTgt spid="9"/>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1000"/>
                                        <p:tgtEl>
                                          <p:spTgt spid="7"/>
                                        </p:tgtEl>
                                      </p:cBhvr>
                                    </p:animEffect>
                                  </p:childTnLst>
                                </p:cTn>
                              </p:par>
                            </p:childTnLst>
                          </p:cTn>
                        </p:par>
                        <p:par>
                          <p:cTn id="16" fill="hold">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1000"/>
                                        <p:tgtEl>
                                          <p:spTgt spid="11"/>
                                        </p:tgtEl>
                                      </p:cBhvr>
                                    </p:animEffect>
                                  </p:childTnLst>
                                </p:cTn>
                              </p:par>
                            </p:childTnLst>
                          </p:cTn>
                        </p:par>
                        <p:par>
                          <p:cTn id="20" fill="hold">
                            <p:stCondLst>
                              <p:cond delay="40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1000"/>
                                        <p:tgtEl>
                                          <p:spTgt spid="10"/>
                                        </p:tgtEl>
                                      </p:cBhvr>
                                    </p:animEffect>
                                  </p:childTnLst>
                                </p:cTn>
                              </p:par>
                            </p:childTnLst>
                          </p:cTn>
                        </p:par>
                        <p:par>
                          <p:cTn id="24" fill="hold">
                            <p:stCondLst>
                              <p:cond delay="5000"/>
                            </p:stCondLst>
                            <p:childTnLst>
                              <p:par>
                                <p:cTn id="25" presetID="22" presetClass="entr" presetSubtype="8"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6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P spid="10" grpId="0" animBg="1"/>
      <p:bldP spid="11" grpId="0" animBg="1"/>
      <p:bldP spid="12" grpId="0" animBg="1"/>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Вирази та оператори в запитах</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3</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3.</a:t>
            </a:r>
            <a:r>
              <a:rPr lang="ru-RU" sz="1200" kern="0" dirty="0">
                <a:solidFill>
                  <a:srgbClr val="000000"/>
                </a:solidFill>
                <a:latin typeface="Verdana" pitchFamily="34" charset="0"/>
              </a:rPr>
              <a:t>5</a:t>
            </a:r>
            <a:endParaRPr lang="en-US" sz="1200" kern="0" dirty="0">
              <a:solidFill>
                <a:srgbClr val="000000"/>
              </a:solidFill>
              <a:latin typeface="Verdana" pitchFamily="34" charset="0"/>
            </a:endParaRPr>
          </a:p>
        </p:txBody>
      </p:sp>
      <p:sp>
        <p:nvSpPr>
          <p:cNvPr id="8" name="TextBox 7">
            <a:extLst>
              <a:ext uri="{FF2B5EF4-FFF2-40B4-BE49-F238E27FC236}">
                <a16:creationId xmlns:a16="http://schemas.microsoft.com/office/drawing/2014/main" id="{2C3A030C-D3AE-4801-83A3-71487A8CFDE6}"/>
              </a:ext>
            </a:extLst>
          </p:cNvPr>
          <p:cNvSpPr txBox="1"/>
          <p:nvPr/>
        </p:nvSpPr>
        <p:spPr>
          <a:xfrm>
            <a:off x="72008" y="1196763"/>
            <a:ext cx="12050142" cy="954107"/>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У процесі створення виразів слід дотримуватися таких правил:</a:t>
            </a:r>
          </a:p>
        </p:txBody>
      </p:sp>
      <p:sp>
        <p:nvSpPr>
          <p:cNvPr id="6" name="TextBox 5">
            <a:extLst>
              <a:ext uri="{FF2B5EF4-FFF2-40B4-BE49-F238E27FC236}">
                <a16:creationId xmlns:a16="http://schemas.microsoft.com/office/drawing/2014/main" id="{DBFDDEED-FA4D-4122-8F66-03460FA04239}"/>
              </a:ext>
            </a:extLst>
          </p:cNvPr>
          <p:cNvSpPr txBox="1"/>
          <p:nvPr/>
        </p:nvSpPr>
        <p:spPr>
          <a:xfrm>
            <a:off x="72008" y="2283591"/>
            <a:ext cx="12050142" cy="954107"/>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marL="457200" lvl="0" indent="-457200" algn="just" fontAlgn="base">
              <a:spcBef>
                <a:spcPct val="0"/>
              </a:spcBef>
              <a:spcAft>
                <a:spcPct val="0"/>
              </a:spcAft>
              <a:buFont typeface="Wingdings" panose="05000000000000000000" pitchFamily="2" charset="2"/>
              <a:buChar char="ü"/>
              <a:defRPr/>
            </a:pPr>
            <a:r>
              <a:rPr lang="uk-UA" sz="2800" b="1" i="1" kern="0" dirty="0">
                <a:solidFill>
                  <a:srgbClr val="FFFFFF"/>
                </a:solidFill>
              </a:rPr>
              <a:t>імена полів та інші ідентифікатори записують у квадратних дужках;</a:t>
            </a:r>
          </a:p>
        </p:txBody>
      </p:sp>
      <p:sp>
        <p:nvSpPr>
          <p:cNvPr id="7" name="TextBox 6">
            <a:extLst>
              <a:ext uri="{FF2B5EF4-FFF2-40B4-BE49-F238E27FC236}">
                <a16:creationId xmlns:a16="http://schemas.microsoft.com/office/drawing/2014/main" id="{61E387F3-BA6B-42FD-98A7-1E34EF9B2262}"/>
              </a:ext>
            </a:extLst>
          </p:cNvPr>
          <p:cNvSpPr txBox="1"/>
          <p:nvPr/>
        </p:nvSpPr>
        <p:spPr>
          <a:xfrm>
            <a:off x="72008" y="3370419"/>
            <a:ext cx="12050142" cy="1815882"/>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marL="457200" lvl="0" indent="-457200" algn="just" fontAlgn="base">
              <a:spcBef>
                <a:spcPct val="0"/>
              </a:spcBef>
              <a:spcAft>
                <a:spcPct val="0"/>
              </a:spcAft>
              <a:buFont typeface="Wingdings" panose="05000000000000000000" pitchFamily="2" charset="2"/>
              <a:buChar char="ü"/>
              <a:defRPr/>
            </a:pPr>
            <a:r>
              <a:rPr lang="uk-UA" sz="2800" b="1" i="1" kern="0" dirty="0">
                <a:solidFill>
                  <a:srgbClr val="FFFFFF"/>
                </a:solidFill>
              </a:rPr>
              <a:t>під час посилання на поле певної таблиці використовують знак оклику, наприклад, вираз </a:t>
            </a:r>
            <a:r>
              <a:rPr lang="uk-UA" sz="2800" b="1" i="1" kern="0" dirty="0">
                <a:solidFill>
                  <a:srgbClr val="FFFF00"/>
                </a:solidFill>
              </a:rPr>
              <a:t>[Товари]![Код товару] </a:t>
            </a:r>
            <a:r>
              <a:rPr lang="uk-UA" sz="2800" b="1" i="1" kern="0" dirty="0">
                <a:solidFill>
                  <a:srgbClr val="FFFFFF"/>
                </a:solidFill>
              </a:rPr>
              <a:t>містить посилання на поле </a:t>
            </a:r>
            <a:r>
              <a:rPr lang="uk-UA" sz="2800" b="1" i="1" kern="0" dirty="0">
                <a:solidFill>
                  <a:srgbClr val="FFFF00"/>
                </a:solidFill>
              </a:rPr>
              <a:t>Код товару</a:t>
            </a:r>
            <a:r>
              <a:rPr lang="uk-UA" sz="2800" b="1" i="1" kern="0" dirty="0">
                <a:solidFill>
                  <a:srgbClr val="FFFFFF"/>
                </a:solidFill>
              </a:rPr>
              <a:t> таблиці </a:t>
            </a:r>
            <a:r>
              <a:rPr lang="uk-UA" sz="2800" b="1" i="1" kern="0" dirty="0">
                <a:solidFill>
                  <a:srgbClr val="FFFF00"/>
                </a:solidFill>
              </a:rPr>
              <a:t>Товари</a:t>
            </a:r>
            <a:r>
              <a:rPr lang="uk-UA" sz="2800" b="1" i="1" kern="0" dirty="0">
                <a:solidFill>
                  <a:srgbClr val="FFFFFF"/>
                </a:solidFill>
              </a:rPr>
              <a:t>;</a:t>
            </a:r>
          </a:p>
        </p:txBody>
      </p:sp>
      <p:sp>
        <p:nvSpPr>
          <p:cNvPr id="9" name="TextBox 8">
            <a:extLst>
              <a:ext uri="{FF2B5EF4-FFF2-40B4-BE49-F238E27FC236}">
                <a16:creationId xmlns:a16="http://schemas.microsoft.com/office/drawing/2014/main" id="{A7F87B93-D744-4CE8-9B8F-A239095FA810}"/>
              </a:ext>
            </a:extLst>
          </p:cNvPr>
          <p:cNvSpPr txBox="1"/>
          <p:nvPr/>
        </p:nvSpPr>
        <p:spPr>
          <a:xfrm>
            <a:off x="72008" y="5319022"/>
            <a:ext cx="12050142" cy="523220"/>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marL="457200" lvl="0" indent="-457200" algn="just" fontAlgn="base">
              <a:spcBef>
                <a:spcPct val="0"/>
              </a:spcBef>
              <a:spcAft>
                <a:spcPct val="0"/>
              </a:spcAft>
              <a:buFont typeface="Wingdings" panose="05000000000000000000" pitchFamily="2" charset="2"/>
              <a:buChar char="ü"/>
              <a:defRPr/>
            </a:pPr>
            <a:r>
              <a:rPr lang="uk-UA" sz="2800" b="1" i="1" kern="0" dirty="0">
                <a:solidFill>
                  <a:srgbClr val="FFFFFF"/>
                </a:solidFill>
              </a:rPr>
              <a:t>текст записується в лапках " ".</a:t>
            </a:r>
          </a:p>
        </p:txBody>
      </p:sp>
    </p:spTree>
    <p:extLst>
      <p:ext uri="{BB962C8B-B14F-4D97-AF65-F5344CB8AC3E}">
        <p14:creationId xmlns:p14="http://schemas.microsoft.com/office/powerpoint/2010/main" val="419481767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1000"/>
                                        <p:tgtEl>
                                          <p:spTgt spid="6"/>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1000"/>
                                        <p:tgtEl>
                                          <p:spTgt spid="7"/>
                                        </p:tgtEl>
                                      </p:cBhvr>
                                    </p:animEffect>
                                  </p:childTnLst>
                                </p:cTn>
                              </p:par>
                            </p:childTnLst>
                          </p:cTn>
                        </p:par>
                        <p:par>
                          <p:cTn id="16" fill="hold">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animBg="1"/>
      <p:bldP spid="7" grpId="0" animBg="1"/>
      <p:bldP spid="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Вирази та оператори в запитах</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3</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3.</a:t>
            </a:r>
            <a:r>
              <a:rPr lang="ru-RU" sz="1200" kern="0" dirty="0">
                <a:solidFill>
                  <a:srgbClr val="000000"/>
                </a:solidFill>
                <a:latin typeface="Verdana" pitchFamily="34" charset="0"/>
              </a:rPr>
              <a:t>5</a:t>
            </a:r>
            <a:endParaRPr lang="en-US" sz="1200" kern="0" dirty="0">
              <a:solidFill>
                <a:srgbClr val="000000"/>
              </a:solidFill>
              <a:latin typeface="Verdana" pitchFamily="34" charset="0"/>
            </a:endParaRPr>
          </a:p>
        </p:txBody>
      </p:sp>
      <p:sp>
        <p:nvSpPr>
          <p:cNvPr id="8" name="TextBox 7">
            <a:extLst>
              <a:ext uri="{FF2B5EF4-FFF2-40B4-BE49-F238E27FC236}">
                <a16:creationId xmlns:a16="http://schemas.microsoft.com/office/drawing/2014/main" id="{2C3A030C-D3AE-4801-83A3-71487A8CFDE6}"/>
              </a:ext>
            </a:extLst>
          </p:cNvPr>
          <p:cNvSpPr txBox="1"/>
          <p:nvPr/>
        </p:nvSpPr>
        <p:spPr>
          <a:xfrm>
            <a:off x="72008" y="1196763"/>
            <a:ext cx="12050142" cy="523220"/>
          </a:xfrm>
          <a:prstGeom prst="rect">
            <a:avLst/>
          </a:prstGeom>
          <a:solidFill>
            <a:srgbClr val="7030A0"/>
          </a:solidFill>
          <a:ln>
            <a:noFill/>
          </a:ln>
          <a:effectLst>
            <a:outerShdw blurRad="57150" dist="19050" dir="5400000" algn="ctr" rotWithShape="0">
              <a:srgbClr val="000000">
                <a:alpha val="63000"/>
              </a:srgbClr>
            </a:outerShdw>
          </a:effectLst>
        </p:spPr>
        <p:txBody>
          <a:bodyPr wrap="square" rtlCol="0">
            <a:spAutoFit/>
          </a:bodyPr>
          <a:lstStyle/>
          <a:p>
            <a:pPr lvl="0" algn="ctr" fontAlgn="base">
              <a:spcBef>
                <a:spcPct val="0"/>
              </a:spcBef>
              <a:spcAft>
                <a:spcPct val="0"/>
              </a:spcAft>
              <a:defRPr/>
            </a:pPr>
            <a:r>
              <a:rPr lang="uk-UA" sz="2800" b="1" i="1" kern="0" dirty="0">
                <a:solidFill>
                  <a:srgbClr val="FFFFFF"/>
                </a:solidFill>
              </a:rPr>
              <a:t>Деякі оператори та їх призначення в Access</a:t>
            </a:r>
          </a:p>
        </p:txBody>
      </p:sp>
      <p:pic>
        <p:nvPicPr>
          <p:cNvPr id="3" name="Рисунок 2">
            <a:extLst>
              <a:ext uri="{FF2B5EF4-FFF2-40B4-BE49-F238E27FC236}">
                <a16:creationId xmlns:a16="http://schemas.microsoft.com/office/drawing/2014/main" id="{908B728A-6DE4-418B-BE37-C45A37E0FE09}"/>
              </a:ext>
            </a:extLst>
          </p:cNvPr>
          <p:cNvPicPr>
            <a:picLocks noChangeAspect="1"/>
          </p:cNvPicPr>
          <p:nvPr/>
        </p:nvPicPr>
        <p:blipFill>
          <a:blip r:embed="rId3"/>
          <a:stretch>
            <a:fillRect/>
          </a:stretch>
        </p:blipFill>
        <p:spPr>
          <a:xfrm>
            <a:off x="72008" y="1841153"/>
            <a:ext cx="12050142" cy="4107364"/>
          </a:xfrm>
          <a:prstGeom prst="rect">
            <a:avLst/>
          </a:prstGeom>
        </p:spPr>
      </p:pic>
    </p:spTree>
    <p:extLst>
      <p:ext uri="{BB962C8B-B14F-4D97-AF65-F5344CB8AC3E}">
        <p14:creationId xmlns:p14="http://schemas.microsoft.com/office/powerpoint/2010/main" val="152586300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Вирази та оператори в запитах</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3</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3.</a:t>
            </a:r>
            <a:r>
              <a:rPr lang="ru-RU" sz="1200" kern="0" dirty="0">
                <a:solidFill>
                  <a:srgbClr val="000000"/>
                </a:solidFill>
                <a:latin typeface="Verdana" pitchFamily="34" charset="0"/>
              </a:rPr>
              <a:t>5</a:t>
            </a:r>
            <a:endParaRPr lang="en-US" sz="1200" kern="0" dirty="0">
              <a:solidFill>
                <a:srgbClr val="000000"/>
              </a:solidFill>
              <a:latin typeface="Verdana" pitchFamily="34" charset="0"/>
            </a:endParaRPr>
          </a:p>
        </p:txBody>
      </p:sp>
      <p:sp>
        <p:nvSpPr>
          <p:cNvPr id="8" name="TextBox 7">
            <a:extLst>
              <a:ext uri="{FF2B5EF4-FFF2-40B4-BE49-F238E27FC236}">
                <a16:creationId xmlns:a16="http://schemas.microsoft.com/office/drawing/2014/main" id="{2C3A030C-D3AE-4801-83A3-71487A8CFDE6}"/>
              </a:ext>
            </a:extLst>
          </p:cNvPr>
          <p:cNvSpPr txBox="1"/>
          <p:nvPr/>
        </p:nvSpPr>
        <p:spPr>
          <a:xfrm>
            <a:off x="72008" y="1196763"/>
            <a:ext cx="12050142" cy="523220"/>
          </a:xfrm>
          <a:prstGeom prst="rect">
            <a:avLst/>
          </a:prstGeom>
          <a:solidFill>
            <a:srgbClr val="7030A0"/>
          </a:solidFill>
          <a:ln>
            <a:noFill/>
          </a:ln>
          <a:effectLst>
            <a:outerShdw blurRad="57150" dist="19050" dir="5400000" algn="ctr" rotWithShape="0">
              <a:srgbClr val="000000">
                <a:alpha val="63000"/>
              </a:srgbClr>
            </a:outerShdw>
          </a:effectLst>
        </p:spPr>
        <p:txBody>
          <a:bodyPr wrap="square" rtlCol="0">
            <a:spAutoFit/>
          </a:bodyPr>
          <a:lstStyle/>
          <a:p>
            <a:pPr lvl="0" algn="ctr" fontAlgn="base">
              <a:spcBef>
                <a:spcPct val="0"/>
              </a:spcBef>
              <a:spcAft>
                <a:spcPct val="0"/>
              </a:spcAft>
              <a:defRPr/>
            </a:pPr>
            <a:r>
              <a:rPr lang="uk-UA" sz="2800" b="1" i="1" kern="0" dirty="0">
                <a:solidFill>
                  <a:srgbClr val="FFFFFF"/>
                </a:solidFill>
              </a:rPr>
              <a:t>Деякі оператори та їх призначення в Access</a:t>
            </a:r>
          </a:p>
        </p:txBody>
      </p:sp>
      <p:pic>
        <p:nvPicPr>
          <p:cNvPr id="6" name="Рисунок 5">
            <a:extLst>
              <a:ext uri="{FF2B5EF4-FFF2-40B4-BE49-F238E27FC236}">
                <a16:creationId xmlns:a16="http://schemas.microsoft.com/office/drawing/2014/main" id="{57C66B5B-32CD-447B-8567-8A79378DA36E}"/>
              </a:ext>
            </a:extLst>
          </p:cNvPr>
          <p:cNvPicPr>
            <a:picLocks noChangeAspect="1"/>
          </p:cNvPicPr>
          <p:nvPr/>
        </p:nvPicPr>
        <p:blipFill>
          <a:blip r:embed="rId3"/>
          <a:stretch>
            <a:fillRect/>
          </a:stretch>
        </p:blipFill>
        <p:spPr>
          <a:xfrm>
            <a:off x="72008" y="1862588"/>
            <a:ext cx="12050142" cy="3872925"/>
          </a:xfrm>
          <a:prstGeom prst="rect">
            <a:avLst/>
          </a:prstGeom>
        </p:spPr>
      </p:pic>
    </p:spTree>
    <p:extLst>
      <p:ext uri="{BB962C8B-B14F-4D97-AF65-F5344CB8AC3E}">
        <p14:creationId xmlns:p14="http://schemas.microsoft.com/office/powerpoint/2010/main" val="201494310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Effect transition="in" filter="fade">
                                      <p:cBhvr>
                                        <p:cTn id="1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Деякі оператори</a:t>
            </a:r>
            <a:br>
              <a:rPr lang="uk-UA" dirty="0"/>
            </a:br>
            <a:r>
              <a:rPr lang="uk-UA" dirty="0"/>
              <a:t>та їх призначення в Access</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3</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3.</a:t>
            </a:r>
            <a:r>
              <a:rPr lang="ru-RU" sz="1200" kern="0" dirty="0">
                <a:solidFill>
                  <a:srgbClr val="000000"/>
                </a:solidFill>
                <a:latin typeface="Verdana" pitchFamily="34" charset="0"/>
              </a:rPr>
              <a:t>5</a:t>
            </a:r>
            <a:endParaRPr lang="en-US" sz="1200" kern="0" dirty="0">
              <a:solidFill>
                <a:srgbClr val="000000"/>
              </a:solidFill>
              <a:latin typeface="Verdana" pitchFamily="34" charset="0"/>
            </a:endParaRPr>
          </a:p>
        </p:txBody>
      </p:sp>
      <p:pic>
        <p:nvPicPr>
          <p:cNvPr id="3" name="Рисунок 2">
            <a:extLst>
              <a:ext uri="{FF2B5EF4-FFF2-40B4-BE49-F238E27FC236}">
                <a16:creationId xmlns:a16="http://schemas.microsoft.com/office/drawing/2014/main" id="{0A0B7852-E798-46ED-A3A7-7A67E7ECA59D}"/>
              </a:ext>
            </a:extLst>
          </p:cNvPr>
          <p:cNvPicPr>
            <a:picLocks noChangeAspect="1"/>
          </p:cNvPicPr>
          <p:nvPr/>
        </p:nvPicPr>
        <p:blipFill>
          <a:blip r:embed="rId3"/>
          <a:stretch>
            <a:fillRect/>
          </a:stretch>
        </p:blipFill>
        <p:spPr>
          <a:xfrm>
            <a:off x="794111" y="1174330"/>
            <a:ext cx="10603778" cy="5400681"/>
          </a:xfrm>
          <a:prstGeom prst="rect">
            <a:avLst/>
          </a:prstGeom>
        </p:spPr>
      </p:pic>
    </p:spTree>
    <p:extLst>
      <p:ext uri="{BB962C8B-B14F-4D97-AF65-F5344CB8AC3E}">
        <p14:creationId xmlns:p14="http://schemas.microsoft.com/office/powerpoint/2010/main" val="349610382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Для тих, хто хоче знати більше</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3</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3.</a:t>
            </a:r>
            <a:r>
              <a:rPr lang="ru-RU" sz="1200" kern="0" dirty="0">
                <a:solidFill>
                  <a:srgbClr val="000000"/>
                </a:solidFill>
                <a:latin typeface="Verdana" pitchFamily="34" charset="0"/>
              </a:rPr>
              <a:t>5</a:t>
            </a:r>
            <a:endParaRPr lang="en-US" sz="1200" kern="0" dirty="0">
              <a:solidFill>
                <a:srgbClr val="000000"/>
              </a:solidFill>
              <a:latin typeface="Verdana" pitchFamily="34" charset="0"/>
            </a:endParaRPr>
          </a:p>
        </p:txBody>
      </p:sp>
      <p:sp>
        <p:nvSpPr>
          <p:cNvPr id="8" name="TextBox 7">
            <a:extLst>
              <a:ext uri="{FF2B5EF4-FFF2-40B4-BE49-F238E27FC236}">
                <a16:creationId xmlns:a16="http://schemas.microsoft.com/office/drawing/2014/main" id="{2C3A030C-D3AE-4801-83A3-71487A8CFDE6}"/>
              </a:ext>
            </a:extLst>
          </p:cNvPr>
          <p:cNvSpPr txBox="1"/>
          <p:nvPr/>
        </p:nvSpPr>
        <p:spPr>
          <a:xfrm>
            <a:off x="72008" y="1196763"/>
            <a:ext cx="12050142" cy="523220"/>
          </a:xfrm>
          <a:prstGeom prst="rect">
            <a:avLst/>
          </a:prstGeom>
          <a:solidFill>
            <a:srgbClr val="7030A0"/>
          </a:solidFill>
          <a:ln>
            <a:noFill/>
          </a:ln>
          <a:effectLst>
            <a:outerShdw blurRad="57150" dist="19050" dir="5400000" algn="ctr" rotWithShape="0">
              <a:srgbClr val="000000">
                <a:alpha val="63000"/>
              </a:srgbClr>
            </a:outerShdw>
          </a:effectLst>
        </p:spPr>
        <p:txBody>
          <a:bodyPr wrap="square" rtlCol="0">
            <a:spAutoFit/>
          </a:bodyPr>
          <a:lstStyle/>
          <a:p>
            <a:pPr lvl="0" algn="ctr" fontAlgn="base">
              <a:spcBef>
                <a:spcPct val="0"/>
              </a:spcBef>
              <a:spcAft>
                <a:spcPct val="0"/>
              </a:spcAft>
              <a:defRPr/>
            </a:pPr>
            <a:r>
              <a:rPr lang="uk-UA" sz="2800" b="1" i="1" kern="0" dirty="0">
                <a:solidFill>
                  <a:srgbClr val="FFFFFF"/>
                </a:solidFill>
              </a:rPr>
              <a:t>Запити з параметрами</a:t>
            </a:r>
          </a:p>
        </p:txBody>
      </p:sp>
      <p:sp>
        <p:nvSpPr>
          <p:cNvPr id="6" name="TextBox 5">
            <a:extLst>
              <a:ext uri="{FF2B5EF4-FFF2-40B4-BE49-F238E27FC236}">
                <a16:creationId xmlns:a16="http://schemas.microsoft.com/office/drawing/2014/main" id="{C665CD40-FD50-481E-9C4E-C4D5915C0CE6}"/>
              </a:ext>
            </a:extLst>
          </p:cNvPr>
          <p:cNvSpPr txBox="1"/>
          <p:nvPr/>
        </p:nvSpPr>
        <p:spPr>
          <a:xfrm>
            <a:off x="70929" y="1806681"/>
            <a:ext cx="12050142" cy="1815882"/>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У процесі використання запиту, створення якого розглянуто вище, може статися, що нам потрібно буде переглядати площі країн то однієї, то іншої частини світу. І тоді доведеться:</a:t>
            </a:r>
          </a:p>
        </p:txBody>
      </p:sp>
      <p:sp>
        <p:nvSpPr>
          <p:cNvPr id="14" name="Прямокутник 13">
            <a:extLst>
              <a:ext uri="{FF2B5EF4-FFF2-40B4-BE49-F238E27FC236}">
                <a16:creationId xmlns:a16="http://schemas.microsoft.com/office/drawing/2014/main" id="{5C17DA17-EEB7-4A49-8989-5B16C7D78D22}"/>
              </a:ext>
            </a:extLst>
          </p:cNvPr>
          <p:cNvSpPr/>
          <p:nvPr/>
        </p:nvSpPr>
        <p:spPr>
          <a:xfrm>
            <a:off x="70929" y="3709261"/>
            <a:ext cx="5972332" cy="2357242"/>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3200" b="1" i="1" kern="0" dirty="0">
                <a:solidFill>
                  <a:srgbClr val="FFFFFF"/>
                </a:solidFill>
              </a:rPr>
              <a:t>або постійно переходити до подання </a:t>
            </a:r>
            <a:r>
              <a:rPr lang="uk-UA" sz="3200" b="1" i="1" kern="0" dirty="0">
                <a:solidFill>
                  <a:srgbClr val="FFFF00"/>
                </a:solidFill>
              </a:rPr>
              <a:t>Конструктор</a:t>
            </a:r>
            <a:r>
              <a:rPr lang="uk-UA" sz="3200" b="1" i="1" kern="0" dirty="0">
                <a:solidFill>
                  <a:srgbClr val="FFFFFF"/>
                </a:solidFill>
              </a:rPr>
              <a:t> і змінювати умови запиту</a:t>
            </a:r>
          </a:p>
        </p:txBody>
      </p:sp>
      <p:sp>
        <p:nvSpPr>
          <p:cNvPr id="15" name="Прямокутник 14">
            <a:extLst>
              <a:ext uri="{FF2B5EF4-FFF2-40B4-BE49-F238E27FC236}">
                <a16:creationId xmlns:a16="http://schemas.microsoft.com/office/drawing/2014/main" id="{F8886DC6-D880-4851-B58A-A79A5FE4C62E}"/>
              </a:ext>
            </a:extLst>
          </p:cNvPr>
          <p:cNvSpPr/>
          <p:nvPr/>
        </p:nvSpPr>
        <p:spPr>
          <a:xfrm>
            <a:off x="6150899" y="3709261"/>
            <a:ext cx="5972332" cy="2357242"/>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3200" b="1" i="1" kern="0" dirty="0">
                <a:solidFill>
                  <a:srgbClr val="FFFFFF"/>
                </a:solidFill>
              </a:rPr>
              <a:t>або створити окремі запити для кожної частини світу</a:t>
            </a:r>
          </a:p>
        </p:txBody>
      </p:sp>
    </p:spTree>
    <p:extLst>
      <p:ext uri="{BB962C8B-B14F-4D97-AF65-F5344CB8AC3E}">
        <p14:creationId xmlns:p14="http://schemas.microsoft.com/office/powerpoint/2010/main" val="327308395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1000"/>
                                        <p:tgtEl>
                                          <p:spTgt spid="6"/>
                                        </p:tgtEl>
                                      </p:cBhvr>
                                    </p:animEffect>
                                  </p:childTnLst>
                                </p:cTn>
                              </p:par>
                            </p:childTnLst>
                          </p:cTn>
                        </p:par>
                        <p:par>
                          <p:cTn id="12" fill="hold">
                            <p:stCondLst>
                              <p:cond delay="2000"/>
                            </p:stCondLst>
                            <p:childTnLst>
                              <p:par>
                                <p:cTn id="13" presetID="22" presetClass="entr" presetSubtype="1"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up)">
                                      <p:cBhvr>
                                        <p:cTn id="15" dur="1000"/>
                                        <p:tgtEl>
                                          <p:spTgt spid="14"/>
                                        </p:tgtEl>
                                      </p:cBhvr>
                                    </p:animEffect>
                                  </p:childTnLst>
                                </p:cTn>
                              </p:par>
                            </p:childTnLst>
                          </p:cTn>
                        </p:par>
                        <p:par>
                          <p:cTn id="16" fill="hold">
                            <p:stCondLst>
                              <p:cond delay="3000"/>
                            </p:stCondLst>
                            <p:childTnLst>
                              <p:par>
                                <p:cTn id="17" presetID="22" presetClass="entr" presetSubtype="1"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up)">
                                      <p:cBhvr>
                                        <p:cTn id="19"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animBg="1"/>
      <p:bldP spid="14" grpId="0" animBg="1"/>
      <p:bldP spid="1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Для тих, хто хоче знати більше</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3</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3.</a:t>
            </a:r>
            <a:r>
              <a:rPr lang="ru-RU" sz="1200" kern="0" dirty="0">
                <a:solidFill>
                  <a:srgbClr val="000000"/>
                </a:solidFill>
                <a:latin typeface="Verdana" pitchFamily="34" charset="0"/>
              </a:rPr>
              <a:t>5</a:t>
            </a:r>
            <a:endParaRPr lang="en-US" sz="1200" kern="0" dirty="0">
              <a:solidFill>
                <a:srgbClr val="000000"/>
              </a:solidFill>
              <a:latin typeface="Verdana" pitchFamily="34" charset="0"/>
            </a:endParaRPr>
          </a:p>
        </p:txBody>
      </p:sp>
      <p:sp>
        <p:nvSpPr>
          <p:cNvPr id="8" name="TextBox 7">
            <a:extLst>
              <a:ext uri="{FF2B5EF4-FFF2-40B4-BE49-F238E27FC236}">
                <a16:creationId xmlns:a16="http://schemas.microsoft.com/office/drawing/2014/main" id="{2C3A030C-D3AE-4801-83A3-71487A8CFDE6}"/>
              </a:ext>
            </a:extLst>
          </p:cNvPr>
          <p:cNvSpPr txBox="1"/>
          <p:nvPr/>
        </p:nvSpPr>
        <p:spPr>
          <a:xfrm>
            <a:off x="72008" y="1196763"/>
            <a:ext cx="12050142" cy="1384995"/>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Цього можна уникнути, якщо використати </a:t>
            </a:r>
            <a:r>
              <a:rPr lang="uk-UA" sz="2800" b="1" i="1" kern="0" dirty="0">
                <a:solidFill>
                  <a:srgbClr val="FFFF00"/>
                </a:solidFill>
              </a:rPr>
              <a:t>запит з параметром</a:t>
            </a:r>
            <a:r>
              <a:rPr lang="uk-UA" sz="2800" b="1" i="1" kern="0" dirty="0">
                <a:solidFill>
                  <a:srgbClr val="FFFFFF"/>
                </a:solidFill>
              </a:rPr>
              <a:t>. Щоб його створити слід відкрити запит у поданні </a:t>
            </a:r>
            <a:r>
              <a:rPr lang="uk-UA" sz="2800" b="1" i="1" kern="0" dirty="0">
                <a:solidFill>
                  <a:srgbClr val="FFFF00"/>
                </a:solidFill>
              </a:rPr>
              <a:t>Конструктор</a:t>
            </a:r>
            <a:r>
              <a:rPr lang="uk-UA" sz="2800" b="1" i="1" kern="0" dirty="0">
                <a:solidFill>
                  <a:srgbClr val="FFFFFF"/>
                </a:solidFill>
              </a:rPr>
              <a:t> і виконати таку послідовність дій:</a:t>
            </a:r>
          </a:p>
        </p:txBody>
      </p:sp>
      <p:sp>
        <p:nvSpPr>
          <p:cNvPr id="10" name="TextBox 9">
            <a:extLst>
              <a:ext uri="{FF2B5EF4-FFF2-40B4-BE49-F238E27FC236}">
                <a16:creationId xmlns:a16="http://schemas.microsoft.com/office/drawing/2014/main" id="{48E4F4D7-8317-4FEF-9F88-519E660A092D}"/>
              </a:ext>
            </a:extLst>
          </p:cNvPr>
          <p:cNvSpPr txBox="1"/>
          <p:nvPr/>
        </p:nvSpPr>
        <p:spPr>
          <a:xfrm>
            <a:off x="72008" y="2707006"/>
            <a:ext cx="12050142" cy="1384995"/>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marL="514350" lvl="0" indent="-514350" algn="just" fontAlgn="base">
              <a:spcBef>
                <a:spcPct val="0"/>
              </a:spcBef>
              <a:spcAft>
                <a:spcPct val="0"/>
              </a:spcAft>
              <a:buFont typeface="+mj-lt"/>
              <a:buAutoNum type="arabicPeriod"/>
              <a:defRPr/>
            </a:pPr>
            <a:r>
              <a:rPr lang="uk-UA" sz="2800" b="1" i="1" kern="0" dirty="0">
                <a:solidFill>
                  <a:srgbClr val="FFFFFF"/>
                </a:solidFill>
              </a:rPr>
              <a:t>Зробити поточним рядок </a:t>
            </a:r>
            <a:r>
              <a:rPr lang="uk-UA" sz="2800" b="1" i="1" kern="0" dirty="0">
                <a:solidFill>
                  <a:srgbClr val="FFFF00"/>
                </a:solidFill>
              </a:rPr>
              <a:t>Критерії</a:t>
            </a:r>
            <a:r>
              <a:rPr lang="uk-UA" sz="2800" b="1" i="1" kern="0" dirty="0">
                <a:solidFill>
                  <a:srgbClr val="FFFFFF"/>
                </a:solidFill>
              </a:rPr>
              <a:t> стовпця з іменем поля (наприклад, Частина світу), для якого буде вводитися значення параметра.</a:t>
            </a:r>
          </a:p>
        </p:txBody>
      </p:sp>
      <p:sp>
        <p:nvSpPr>
          <p:cNvPr id="11" name="TextBox 10">
            <a:extLst>
              <a:ext uri="{FF2B5EF4-FFF2-40B4-BE49-F238E27FC236}">
                <a16:creationId xmlns:a16="http://schemas.microsoft.com/office/drawing/2014/main" id="{A23A0FD3-D413-4D9A-9070-C91CE840E3F9}"/>
              </a:ext>
            </a:extLst>
          </p:cNvPr>
          <p:cNvSpPr txBox="1"/>
          <p:nvPr/>
        </p:nvSpPr>
        <p:spPr>
          <a:xfrm>
            <a:off x="70929" y="4217249"/>
            <a:ext cx="12050142" cy="1815882"/>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marL="514350" lvl="0" indent="-514350" algn="just" fontAlgn="base">
              <a:spcBef>
                <a:spcPct val="0"/>
              </a:spcBef>
              <a:spcAft>
                <a:spcPct val="0"/>
              </a:spcAft>
              <a:buFont typeface="+mj-lt"/>
              <a:buAutoNum type="arabicPeriod" startAt="2"/>
              <a:defRPr/>
            </a:pPr>
            <a:r>
              <a:rPr lang="uk-UA" sz="2800" b="1" i="1" kern="0" dirty="0">
                <a:solidFill>
                  <a:srgbClr val="FFFFFF"/>
                </a:solidFill>
              </a:rPr>
              <a:t>Увести в квадратні дужки текст, що буде відображатися в діалоговому вікні, яке відкриється на початку виконання запиту, наприклад </a:t>
            </a:r>
            <a:r>
              <a:rPr lang="uk-UA" sz="2800" b="1" i="1" kern="0" dirty="0">
                <a:solidFill>
                  <a:srgbClr val="FFFF00"/>
                </a:solidFill>
              </a:rPr>
              <a:t>[Назва частини світу]</a:t>
            </a:r>
            <a:r>
              <a:rPr lang="uk-UA" sz="2800" b="1" i="1" kern="0" dirty="0">
                <a:solidFill>
                  <a:srgbClr val="FFFFFF"/>
                </a:solidFill>
              </a:rPr>
              <a:t>.</a:t>
            </a:r>
          </a:p>
        </p:txBody>
      </p:sp>
    </p:spTree>
    <p:extLst>
      <p:ext uri="{BB962C8B-B14F-4D97-AF65-F5344CB8AC3E}">
        <p14:creationId xmlns:p14="http://schemas.microsoft.com/office/powerpoint/2010/main" val="12831633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Для тих, хто хоче знати більше</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3</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3.</a:t>
            </a:r>
            <a:r>
              <a:rPr lang="ru-RU" sz="1200" kern="0" dirty="0">
                <a:solidFill>
                  <a:srgbClr val="000000"/>
                </a:solidFill>
                <a:latin typeface="Verdana" pitchFamily="34" charset="0"/>
              </a:rPr>
              <a:t>5</a:t>
            </a:r>
            <a:endParaRPr lang="en-US" sz="1200" kern="0" dirty="0">
              <a:solidFill>
                <a:srgbClr val="000000"/>
              </a:solidFill>
              <a:latin typeface="Verdana" pitchFamily="34" charset="0"/>
            </a:endParaRPr>
          </a:p>
        </p:txBody>
      </p:sp>
      <p:sp>
        <p:nvSpPr>
          <p:cNvPr id="8" name="TextBox 7">
            <a:extLst>
              <a:ext uri="{FF2B5EF4-FFF2-40B4-BE49-F238E27FC236}">
                <a16:creationId xmlns:a16="http://schemas.microsoft.com/office/drawing/2014/main" id="{2C3A030C-D3AE-4801-83A3-71487A8CFDE6}"/>
              </a:ext>
            </a:extLst>
          </p:cNvPr>
          <p:cNvSpPr txBox="1"/>
          <p:nvPr/>
        </p:nvSpPr>
        <p:spPr>
          <a:xfrm>
            <a:off x="72008" y="1196763"/>
            <a:ext cx="12050142" cy="523220"/>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(Продовження…) Запит з параметром:</a:t>
            </a:r>
          </a:p>
        </p:txBody>
      </p:sp>
      <p:sp>
        <p:nvSpPr>
          <p:cNvPr id="10" name="TextBox 9">
            <a:extLst>
              <a:ext uri="{FF2B5EF4-FFF2-40B4-BE49-F238E27FC236}">
                <a16:creationId xmlns:a16="http://schemas.microsoft.com/office/drawing/2014/main" id="{48E4F4D7-8317-4FEF-9F88-519E660A092D}"/>
              </a:ext>
            </a:extLst>
          </p:cNvPr>
          <p:cNvSpPr txBox="1"/>
          <p:nvPr/>
        </p:nvSpPr>
        <p:spPr>
          <a:xfrm>
            <a:off x="72008" y="1811893"/>
            <a:ext cx="12050142" cy="1384995"/>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marL="514350" lvl="0" indent="-514350" algn="just" fontAlgn="base">
              <a:spcBef>
                <a:spcPct val="0"/>
              </a:spcBef>
              <a:spcAft>
                <a:spcPct val="0"/>
              </a:spcAft>
              <a:buFont typeface="+mj-lt"/>
              <a:buAutoNum type="arabicPeriod" startAt="3"/>
              <a:defRPr/>
            </a:pPr>
            <a:r>
              <a:rPr lang="uk-UA" sz="2800" b="1" i="1" kern="0" dirty="0">
                <a:solidFill>
                  <a:srgbClr val="FFFFFF"/>
                </a:solidFill>
              </a:rPr>
              <a:t>Увести за потреби текст іншого повідомлення для введення значення іншого параметра для інших полів.</a:t>
            </a:r>
          </a:p>
        </p:txBody>
      </p:sp>
      <p:sp>
        <p:nvSpPr>
          <p:cNvPr id="11" name="TextBox 10">
            <a:extLst>
              <a:ext uri="{FF2B5EF4-FFF2-40B4-BE49-F238E27FC236}">
                <a16:creationId xmlns:a16="http://schemas.microsoft.com/office/drawing/2014/main" id="{A23A0FD3-D413-4D9A-9070-C91CE840E3F9}"/>
              </a:ext>
            </a:extLst>
          </p:cNvPr>
          <p:cNvSpPr txBox="1"/>
          <p:nvPr/>
        </p:nvSpPr>
        <p:spPr>
          <a:xfrm>
            <a:off x="70929" y="3322136"/>
            <a:ext cx="12050142" cy="523220"/>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marL="514350" lvl="0" indent="-514350" algn="just" fontAlgn="base">
              <a:spcBef>
                <a:spcPct val="0"/>
              </a:spcBef>
              <a:spcAft>
                <a:spcPct val="0"/>
              </a:spcAft>
              <a:buFont typeface="+mj-lt"/>
              <a:buAutoNum type="arabicPeriod" startAt="4"/>
              <a:defRPr/>
            </a:pPr>
            <a:r>
              <a:rPr lang="uk-UA" sz="2800" b="1" i="1" kern="0" dirty="0">
                <a:solidFill>
                  <a:srgbClr val="FFFFFF"/>
                </a:solidFill>
              </a:rPr>
              <a:t>Вибрати кнопку </a:t>
            </a:r>
            <a:r>
              <a:rPr lang="uk-UA" sz="2800" b="1" i="1" kern="0" dirty="0">
                <a:solidFill>
                  <a:srgbClr val="FFFF00"/>
                </a:solidFill>
              </a:rPr>
              <a:t>Запуск</a:t>
            </a:r>
            <a:r>
              <a:rPr lang="uk-UA" sz="2800" b="1" i="1" kern="0" dirty="0">
                <a:solidFill>
                  <a:srgbClr val="FFFFFF"/>
                </a:solidFill>
              </a:rPr>
              <a:t>.</a:t>
            </a:r>
          </a:p>
        </p:txBody>
      </p:sp>
      <p:pic>
        <p:nvPicPr>
          <p:cNvPr id="9" name="Рисунок 8">
            <a:extLst>
              <a:ext uri="{FF2B5EF4-FFF2-40B4-BE49-F238E27FC236}">
                <a16:creationId xmlns:a16="http://schemas.microsoft.com/office/drawing/2014/main" id="{83D654F1-CF12-472A-89BB-D550CA357629}"/>
              </a:ext>
            </a:extLst>
          </p:cNvPr>
          <p:cNvPicPr>
            <a:picLocks noChangeAspect="1"/>
          </p:cNvPicPr>
          <p:nvPr/>
        </p:nvPicPr>
        <p:blipFill rotWithShape="1">
          <a:blip r:embed="rId3"/>
          <a:srcRect t="-1" b="986"/>
          <a:stretch/>
        </p:blipFill>
        <p:spPr>
          <a:xfrm>
            <a:off x="226141" y="3957753"/>
            <a:ext cx="11739718" cy="2702622"/>
          </a:xfrm>
          <a:prstGeom prst="rect">
            <a:avLst/>
          </a:prstGeom>
          <a:ln>
            <a:noFill/>
          </a:ln>
          <a:effectLst>
            <a:outerShdw blurRad="292100" dist="139700" dir="2700000" algn="tl" rotWithShape="0">
              <a:srgbClr val="333333">
                <a:alpha val="65000"/>
              </a:srgbClr>
            </a:outerShdw>
          </a:effectLst>
        </p:spPr>
      </p:pic>
      <p:sp>
        <p:nvSpPr>
          <p:cNvPr id="12" name="Прямокутник 11">
            <a:extLst>
              <a:ext uri="{FF2B5EF4-FFF2-40B4-BE49-F238E27FC236}">
                <a16:creationId xmlns:a16="http://schemas.microsoft.com/office/drawing/2014/main" id="{9DBD45AC-EA35-44EE-9874-5D3F392B158B}"/>
              </a:ext>
            </a:extLst>
          </p:cNvPr>
          <p:cNvSpPr/>
          <p:nvPr/>
        </p:nvSpPr>
        <p:spPr>
          <a:xfrm>
            <a:off x="9215082" y="4543451"/>
            <a:ext cx="1950758" cy="599644"/>
          </a:xfrm>
          <a:prstGeom prst="rect">
            <a:avLst/>
          </a:prstGeom>
          <a:solidFill>
            <a:srgbClr val="008000">
              <a:alpha val="30000"/>
            </a:srgb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sp>
        <p:nvSpPr>
          <p:cNvPr id="13" name="Стрілка вліво 20">
            <a:extLst>
              <a:ext uri="{FF2B5EF4-FFF2-40B4-BE49-F238E27FC236}">
                <a16:creationId xmlns:a16="http://schemas.microsoft.com/office/drawing/2014/main" id="{C902E918-7D0A-4F12-9C81-4D37F60B39EC}"/>
              </a:ext>
            </a:extLst>
          </p:cNvPr>
          <p:cNvSpPr/>
          <p:nvPr/>
        </p:nvSpPr>
        <p:spPr>
          <a:xfrm rot="18900000">
            <a:off x="10028950" y="3935545"/>
            <a:ext cx="1152128" cy="648072"/>
          </a:xfrm>
          <a:prstGeom prst="leftArrow">
            <a:avLst/>
          </a:prstGeom>
          <a:solidFill>
            <a:srgbClr val="FF0000"/>
          </a:soli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uk-UA" sz="2400" b="1" i="0" u="none" strike="noStrike" kern="0" cap="none" spc="0" normalizeH="0" baseline="0" noProof="0" dirty="0">
                <a:ln>
                  <a:noFill/>
                </a:ln>
                <a:solidFill>
                  <a:srgbClr val="FFFFFF"/>
                </a:solidFill>
                <a:effectLst/>
                <a:uLnTx/>
                <a:uFillTx/>
                <a:latin typeface="Verdana"/>
                <a:ea typeface="+mn-ea"/>
                <a:cs typeface="+mn-cs"/>
              </a:rPr>
              <a:t>1</a:t>
            </a:r>
          </a:p>
        </p:txBody>
      </p:sp>
      <p:sp>
        <p:nvSpPr>
          <p:cNvPr id="14" name="Прямокутник 13">
            <a:extLst>
              <a:ext uri="{FF2B5EF4-FFF2-40B4-BE49-F238E27FC236}">
                <a16:creationId xmlns:a16="http://schemas.microsoft.com/office/drawing/2014/main" id="{3476B381-FDDD-40E5-BA5E-E93CB52E5A99}"/>
              </a:ext>
            </a:extLst>
          </p:cNvPr>
          <p:cNvSpPr/>
          <p:nvPr/>
        </p:nvSpPr>
        <p:spPr>
          <a:xfrm>
            <a:off x="1219200" y="5087703"/>
            <a:ext cx="736600" cy="1030751"/>
          </a:xfrm>
          <a:prstGeom prst="rect">
            <a:avLst/>
          </a:prstGeom>
          <a:solidFill>
            <a:srgbClr val="008000">
              <a:alpha val="30000"/>
            </a:srgb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sp>
        <p:nvSpPr>
          <p:cNvPr id="15" name="Стрілка вліво 20">
            <a:extLst>
              <a:ext uri="{FF2B5EF4-FFF2-40B4-BE49-F238E27FC236}">
                <a16:creationId xmlns:a16="http://schemas.microsoft.com/office/drawing/2014/main" id="{1843D588-A83C-464A-A548-4BB2C4F289D4}"/>
              </a:ext>
            </a:extLst>
          </p:cNvPr>
          <p:cNvSpPr/>
          <p:nvPr/>
        </p:nvSpPr>
        <p:spPr>
          <a:xfrm rot="18900000">
            <a:off x="1647903" y="4723638"/>
            <a:ext cx="1152128" cy="648072"/>
          </a:xfrm>
          <a:prstGeom prst="leftArrow">
            <a:avLst/>
          </a:prstGeom>
          <a:solidFill>
            <a:srgbClr val="FF0000"/>
          </a:soli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lang="uk-UA" sz="2400" b="1" kern="0" dirty="0">
                <a:solidFill>
                  <a:srgbClr val="FFFFFF"/>
                </a:solidFill>
                <a:latin typeface="Verdana"/>
              </a:rPr>
              <a:t>2</a:t>
            </a:r>
            <a:endParaRPr kumimoji="0" lang="uk-UA" sz="2400" b="1" i="0" u="none" strike="noStrike" kern="0" cap="none" spc="0" normalizeH="0" baseline="0" noProof="0" dirty="0">
              <a:ln>
                <a:noFill/>
              </a:ln>
              <a:solidFill>
                <a:srgbClr val="FFFFFF"/>
              </a:solidFill>
              <a:effectLst/>
              <a:uLnTx/>
              <a:uFillTx/>
              <a:latin typeface="Verdana"/>
              <a:ea typeface="+mn-ea"/>
              <a:cs typeface="+mn-cs"/>
            </a:endParaRPr>
          </a:p>
        </p:txBody>
      </p:sp>
    </p:spTree>
    <p:extLst>
      <p:ext uri="{BB962C8B-B14F-4D97-AF65-F5344CB8AC3E}">
        <p14:creationId xmlns:p14="http://schemas.microsoft.com/office/powerpoint/2010/main" val="331897749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1000"/>
                                        <p:tgtEl>
                                          <p:spTgt spid="11"/>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1000" fill="hold"/>
                                        <p:tgtEl>
                                          <p:spTgt spid="9"/>
                                        </p:tgtEl>
                                        <p:attrNameLst>
                                          <p:attrName>ppt_w</p:attrName>
                                        </p:attrNameLst>
                                      </p:cBhvr>
                                      <p:tavLst>
                                        <p:tav tm="0">
                                          <p:val>
                                            <p:fltVal val="0"/>
                                          </p:val>
                                        </p:tav>
                                        <p:tav tm="100000">
                                          <p:val>
                                            <p:strVal val="#ppt_w"/>
                                          </p:val>
                                        </p:tav>
                                      </p:tavLst>
                                    </p:anim>
                                    <p:anim calcmode="lin" valueType="num">
                                      <p:cBhvr>
                                        <p:cTn id="20" dur="1000" fill="hold"/>
                                        <p:tgtEl>
                                          <p:spTgt spid="9"/>
                                        </p:tgtEl>
                                        <p:attrNameLst>
                                          <p:attrName>ppt_h</p:attrName>
                                        </p:attrNameLst>
                                      </p:cBhvr>
                                      <p:tavLst>
                                        <p:tav tm="0">
                                          <p:val>
                                            <p:fltVal val="0"/>
                                          </p:val>
                                        </p:tav>
                                        <p:tav tm="100000">
                                          <p:val>
                                            <p:strVal val="#ppt_h"/>
                                          </p:val>
                                        </p:tav>
                                      </p:tavLst>
                                    </p:anim>
                                    <p:animEffect transition="in" filter="fade">
                                      <p:cBhvr>
                                        <p:cTn id="21" dur="1000"/>
                                        <p:tgtEl>
                                          <p:spTgt spid="9"/>
                                        </p:tgtEl>
                                      </p:cBhvr>
                                    </p:animEffect>
                                  </p:childTnLst>
                                </p:cTn>
                              </p:par>
                            </p:childTnLst>
                          </p:cTn>
                        </p:par>
                        <p:par>
                          <p:cTn id="22" fill="hold">
                            <p:stCondLst>
                              <p:cond delay="4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1000"/>
                                        <p:tgtEl>
                                          <p:spTgt spid="13"/>
                                        </p:tgtEl>
                                      </p:cBhvr>
                                    </p:animEffect>
                                  </p:childTnLst>
                                </p:cTn>
                              </p:par>
                            </p:childTnLst>
                          </p:cTn>
                        </p:par>
                        <p:par>
                          <p:cTn id="26" fill="hold">
                            <p:stCondLst>
                              <p:cond delay="5000"/>
                            </p:stCondLst>
                            <p:childTnLst>
                              <p:par>
                                <p:cTn id="27" presetID="21" presetClass="entr" presetSubtype="1"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heel(1)">
                                      <p:cBhvr>
                                        <p:cTn id="29" dur="2250"/>
                                        <p:tgtEl>
                                          <p:spTgt spid="12"/>
                                        </p:tgtEl>
                                      </p:cBhvr>
                                    </p:animEffect>
                                  </p:childTnLst>
                                </p:cTn>
                              </p:par>
                            </p:childTnLst>
                          </p:cTn>
                        </p:par>
                        <p:par>
                          <p:cTn id="30" fill="hold">
                            <p:stCondLst>
                              <p:cond delay="7250"/>
                            </p:stCondLst>
                            <p:childTnLst>
                              <p:par>
                                <p:cTn id="31" presetID="22" presetClass="entr" presetSubtype="1"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up)">
                                      <p:cBhvr>
                                        <p:cTn id="33" dur="1000"/>
                                        <p:tgtEl>
                                          <p:spTgt spid="15"/>
                                        </p:tgtEl>
                                      </p:cBhvr>
                                    </p:animEffect>
                                  </p:childTnLst>
                                </p:cTn>
                              </p:par>
                            </p:childTnLst>
                          </p:cTn>
                        </p:par>
                        <p:par>
                          <p:cTn id="34" fill="hold">
                            <p:stCondLst>
                              <p:cond delay="8250"/>
                            </p:stCondLst>
                            <p:childTnLst>
                              <p:par>
                                <p:cTn id="35" presetID="21" presetClass="entr" presetSubtype="1"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heel(1)">
                                      <p:cBhvr>
                                        <p:cTn id="37" dur="22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P spid="13" grpId="0" animBg="1"/>
      <p:bldP spid="14" grpId="0" animBg="1"/>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Поняття про запити в базі даних</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3</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3.</a:t>
            </a:r>
            <a:r>
              <a:rPr lang="ru-RU" sz="1200" kern="0" dirty="0">
                <a:solidFill>
                  <a:srgbClr val="000000"/>
                </a:solidFill>
                <a:latin typeface="Verdana" pitchFamily="34" charset="0"/>
              </a:rPr>
              <a:t>5</a:t>
            </a:r>
            <a:endParaRPr lang="en-US" sz="1200" kern="0" dirty="0">
              <a:solidFill>
                <a:srgbClr val="000000"/>
              </a:solidFill>
              <a:latin typeface="Verdana" pitchFamily="34" charset="0"/>
            </a:endParaRPr>
          </a:p>
        </p:txBody>
      </p:sp>
      <p:sp>
        <p:nvSpPr>
          <p:cNvPr id="8" name="TextBox 7">
            <a:extLst>
              <a:ext uri="{FF2B5EF4-FFF2-40B4-BE49-F238E27FC236}">
                <a16:creationId xmlns:a16="http://schemas.microsoft.com/office/drawing/2014/main" id="{2C3A030C-D3AE-4801-83A3-71487A8CFDE6}"/>
              </a:ext>
            </a:extLst>
          </p:cNvPr>
          <p:cNvSpPr txBox="1"/>
          <p:nvPr/>
        </p:nvSpPr>
        <p:spPr>
          <a:xfrm>
            <a:off x="72008" y="1196763"/>
            <a:ext cx="6928560" cy="1384995"/>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Основними операціями, які може здійснити користувач з використанням запитів, є:</a:t>
            </a:r>
          </a:p>
        </p:txBody>
      </p:sp>
      <p:sp>
        <p:nvSpPr>
          <p:cNvPr id="6" name="TextBox 5">
            <a:extLst>
              <a:ext uri="{FF2B5EF4-FFF2-40B4-BE49-F238E27FC236}">
                <a16:creationId xmlns:a16="http://schemas.microsoft.com/office/drawing/2014/main" id="{F8D3FF00-D6B8-4731-B5E6-94D9ADC0DF7E}"/>
              </a:ext>
            </a:extLst>
          </p:cNvPr>
          <p:cNvSpPr txBox="1"/>
          <p:nvPr/>
        </p:nvSpPr>
        <p:spPr>
          <a:xfrm>
            <a:off x="72008" y="2721971"/>
            <a:ext cx="6928560" cy="3108543"/>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marL="457200" lvl="0" indent="-457200" algn="just" fontAlgn="base">
              <a:spcBef>
                <a:spcPct val="0"/>
              </a:spcBef>
              <a:spcAft>
                <a:spcPct val="0"/>
              </a:spcAft>
              <a:buFont typeface="Wingdings" panose="05000000000000000000" pitchFamily="2" charset="2"/>
              <a:buChar char="ü"/>
              <a:defRPr/>
            </a:pPr>
            <a:r>
              <a:rPr lang="uk-UA" sz="2800" b="1" i="1" kern="0" dirty="0">
                <a:solidFill>
                  <a:srgbClr val="FFFFFF"/>
                </a:solidFill>
              </a:rPr>
              <a:t>створення нових таблиць на основі аналізу даних у вже існуючих таблицях бази даних, наприклад створення таблиці призерів з бігу на 100 м на основі таблиці, наведеної на малюнку;</a:t>
            </a:r>
          </a:p>
        </p:txBody>
      </p:sp>
      <p:pic>
        <p:nvPicPr>
          <p:cNvPr id="7" name="Рисунок 6">
            <a:extLst>
              <a:ext uri="{FF2B5EF4-FFF2-40B4-BE49-F238E27FC236}">
                <a16:creationId xmlns:a16="http://schemas.microsoft.com/office/drawing/2014/main" id="{57685E0C-0DE3-4DF3-9923-36E5E876B16E}"/>
              </a:ext>
            </a:extLst>
          </p:cNvPr>
          <p:cNvPicPr>
            <a:picLocks noChangeAspect="1"/>
          </p:cNvPicPr>
          <p:nvPr/>
        </p:nvPicPr>
        <p:blipFill>
          <a:blip r:embed="rId3"/>
          <a:stretch>
            <a:fillRect/>
          </a:stretch>
        </p:blipFill>
        <p:spPr>
          <a:xfrm>
            <a:off x="7079493" y="1196762"/>
            <a:ext cx="5040499" cy="5498726"/>
          </a:xfrm>
          <a:prstGeom prst="rect">
            <a:avLst/>
          </a:prstGeom>
        </p:spPr>
      </p:pic>
    </p:spTree>
    <p:extLst>
      <p:ext uri="{BB962C8B-B14F-4D97-AF65-F5344CB8AC3E}">
        <p14:creationId xmlns:p14="http://schemas.microsoft.com/office/powerpoint/2010/main" val="387876005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1000"/>
                                        <p:tgtEl>
                                          <p:spTgt spid="6"/>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1000" fill="hold"/>
                                        <p:tgtEl>
                                          <p:spTgt spid="7"/>
                                        </p:tgtEl>
                                        <p:attrNameLst>
                                          <p:attrName>ppt_w</p:attrName>
                                        </p:attrNameLst>
                                      </p:cBhvr>
                                      <p:tavLst>
                                        <p:tav tm="0">
                                          <p:val>
                                            <p:fltVal val="0"/>
                                          </p:val>
                                        </p:tav>
                                        <p:tav tm="100000">
                                          <p:val>
                                            <p:strVal val="#ppt_w"/>
                                          </p:val>
                                        </p:tav>
                                      </p:tavLst>
                                    </p:anim>
                                    <p:anim calcmode="lin" valueType="num">
                                      <p:cBhvr>
                                        <p:cTn id="16" dur="1000" fill="hold"/>
                                        <p:tgtEl>
                                          <p:spTgt spid="7"/>
                                        </p:tgtEl>
                                        <p:attrNameLst>
                                          <p:attrName>ppt_h</p:attrName>
                                        </p:attrNameLst>
                                      </p:cBhvr>
                                      <p:tavLst>
                                        <p:tav tm="0">
                                          <p:val>
                                            <p:fltVal val="0"/>
                                          </p:val>
                                        </p:tav>
                                        <p:tav tm="100000">
                                          <p:val>
                                            <p:strVal val="#ppt_h"/>
                                          </p:val>
                                        </p:tav>
                                      </p:tavLst>
                                    </p:anim>
                                    <p:animEffect transition="in" filter="fade">
                                      <p:cBhvr>
                                        <p:cTn id="1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Для тих, хто хоче знати більше</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3</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3.</a:t>
            </a:r>
            <a:r>
              <a:rPr lang="ru-RU" sz="1200" kern="0" dirty="0">
                <a:solidFill>
                  <a:srgbClr val="000000"/>
                </a:solidFill>
                <a:latin typeface="Verdana" pitchFamily="34" charset="0"/>
              </a:rPr>
              <a:t>5</a:t>
            </a:r>
            <a:endParaRPr lang="en-US" sz="1200" kern="0" dirty="0">
              <a:solidFill>
                <a:srgbClr val="000000"/>
              </a:solidFill>
              <a:latin typeface="Verdana" pitchFamily="34" charset="0"/>
            </a:endParaRPr>
          </a:p>
        </p:txBody>
      </p:sp>
      <p:sp>
        <p:nvSpPr>
          <p:cNvPr id="8" name="TextBox 7">
            <a:extLst>
              <a:ext uri="{FF2B5EF4-FFF2-40B4-BE49-F238E27FC236}">
                <a16:creationId xmlns:a16="http://schemas.microsoft.com/office/drawing/2014/main" id="{2C3A030C-D3AE-4801-83A3-71487A8CFDE6}"/>
              </a:ext>
            </a:extLst>
          </p:cNvPr>
          <p:cNvSpPr txBox="1"/>
          <p:nvPr/>
        </p:nvSpPr>
        <p:spPr>
          <a:xfrm>
            <a:off x="72008" y="1196763"/>
            <a:ext cx="12050142" cy="954107"/>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Після запуску запита на виконання відкривається вікно </a:t>
            </a:r>
            <a:r>
              <a:rPr lang="uk-UA" sz="2800" b="1" i="1" kern="0" dirty="0">
                <a:solidFill>
                  <a:srgbClr val="FFFF00"/>
                </a:solidFill>
              </a:rPr>
              <a:t>Введення значення параметра</a:t>
            </a:r>
            <a:r>
              <a:rPr lang="uk-UA" sz="2800" b="1" i="1" kern="0" dirty="0">
                <a:solidFill>
                  <a:srgbClr val="FFFFFF"/>
                </a:solidFill>
              </a:rPr>
              <a:t>, </a:t>
            </a:r>
          </a:p>
        </p:txBody>
      </p:sp>
      <p:pic>
        <p:nvPicPr>
          <p:cNvPr id="3" name="Рисунок 2">
            <a:extLst>
              <a:ext uri="{FF2B5EF4-FFF2-40B4-BE49-F238E27FC236}">
                <a16:creationId xmlns:a16="http://schemas.microsoft.com/office/drawing/2014/main" id="{9AD52049-2C6C-4B5F-86AE-6880B6AAF8F5}"/>
              </a:ext>
            </a:extLst>
          </p:cNvPr>
          <p:cNvPicPr>
            <a:picLocks noChangeAspect="1"/>
          </p:cNvPicPr>
          <p:nvPr/>
        </p:nvPicPr>
        <p:blipFill>
          <a:blip r:embed="rId3"/>
          <a:stretch>
            <a:fillRect/>
          </a:stretch>
        </p:blipFill>
        <p:spPr>
          <a:xfrm>
            <a:off x="6712963" y="2307561"/>
            <a:ext cx="5407030" cy="2399570"/>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C2837362-9713-45A9-8B21-C5FC8C0CA71B}"/>
              </a:ext>
            </a:extLst>
          </p:cNvPr>
          <p:cNvSpPr txBox="1"/>
          <p:nvPr/>
        </p:nvSpPr>
        <p:spPr>
          <a:xfrm>
            <a:off x="72009" y="2157683"/>
            <a:ext cx="6495940" cy="2677656"/>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algn="just" fontAlgn="base">
              <a:spcBef>
                <a:spcPct val="0"/>
              </a:spcBef>
              <a:spcAft>
                <a:spcPct val="0"/>
              </a:spcAft>
              <a:defRPr/>
            </a:pPr>
            <a:r>
              <a:rPr lang="uk-UA" sz="2800" b="1" i="1" kern="0" dirty="0">
                <a:solidFill>
                  <a:srgbClr val="FFFFFF"/>
                </a:solidFill>
              </a:rPr>
              <a:t>у якому слід увести значення потрібного параметра, наприклад Африка. Для переходу до перегляду даних про країни іншої частини світу</a:t>
            </a:r>
          </a:p>
        </p:txBody>
      </p:sp>
      <p:sp>
        <p:nvSpPr>
          <p:cNvPr id="9" name="TextBox 8">
            <a:extLst>
              <a:ext uri="{FF2B5EF4-FFF2-40B4-BE49-F238E27FC236}">
                <a16:creationId xmlns:a16="http://schemas.microsoft.com/office/drawing/2014/main" id="{3CBE5540-0FCD-4B13-AC44-FD2F284E78FB}"/>
              </a:ext>
            </a:extLst>
          </p:cNvPr>
          <p:cNvSpPr txBox="1"/>
          <p:nvPr/>
        </p:nvSpPr>
        <p:spPr>
          <a:xfrm>
            <a:off x="72008" y="4842152"/>
            <a:ext cx="12047984" cy="1384995"/>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algn="just" fontAlgn="base">
              <a:spcBef>
                <a:spcPct val="0"/>
              </a:spcBef>
              <a:spcAft>
                <a:spcPct val="0"/>
              </a:spcAft>
              <a:defRPr/>
            </a:pPr>
            <a:r>
              <a:rPr lang="uk-UA" sz="2800" b="1" i="1" kern="0" dirty="0">
                <a:solidFill>
                  <a:srgbClr val="FFFFFF"/>
                </a:solidFill>
              </a:rPr>
              <a:t>необхідно закрити таблицю результатів виконання запиту і запустити його на виконання знову та ввести інше значення параметра — назву іншої частини світу.</a:t>
            </a:r>
          </a:p>
        </p:txBody>
      </p:sp>
    </p:spTree>
    <p:extLst>
      <p:ext uri="{BB962C8B-B14F-4D97-AF65-F5344CB8AC3E}">
        <p14:creationId xmlns:p14="http://schemas.microsoft.com/office/powerpoint/2010/main" val="168011731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3000"/>
                            </p:stCondLst>
                            <p:childTnLst>
                              <p:par>
                                <p:cTn id="19" presetID="22" presetClass="entr" presetSubtype="8"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rmAutofit/>
          </a:bodyPr>
          <a:lstStyle/>
          <a:p>
            <a:r>
              <a:rPr lang="uk-UA" dirty="0"/>
              <a:t>Дайте відповіді на запитання</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3</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3.</a:t>
            </a:r>
            <a:r>
              <a:rPr lang="ru-RU" sz="1200" kern="0" dirty="0">
                <a:solidFill>
                  <a:srgbClr val="000000"/>
                </a:solidFill>
                <a:latin typeface="Verdana" pitchFamily="34" charset="0"/>
              </a:rPr>
              <a:t>5</a:t>
            </a:r>
            <a:endParaRPr lang="en-US" sz="1200" kern="0" dirty="0">
              <a:solidFill>
                <a:srgbClr val="000000"/>
              </a:solidFill>
              <a:latin typeface="Verdana" pitchFamily="34" charset="0"/>
            </a:endParaRPr>
          </a:p>
        </p:txBody>
      </p:sp>
      <p:sp>
        <p:nvSpPr>
          <p:cNvPr id="6" name="TextBox 5"/>
          <p:cNvSpPr txBox="1"/>
          <p:nvPr/>
        </p:nvSpPr>
        <p:spPr>
          <a:xfrm>
            <a:off x="72008" y="1196763"/>
            <a:ext cx="12050142" cy="523220"/>
          </a:xfrm>
          <a:prstGeom prst="rect">
            <a:avLst/>
          </a:prstGeom>
          <a:gradFill rotWithShape="1">
            <a:gsLst>
              <a:gs pos="0">
                <a:srgbClr val="19426B">
                  <a:satMod val="103000"/>
                  <a:lumMod val="102000"/>
                  <a:tint val="94000"/>
                </a:srgbClr>
              </a:gs>
              <a:gs pos="50000">
                <a:srgbClr val="19426B">
                  <a:satMod val="110000"/>
                  <a:lumMod val="100000"/>
                  <a:shade val="100000"/>
                </a:srgbClr>
              </a:gs>
              <a:gs pos="100000">
                <a:srgbClr val="19426B">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wrap="square" rtlCol="0">
            <a:spAutoFit/>
          </a:bodyPr>
          <a:lstStyle/>
          <a:p>
            <a:pPr marL="514350" lvl="0" indent="-514350" algn="just" fontAlgn="base">
              <a:spcBef>
                <a:spcPct val="0"/>
              </a:spcBef>
              <a:spcAft>
                <a:spcPct val="0"/>
              </a:spcAft>
              <a:buFont typeface="+mj-lt"/>
              <a:buAutoNum type="arabicPeriod"/>
              <a:defRPr/>
            </a:pPr>
            <a:r>
              <a:rPr lang="uk-UA" sz="2800" b="1" i="1" kern="0" dirty="0">
                <a:solidFill>
                  <a:srgbClr val="FFFFFF"/>
                </a:solidFill>
              </a:rPr>
              <a:t>Для чого призначені запити?</a:t>
            </a:r>
          </a:p>
        </p:txBody>
      </p:sp>
      <p:pic>
        <p:nvPicPr>
          <p:cNvPr id="30" name="Picture 2" descr="http://nvip.com.ua/sites/default/files/imagecache/original_watermark/pictures/news/q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25774" y="4780449"/>
            <a:ext cx="1663554" cy="2053771"/>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p:cNvSpPr txBox="1"/>
          <p:nvPr/>
        </p:nvSpPr>
        <p:spPr>
          <a:xfrm>
            <a:off x="70929" y="1815941"/>
            <a:ext cx="12050142" cy="523220"/>
          </a:xfrm>
          <a:prstGeom prst="rect">
            <a:avLst/>
          </a:prstGeom>
          <a:solidFill>
            <a:srgbClr val="FFFF00"/>
          </a:solidFill>
          <a:ln>
            <a:noFill/>
          </a:ln>
          <a:effectLst>
            <a:outerShdw blurRad="57150" dist="19050" dir="5400000" algn="ctr" rotWithShape="0">
              <a:srgbClr val="000000">
                <a:alpha val="63000"/>
              </a:srgbClr>
            </a:outerShdw>
          </a:effectLst>
        </p:spPr>
        <p:txBody>
          <a:bodyPr wrap="square" rtlCol="0">
            <a:spAutoFit/>
          </a:bodyPr>
          <a:lstStyle/>
          <a:p>
            <a:pPr marL="514350" lvl="0" indent="-514350" algn="just" fontAlgn="base">
              <a:spcBef>
                <a:spcPct val="0"/>
              </a:spcBef>
              <a:spcAft>
                <a:spcPct val="0"/>
              </a:spcAft>
              <a:buFont typeface="+mj-lt"/>
              <a:buAutoNum type="arabicPeriod" startAt="2"/>
              <a:defRPr/>
            </a:pPr>
            <a:r>
              <a:rPr lang="uk-UA" sz="2800" b="1" i="1" kern="0" dirty="0">
                <a:solidFill>
                  <a:srgbClr val="002060"/>
                </a:solidFill>
              </a:rPr>
              <a:t>Що таке запит і що є результатом його виконання?</a:t>
            </a:r>
          </a:p>
        </p:txBody>
      </p:sp>
      <p:sp>
        <p:nvSpPr>
          <p:cNvPr id="32" name="TextBox 31"/>
          <p:cNvSpPr txBox="1"/>
          <p:nvPr/>
        </p:nvSpPr>
        <p:spPr>
          <a:xfrm>
            <a:off x="69850" y="2439727"/>
            <a:ext cx="12050142" cy="954107"/>
          </a:xfrm>
          <a:prstGeom prst="rect">
            <a:avLst/>
          </a:prstGeom>
          <a:gradFill rotWithShape="1">
            <a:gsLst>
              <a:gs pos="0">
                <a:srgbClr val="19426B">
                  <a:satMod val="103000"/>
                  <a:lumMod val="102000"/>
                  <a:tint val="94000"/>
                </a:srgbClr>
              </a:gs>
              <a:gs pos="50000">
                <a:srgbClr val="19426B">
                  <a:satMod val="110000"/>
                  <a:lumMod val="100000"/>
                  <a:shade val="100000"/>
                </a:srgbClr>
              </a:gs>
              <a:gs pos="100000">
                <a:srgbClr val="19426B">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wrap="square" rtlCol="0">
            <a:spAutoFit/>
          </a:bodyPr>
          <a:lstStyle/>
          <a:p>
            <a:pPr marL="514350" lvl="0" indent="-514350" algn="just" fontAlgn="base">
              <a:spcBef>
                <a:spcPct val="0"/>
              </a:spcBef>
              <a:spcAft>
                <a:spcPct val="0"/>
              </a:spcAft>
              <a:buFont typeface="+mj-lt"/>
              <a:buAutoNum type="arabicPeriod" startAt="3"/>
              <a:defRPr/>
            </a:pPr>
            <a:r>
              <a:rPr lang="uk-UA" sz="2800" b="1" i="1" kern="0" dirty="0">
                <a:solidFill>
                  <a:srgbClr val="FFFFFF"/>
                </a:solidFill>
              </a:rPr>
              <a:t>Які основні операції виконуються з використанням запитів у базах даних?</a:t>
            </a:r>
          </a:p>
        </p:txBody>
      </p:sp>
      <p:sp>
        <p:nvSpPr>
          <p:cNvPr id="10" name="TextBox 9">
            <a:extLst>
              <a:ext uri="{FF2B5EF4-FFF2-40B4-BE49-F238E27FC236}">
                <a16:creationId xmlns:a16="http://schemas.microsoft.com/office/drawing/2014/main" id="{BD17B8FD-57B0-4B9A-8578-022ECA15D7C9}"/>
              </a:ext>
            </a:extLst>
          </p:cNvPr>
          <p:cNvSpPr txBox="1"/>
          <p:nvPr/>
        </p:nvSpPr>
        <p:spPr>
          <a:xfrm>
            <a:off x="69850" y="3494400"/>
            <a:ext cx="12050142" cy="523220"/>
          </a:xfrm>
          <a:prstGeom prst="rect">
            <a:avLst/>
          </a:prstGeom>
          <a:solidFill>
            <a:srgbClr val="FFFF00"/>
          </a:solidFill>
          <a:ln>
            <a:noFill/>
          </a:ln>
          <a:effectLst>
            <a:outerShdw blurRad="57150" dist="19050" dir="5400000" algn="ctr" rotWithShape="0">
              <a:srgbClr val="000000">
                <a:alpha val="63000"/>
              </a:srgbClr>
            </a:outerShdw>
          </a:effectLst>
        </p:spPr>
        <p:txBody>
          <a:bodyPr wrap="square" rtlCol="0">
            <a:spAutoFit/>
          </a:bodyPr>
          <a:lstStyle/>
          <a:p>
            <a:pPr marL="514350" lvl="0" indent="-514350" algn="just" fontAlgn="base">
              <a:spcBef>
                <a:spcPct val="0"/>
              </a:spcBef>
              <a:spcAft>
                <a:spcPct val="0"/>
              </a:spcAft>
              <a:buFont typeface="+mj-lt"/>
              <a:buAutoNum type="arabicPeriod" startAt="4"/>
              <a:defRPr/>
            </a:pPr>
            <a:r>
              <a:rPr lang="uk-UA" sz="2800" b="1" i="1" kern="0" dirty="0">
                <a:solidFill>
                  <a:srgbClr val="002060"/>
                </a:solidFill>
              </a:rPr>
              <a:t>Для чого в запитах використовують вирази?</a:t>
            </a:r>
          </a:p>
        </p:txBody>
      </p:sp>
      <p:sp>
        <p:nvSpPr>
          <p:cNvPr id="11" name="TextBox 10">
            <a:extLst>
              <a:ext uri="{FF2B5EF4-FFF2-40B4-BE49-F238E27FC236}">
                <a16:creationId xmlns:a16="http://schemas.microsoft.com/office/drawing/2014/main" id="{63DD276A-E0E0-45BC-A18D-3C4045DAE98B}"/>
              </a:ext>
            </a:extLst>
          </p:cNvPr>
          <p:cNvSpPr txBox="1"/>
          <p:nvPr/>
        </p:nvSpPr>
        <p:spPr>
          <a:xfrm>
            <a:off x="69850" y="4118186"/>
            <a:ext cx="12050142" cy="523220"/>
          </a:xfrm>
          <a:prstGeom prst="rect">
            <a:avLst/>
          </a:prstGeom>
          <a:gradFill rotWithShape="1">
            <a:gsLst>
              <a:gs pos="0">
                <a:srgbClr val="19426B">
                  <a:satMod val="103000"/>
                  <a:lumMod val="102000"/>
                  <a:tint val="94000"/>
                </a:srgbClr>
              </a:gs>
              <a:gs pos="50000">
                <a:srgbClr val="19426B">
                  <a:satMod val="110000"/>
                  <a:lumMod val="100000"/>
                  <a:shade val="100000"/>
                </a:srgbClr>
              </a:gs>
              <a:gs pos="100000">
                <a:srgbClr val="19426B">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wrap="square" rtlCol="0">
            <a:spAutoFit/>
          </a:bodyPr>
          <a:lstStyle/>
          <a:p>
            <a:pPr marL="514350" lvl="0" indent="-514350" algn="just" fontAlgn="base">
              <a:spcBef>
                <a:spcPct val="0"/>
              </a:spcBef>
              <a:spcAft>
                <a:spcPct val="0"/>
              </a:spcAft>
              <a:buFont typeface="+mj-lt"/>
              <a:buAutoNum type="arabicPeriod" startAt="5"/>
              <a:defRPr/>
            </a:pPr>
            <a:r>
              <a:rPr lang="uk-UA" sz="2800" b="1" i="1" kern="0" dirty="0">
                <a:solidFill>
                  <a:srgbClr val="FFFFFF"/>
                </a:solidFill>
              </a:rPr>
              <a:t>Із чого можуть складатися вирази?</a:t>
            </a:r>
          </a:p>
        </p:txBody>
      </p:sp>
      <p:sp>
        <p:nvSpPr>
          <p:cNvPr id="12" name="TextBox 11">
            <a:extLst>
              <a:ext uri="{FF2B5EF4-FFF2-40B4-BE49-F238E27FC236}">
                <a16:creationId xmlns:a16="http://schemas.microsoft.com/office/drawing/2014/main" id="{C94AFCFB-2D3C-4D09-A194-937E1F52EA34}"/>
              </a:ext>
            </a:extLst>
          </p:cNvPr>
          <p:cNvSpPr txBox="1"/>
          <p:nvPr/>
        </p:nvSpPr>
        <p:spPr>
          <a:xfrm>
            <a:off x="69850" y="4741972"/>
            <a:ext cx="10454845" cy="954107"/>
          </a:xfrm>
          <a:prstGeom prst="rect">
            <a:avLst/>
          </a:prstGeom>
          <a:solidFill>
            <a:srgbClr val="FFFF00"/>
          </a:solidFill>
          <a:ln>
            <a:noFill/>
          </a:ln>
          <a:effectLst>
            <a:outerShdw blurRad="57150" dist="19050" dir="5400000" algn="ctr" rotWithShape="0">
              <a:srgbClr val="000000">
                <a:alpha val="63000"/>
              </a:srgbClr>
            </a:outerShdw>
          </a:effectLst>
        </p:spPr>
        <p:txBody>
          <a:bodyPr wrap="square" rtlCol="0">
            <a:spAutoFit/>
          </a:bodyPr>
          <a:lstStyle/>
          <a:p>
            <a:pPr marL="514350" lvl="0" indent="-514350" algn="just" fontAlgn="base">
              <a:spcBef>
                <a:spcPct val="0"/>
              </a:spcBef>
              <a:spcAft>
                <a:spcPct val="0"/>
              </a:spcAft>
              <a:buFont typeface="+mj-lt"/>
              <a:buAutoNum type="arabicPeriod" startAt="6"/>
              <a:defRPr/>
            </a:pPr>
            <a:r>
              <a:rPr lang="uk-UA" sz="2800" b="1" i="1" kern="0" dirty="0">
                <a:solidFill>
                  <a:srgbClr val="002060"/>
                </a:solidFill>
              </a:rPr>
              <a:t>Які особливості запису запитів до полів з текстовими записами?</a:t>
            </a:r>
          </a:p>
        </p:txBody>
      </p:sp>
    </p:spTree>
    <p:extLst>
      <p:ext uri="{BB962C8B-B14F-4D97-AF65-F5344CB8AC3E}">
        <p14:creationId xmlns:p14="http://schemas.microsoft.com/office/powerpoint/2010/main" val="219553498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left)">
                                      <p:cBhvr>
                                        <p:cTn id="12" dur="10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left)">
                                      <p:cBhvr>
                                        <p:cTn id="17" dur="10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1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10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left)">
                                      <p:cBhvr>
                                        <p:cTn id="3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1" grpId="0" animBg="1"/>
      <p:bldP spid="32" grpId="0" animBg="1"/>
      <p:bldP spid="10" grpId="0" animBg="1"/>
      <p:bldP spid="11" grpId="0" animBg="1"/>
      <p:bldP spid="1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rmAutofit/>
          </a:bodyPr>
          <a:lstStyle/>
          <a:p>
            <a:r>
              <a:rPr lang="uk-UA" dirty="0"/>
              <a:t>Дайте відповіді на запитання</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3</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3.</a:t>
            </a:r>
            <a:r>
              <a:rPr lang="ru-RU" sz="1200" kern="0" dirty="0">
                <a:solidFill>
                  <a:srgbClr val="000000"/>
                </a:solidFill>
                <a:latin typeface="Verdana" pitchFamily="34" charset="0"/>
              </a:rPr>
              <a:t>5</a:t>
            </a:r>
            <a:endParaRPr lang="en-US" sz="1200" kern="0" dirty="0">
              <a:solidFill>
                <a:srgbClr val="000000"/>
              </a:solidFill>
              <a:latin typeface="Verdana" pitchFamily="34" charset="0"/>
            </a:endParaRPr>
          </a:p>
        </p:txBody>
      </p:sp>
      <p:sp>
        <p:nvSpPr>
          <p:cNvPr id="6" name="TextBox 5"/>
          <p:cNvSpPr txBox="1"/>
          <p:nvPr/>
        </p:nvSpPr>
        <p:spPr>
          <a:xfrm>
            <a:off x="72008" y="1196763"/>
            <a:ext cx="12050142" cy="954107"/>
          </a:xfrm>
          <a:prstGeom prst="rect">
            <a:avLst/>
          </a:prstGeom>
          <a:gradFill rotWithShape="1">
            <a:gsLst>
              <a:gs pos="0">
                <a:srgbClr val="19426B">
                  <a:satMod val="103000"/>
                  <a:lumMod val="102000"/>
                  <a:tint val="94000"/>
                </a:srgbClr>
              </a:gs>
              <a:gs pos="50000">
                <a:srgbClr val="19426B">
                  <a:satMod val="110000"/>
                  <a:lumMod val="100000"/>
                  <a:shade val="100000"/>
                </a:srgbClr>
              </a:gs>
              <a:gs pos="100000">
                <a:srgbClr val="19426B">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wrap="square" rtlCol="0">
            <a:spAutoFit/>
          </a:bodyPr>
          <a:lstStyle/>
          <a:p>
            <a:pPr marL="514350" lvl="0" indent="-514350" algn="just" fontAlgn="base">
              <a:spcBef>
                <a:spcPct val="0"/>
              </a:spcBef>
              <a:spcAft>
                <a:spcPct val="0"/>
              </a:spcAft>
              <a:buFont typeface="+mj-lt"/>
              <a:buAutoNum type="arabicPeriod" startAt="7"/>
              <a:defRPr/>
            </a:pPr>
            <a:r>
              <a:rPr lang="uk-UA" sz="2800" b="1" i="1" kern="0" dirty="0">
                <a:solidFill>
                  <a:srgbClr val="FFFFFF"/>
                </a:solidFill>
              </a:rPr>
              <a:t>Які оператори, що використовуються у виразах для створення запитів, ви знаєте?</a:t>
            </a:r>
          </a:p>
        </p:txBody>
      </p:sp>
      <p:pic>
        <p:nvPicPr>
          <p:cNvPr id="30" name="Picture 2" descr="http://nvip.com.ua/sites/default/files/imagecache/original_watermark/pictures/news/q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25774" y="4780449"/>
            <a:ext cx="1663554" cy="2053771"/>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p:cNvSpPr txBox="1"/>
          <p:nvPr/>
        </p:nvSpPr>
        <p:spPr>
          <a:xfrm>
            <a:off x="70929" y="2278064"/>
            <a:ext cx="12050142" cy="954107"/>
          </a:xfrm>
          <a:prstGeom prst="rect">
            <a:avLst/>
          </a:prstGeom>
          <a:solidFill>
            <a:srgbClr val="FFFF00"/>
          </a:solidFill>
          <a:ln>
            <a:noFill/>
          </a:ln>
          <a:effectLst>
            <a:outerShdw blurRad="57150" dist="19050" dir="5400000" algn="ctr" rotWithShape="0">
              <a:srgbClr val="000000">
                <a:alpha val="63000"/>
              </a:srgbClr>
            </a:outerShdw>
          </a:effectLst>
        </p:spPr>
        <p:txBody>
          <a:bodyPr wrap="square" rtlCol="0">
            <a:spAutoFit/>
          </a:bodyPr>
          <a:lstStyle/>
          <a:p>
            <a:pPr marL="514350" lvl="0" indent="-514350" algn="just" fontAlgn="base">
              <a:spcBef>
                <a:spcPct val="0"/>
              </a:spcBef>
              <a:spcAft>
                <a:spcPct val="0"/>
              </a:spcAft>
              <a:buFont typeface="+mj-lt"/>
              <a:buAutoNum type="arabicPeriod" startAt="8"/>
              <a:defRPr/>
            </a:pPr>
            <a:r>
              <a:rPr lang="uk-UA" sz="2800" b="1" i="1" kern="0" dirty="0">
                <a:solidFill>
                  <a:srgbClr val="002060"/>
                </a:solidFill>
              </a:rPr>
              <a:t>Яка послідовність створення запиту на вибірку з використанням Майстра запитів?</a:t>
            </a:r>
          </a:p>
        </p:txBody>
      </p:sp>
      <p:sp>
        <p:nvSpPr>
          <p:cNvPr id="32" name="TextBox 31"/>
          <p:cNvSpPr txBox="1"/>
          <p:nvPr/>
        </p:nvSpPr>
        <p:spPr>
          <a:xfrm>
            <a:off x="70929" y="3359365"/>
            <a:ext cx="5002516" cy="2246769"/>
          </a:xfrm>
          <a:prstGeom prst="rect">
            <a:avLst/>
          </a:prstGeom>
          <a:gradFill rotWithShape="1">
            <a:gsLst>
              <a:gs pos="0">
                <a:srgbClr val="19426B">
                  <a:satMod val="103000"/>
                  <a:lumMod val="102000"/>
                  <a:tint val="94000"/>
                </a:srgbClr>
              </a:gs>
              <a:gs pos="50000">
                <a:srgbClr val="19426B">
                  <a:satMod val="110000"/>
                  <a:lumMod val="100000"/>
                  <a:shade val="100000"/>
                </a:srgbClr>
              </a:gs>
              <a:gs pos="100000">
                <a:srgbClr val="19426B">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wrap="square" rtlCol="0">
            <a:spAutoFit/>
          </a:bodyPr>
          <a:lstStyle/>
          <a:p>
            <a:pPr marL="514350" lvl="0" indent="-514350" algn="just" fontAlgn="base">
              <a:spcBef>
                <a:spcPct val="0"/>
              </a:spcBef>
              <a:spcAft>
                <a:spcPct val="0"/>
              </a:spcAft>
              <a:buFont typeface="+mj-lt"/>
              <a:buAutoNum type="arabicPeriod" startAt="9"/>
              <a:defRPr/>
            </a:pPr>
            <a:r>
              <a:rPr lang="uk-UA" sz="2800" b="1" i="1" kern="0" dirty="0">
                <a:solidFill>
                  <a:srgbClr val="FFFFFF"/>
                </a:solidFill>
              </a:rPr>
              <a:t>Які об'єкти має вікно запиту в поданні Конструктор? Яке їх призначення?</a:t>
            </a:r>
          </a:p>
        </p:txBody>
      </p:sp>
      <p:pic>
        <p:nvPicPr>
          <p:cNvPr id="2050" name="Picture 2" descr="Ð ÐµÐ·ÑÐ»ÑÑÐ°Ñ Ð¿Ð¾ÑÑÐºÑ Ð·Ð¾Ð±ÑÐ°Ð¶ÐµÐ½Ñ Ð·Ð° Ð·Ð°Ð¿Ð¸ÑÐ¾Ð¼ &quot;relational database&quot;">
            <a:extLst>
              <a:ext uri="{FF2B5EF4-FFF2-40B4-BE49-F238E27FC236}">
                <a16:creationId xmlns:a16="http://schemas.microsoft.com/office/drawing/2014/main" id="{DEC2D18B-AFF4-4E23-9AB8-ACEA0D9D66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96690" y="3367117"/>
            <a:ext cx="5329084" cy="29976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445625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left)">
                                      <p:cBhvr>
                                        <p:cTn id="12" dur="1000"/>
                                        <p:tgtEl>
                                          <p:spTgt spid="31"/>
                                        </p:tgtEl>
                                      </p:cBhvr>
                                    </p:animEffect>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2050"/>
                                        </p:tgtEl>
                                        <p:attrNameLst>
                                          <p:attrName>style.visibility</p:attrName>
                                        </p:attrNameLst>
                                      </p:cBhvr>
                                      <p:to>
                                        <p:strVal val="visible"/>
                                      </p:to>
                                    </p:set>
                                    <p:anim calcmode="lin" valueType="num">
                                      <p:cBhvr>
                                        <p:cTn id="16" dur="1000" fill="hold"/>
                                        <p:tgtEl>
                                          <p:spTgt spid="2050"/>
                                        </p:tgtEl>
                                        <p:attrNameLst>
                                          <p:attrName>ppt_w</p:attrName>
                                        </p:attrNameLst>
                                      </p:cBhvr>
                                      <p:tavLst>
                                        <p:tav tm="0">
                                          <p:val>
                                            <p:fltVal val="0"/>
                                          </p:val>
                                        </p:tav>
                                        <p:tav tm="100000">
                                          <p:val>
                                            <p:strVal val="#ppt_w"/>
                                          </p:val>
                                        </p:tav>
                                      </p:tavLst>
                                    </p:anim>
                                    <p:anim calcmode="lin" valueType="num">
                                      <p:cBhvr>
                                        <p:cTn id="17" dur="1000" fill="hold"/>
                                        <p:tgtEl>
                                          <p:spTgt spid="2050"/>
                                        </p:tgtEl>
                                        <p:attrNameLst>
                                          <p:attrName>ppt_h</p:attrName>
                                        </p:attrNameLst>
                                      </p:cBhvr>
                                      <p:tavLst>
                                        <p:tav tm="0">
                                          <p:val>
                                            <p:fltVal val="0"/>
                                          </p:val>
                                        </p:tav>
                                        <p:tav tm="100000">
                                          <p:val>
                                            <p:strVal val="#ppt_h"/>
                                          </p:val>
                                        </p:tav>
                                      </p:tavLst>
                                    </p:anim>
                                    <p:animEffect transition="in" filter="fade">
                                      <p:cBhvr>
                                        <p:cTn id="18" dur="1000"/>
                                        <p:tgtEl>
                                          <p:spTgt spid="205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wipe(left)">
                                      <p:cBhvr>
                                        <p:cTn id="23"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1" grpId="0" animBg="1"/>
      <p:bldP spid="3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uk-UA" sz="5400" dirty="0"/>
              <a:t>Дякую за увагу!</a:t>
            </a:r>
          </a:p>
        </p:txBody>
      </p:sp>
      <p:sp>
        <p:nvSpPr>
          <p:cNvPr id="4" name="Підзаголовок 2"/>
          <p:cNvSpPr>
            <a:spLocks noGrp="1"/>
          </p:cNvSpPr>
          <p:nvPr>
            <p:ph type="subTitle" idx="4294967295"/>
          </p:nvPr>
        </p:nvSpPr>
        <p:spPr>
          <a:xfrm>
            <a:off x="5032382" y="3184362"/>
            <a:ext cx="7138989" cy="403410"/>
          </a:xfrm>
        </p:spPr>
        <p:txBody>
          <a:bodyPr anchor="ctr">
            <a:normAutofit/>
          </a:bodyPr>
          <a:lstStyle/>
          <a:p>
            <a:pPr marL="0" indent="0" algn="r">
              <a:buNone/>
            </a:pPr>
            <a:r>
              <a:rPr lang="uk-UA" sz="1600" b="1" dirty="0">
                <a:solidFill>
                  <a:srgbClr val="FFFFFF"/>
                </a:solidFill>
              </a:rPr>
              <a:t>За навчальною програмою 2017 року</a:t>
            </a:r>
          </a:p>
        </p:txBody>
      </p:sp>
      <p:sp>
        <p:nvSpPr>
          <p:cNvPr id="7" name="Округлена прямокутна виноска 5"/>
          <p:cNvSpPr/>
          <p:nvPr/>
        </p:nvSpPr>
        <p:spPr>
          <a:xfrm>
            <a:off x="126612" y="6175807"/>
            <a:ext cx="2448272" cy="619472"/>
          </a:xfrm>
          <a:prstGeom prst="wedgeRoundRectCallout">
            <a:avLst>
              <a:gd name="adj1" fmla="val 367"/>
              <a:gd name="adj2" fmla="val 49864"/>
              <a:gd name="adj3" fmla="val 16667"/>
            </a:avLst>
          </a:prstGeom>
          <a:solidFill>
            <a:srgbClr val="413064"/>
          </a:soli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uk-UA" sz="3600" b="1" i="1" u="none" strike="noStrike" kern="0" cap="none" spc="0" normalizeH="0" baseline="0" noProof="0" dirty="0">
                <a:ln>
                  <a:noFill/>
                </a:ln>
                <a:solidFill>
                  <a:srgbClr val="FFFFFF"/>
                </a:solidFill>
                <a:effectLst/>
                <a:uLnTx/>
                <a:uFillTx/>
                <a:latin typeface="Verdana"/>
                <a:ea typeface="+mn-ea"/>
                <a:cs typeface="+mn-cs"/>
              </a:rPr>
              <a:t>Урок </a:t>
            </a:r>
            <a:r>
              <a:rPr lang="uk-UA" sz="3600" b="1" i="1" kern="0" dirty="0">
                <a:solidFill>
                  <a:srgbClr val="FFFFFF"/>
                </a:solidFill>
                <a:latin typeface="Verdana"/>
              </a:rPr>
              <a:t>40</a:t>
            </a:r>
            <a:endParaRPr kumimoji="0" lang="uk-UA" sz="3600" b="1" i="1" u="none" strike="noStrike" kern="0" cap="none" spc="0" normalizeH="0" baseline="0" noProof="0" dirty="0">
              <a:ln>
                <a:noFill/>
              </a:ln>
              <a:solidFill>
                <a:srgbClr val="FFFFFF"/>
              </a:solidFill>
              <a:effectLst/>
              <a:uLnTx/>
              <a:uFillTx/>
              <a:latin typeface="Verdana"/>
              <a:ea typeface="+mn-ea"/>
              <a:cs typeface="+mn-cs"/>
            </a:endParaRPr>
          </a:p>
        </p:txBody>
      </p:sp>
      <p:pic>
        <p:nvPicPr>
          <p:cNvPr id="5" name="Picture 2" descr="Ð ÐµÐ·ÑÐ»ÑÑÐ°Ñ Ð¿Ð¾ÑÑÐºÑ Ð·Ð¾Ð±ÑÐ°Ð¶ÐµÐ½Ñ Ð·Ð° Ð·Ð°Ð¿Ð¸ÑÐ¾Ð¼ &quot;Access new icon&quot;">
            <a:extLst>
              <a:ext uri="{FF2B5EF4-FFF2-40B4-BE49-F238E27FC236}">
                <a16:creationId xmlns:a16="http://schemas.microsoft.com/office/drawing/2014/main" id="{0D8B315E-C927-4EEF-9B37-5043E033404D}"/>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6562014" y="3727938"/>
            <a:ext cx="2274998" cy="227499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Ð ÐµÐ·ÑÐ»ÑÑÐ°Ñ Ð¿Ð¾ÑÑÐºÑ Ð·Ð¾Ð±ÑÐ°Ð¶ÐµÐ½Ñ Ð·Ð° Ð·Ð°Ð¿Ð¸ÑÐ¾Ð¼ &quot;sample data icon&quot;">
            <a:extLst>
              <a:ext uri="{FF2B5EF4-FFF2-40B4-BE49-F238E27FC236}">
                <a16:creationId xmlns:a16="http://schemas.microsoft.com/office/drawing/2014/main" id="{247287C8-0CB9-4061-9ECF-FFF2269E045F}"/>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8970296" y="3662320"/>
            <a:ext cx="3110756" cy="2333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449601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Поняття про запити в базі даних</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3</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3.</a:t>
            </a:r>
            <a:r>
              <a:rPr lang="ru-RU" sz="1200" kern="0" dirty="0">
                <a:solidFill>
                  <a:srgbClr val="000000"/>
                </a:solidFill>
                <a:latin typeface="Verdana" pitchFamily="34" charset="0"/>
              </a:rPr>
              <a:t>5</a:t>
            </a:r>
            <a:endParaRPr lang="en-US" sz="1200" kern="0" dirty="0">
              <a:solidFill>
                <a:srgbClr val="000000"/>
              </a:solidFill>
              <a:latin typeface="Verdana" pitchFamily="34" charset="0"/>
            </a:endParaRPr>
          </a:p>
        </p:txBody>
      </p:sp>
      <p:sp>
        <p:nvSpPr>
          <p:cNvPr id="8" name="TextBox 7">
            <a:extLst>
              <a:ext uri="{FF2B5EF4-FFF2-40B4-BE49-F238E27FC236}">
                <a16:creationId xmlns:a16="http://schemas.microsoft.com/office/drawing/2014/main" id="{2C3A030C-D3AE-4801-83A3-71487A8CFDE6}"/>
              </a:ext>
            </a:extLst>
          </p:cNvPr>
          <p:cNvSpPr txBox="1"/>
          <p:nvPr/>
        </p:nvSpPr>
        <p:spPr>
          <a:xfrm>
            <a:off x="72008" y="1196763"/>
            <a:ext cx="12050142" cy="954107"/>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(Продовження…) Основні операції з використанням запитів:</a:t>
            </a:r>
          </a:p>
        </p:txBody>
      </p:sp>
      <p:sp>
        <p:nvSpPr>
          <p:cNvPr id="6" name="TextBox 5">
            <a:extLst>
              <a:ext uri="{FF2B5EF4-FFF2-40B4-BE49-F238E27FC236}">
                <a16:creationId xmlns:a16="http://schemas.microsoft.com/office/drawing/2014/main" id="{C3252A0B-B8AB-4B64-936C-714B2687F943}"/>
              </a:ext>
            </a:extLst>
          </p:cNvPr>
          <p:cNvSpPr txBox="1"/>
          <p:nvPr/>
        </p:nvSpPr>
        <p:spPr>
          <a:xfrm>
            <a:off x="72008" y="2268232"/>
            <a:ext cx="12050142" cy="1815882"/>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marL="457200" lvl="0" indent="-457200" algn="just" fontAlgn="base">
              <a:spcBef>
                <a:spcPct val="0"/>
              </a:spcBef>
              <a:spcAft>
                <a:spcPct val="0"/>
              </a:spcAft>
              <a:buFont typeface="Wingdings" panose="05000000000000000000" pitchFamily="2" charset="2"/>
              <a:buChar char="ü"/>
              <a:defRPr/>
            </a:pPr>
            <a:r>
              <a:rPr lang="uk-UA" sz="2800" b="1" i="1" kern="0" dirty="0">
                <a:solidFill>
                  <a:srgbClr val="FFFFFF"/>
                </a:solidFill>
              </a:rPr>
              <a:t> обчислення узагальнюючих даних (суми, максимального чи мінімального значення тощо) для заданих полів, наприклад найкращого (мінімального) результату з бігу на 400 м;</a:t>
            </a:r>
          </a:p>
        </p:txBody>
      </p:sp>
      <p:sp>
        <p:nvSpPr>
          <p:cNvPr id="7" name="TextBox 6">
            <a:extLst>
              <a:ext uri="{FF2B5EF4-FFF2-40B4-BE49-F238E27FC236}">
                <a16:creationId xmlns:a16="http://schemas.microsoft.com/office/drawing/2014/main" id="{9C57D11F-4670-41A5-B720-DD54A4DE4193}"/>
              </a:ext>
            </a:extLst>
          </p:cNvPr>
          <p:cNvSpPr txBox="1"/>
          <p:nvPr/>
        </p:nvSpPr>
        <p:spPr>
          <a:xfrm>
            <a:off x="70929" y="4201476"/>
            <a:ext cx="12050142" cy="2246769"/>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marL="457200" lvl="0" indent="-457200" algn="just" fontAlgn="base">
              <a:spcBef>
                <a:spcPct val="0"/>
              </a:spcBef>
              <a:spcAft>
                <a:spcPct val="0"/>
              </a:spcAft>
              <a:buFont typeface="Wingdings" panose="05000000000000000000" pitchFamily="2" charset="2"/>
              <a:buChar char="ü"/>
              <a:defRPr/>
            </a:pPr>
            <a:r>
              <a:rPr lang="uk-UA" sz="2800" b="1" i="1" kern="0" dirty="0">
                <a:solidFill>
                  <a:srgbClr val="FFFFFF"/>
                </a:solidFill>
              </a:rPr>
              <a:t>знаходження значень інших властивостей шляхом виконання операцій над даними з полів однієї або кількох таблиць (запитів), наприклад знаходження густоти населення певної країни на основі значень площі та кількості населення;</a:t>
            </a:r>
          </a:p>
        </p:txBody>
      </p:sp>
    </p:spTree>
    <p:extLst>
      <p:ext uri="{BB962C8B-B14F-4D97-AF65-F5344CB8AC3E}">
        <p14:creationId xmlns:p14="http://schemas.microsoft.com/office/powerpoint/2010/main" val="188267371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1000"/>
                                        <p:tgtEl>
                                          <p:spTgt spid="6"/>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Поняття про запити в базі даних</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3</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3.</a:t>
            </a:r>
            <a:r>
              <a:rPr lang="ru-RU" sz="1200" kern="0" dirty="0">
                <a:solidFill>
                  <a:srgbClr val="000000"/>
                </a:solidFill>
                <a:latin typeface="Verdana" pitchFamily="34" charset="0"/>
              </a:rPr>
              <a:t>5</a:t>
            </a:r>
            <a:endParaRPr lang="en-US" sz="1200" kern="0" dirty="0">
              <a:solidFill>
                <a:srgbClr val="000000"/>
              </a:solidFill>
              <a:latin typeface="Verdana" pitchFamily="34" charset="0"/>
            </a:endParaRPr>
          </a:p>
        </p:txBody>
      </p:sp>
      <p:sp>
        <p:nvSpPr>
          <p:cNvPr id="8" name="TextBox 7">
            <a:extLst>
              <a:ext uri="{FF2B5EF4-FFF2-40B4-BE49-F238E27FC236}">
                <a16:creationId xmlns:a16="http://schemas.microsoft.com/office/drawing/2014/main" id="{2C3A030C-D3AE-4801-83A3-71487A8CFDE6}"/>
              </a:ext>
            </a:extLst>
          </p:cNvPr>
          <p:cNvSpPr txBox="1"/>
          <p:nvPr/>
        </p:nvSpPr>
        <p:spPr>
          <a:xfrm>
            <a:off x="72008" y="1196763"/>
            <a:ext cx="12050142" cy="954107"/>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(Продовження…) Основні операції з використанням запитів:</a:t>
            </a:r>
          </a:p>
        </p:txBody>
      </p:sp>
      <p:sp>
        <p:nvSpPr>
          <p:cNvPr id="6" name="TextBox 5">
            <a:extLst>
              <a:ext uri="{FF2B5EF4-FFF2-40B4-BE49-F238E27FC236}">
                <a16:creationId xmlns:a16="http://schemas.microsoft.com/office/drawing/2014/main" id="{C3252A0B-B8AB-4B64-936C-714B2687F943}"/>
              </a:ext>
            </a:extLst>
          </p:cNvPr>
          <p:cNvSpPr txBox="1"/>
          <p:nvPr/>
        </p:nvSpPr>
        <p:spPr>
          <a:xfrm>
            <a:off x="72008" y="2268232"/>
            <a:ext cx="12050142" cy="523220"/>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marL="457200" lvl="0" indent="-457200" algn="just" fontAlgn="base">
              <a:spcBef>
                <a:spcPct val="0"/>
              </a:spcBef>
              <a:spcAft>
                <a:spcPct val="0"/>
              </a:spcAft>
              <a:buFont typeface="Wingdings" panose="05000000000000000000" pitchFamily="2" charset="2"/>
              <a:buChar char="ü"/>
              <a:defRPr/>
            </a:pPr>
            <a:r>
              <a:rPr lang="uk-UA" sz="2800" b="1" i="1" kern="0" dirty="0">
                <a:solidFill>
                  <a:srgbClr val="FFFFFF"/>
                </a:solidFill>
              </a:rPr>
              <a:t>внесення змінень у вже існуючі таблиці:</a:t>
            </a:r>
          </a:p>
        </p:txBody>
      </p:sp>
      <p:sp>
        <p:nvSpPr>
          <p:cNvPr id="9" name="Прямокутник 8">
            <a:extLst>
              <a:ext uri="{FF2B5EF4-FFF2-40B4-BE49-F238E27FC236}">
                <a16:creationId xmlns:a16="http://schemas.microsoft.com/office/drawing/2014/main" id="{67B841A8-9F30-4D9A-82DF-8DBBA0AE3569}"/>
              </a:ext>
            </a:extLst>
          </p:cNvPr>
          <p:cNvSpPr/>
          <p:nvPr/>
        </p:nvSpPr>
        <p:spPr>
          <a:xfrm>
            <a:off x="69850" y="2908814"/>
            <a:ext cx="3973050" cy="1292661"/>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800" b="1" i="1" kern="0" dirty="0">
                <a:solidFill>
                  <a:srgbClr val="FFFFFF"/>
                </a:solidFill>
              </a:rPr>
              <a:t>оновлення даних</a:t>
            </a:r>
          </a:p>
        </p:txBody>
      </p:sp>
      <p:sp>
        <p:nvSpPr>
          <p:cNvPr id="10" name="Прямокутник 9">
            <a:extLst>
              <a:ext uri="{FF2B5EF4-FFF2-40B4-BE49-F238E27FC236}">
                <a16:creationId xmlns:a16="http://schemas.microsoft.com/office/drawing/2014/main" id="{544B168E-61AC-4C89-AEA6-5D1FE4399A2D}"/>
              </a:ext>
            </a:extLst>
          </p:cNvPr>
          <p:cNvSpPr/>
          <p:nvPr/>
        </p:nvSpPr>
        <p:spPr>
          <a:xfrm>
            <a:off x="4110552" y="2908814"/>
            <a:ext cx="3973050" cy="1292661"/>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800" b="1" i="1" kern="0" dirty="0">
                <a:solidFill>
                  <a:srgbClr val="FFFFFF"/>
                </a:solidFill>
              </a:rPr>
              <a:t>вставлення записів</a:t>
            </a:r>
          </a:p>
        </p:txBody>
      </p:sp>
      <p:sp>
        <p:nvSpPr>
          <p:cNvPr id="11" name="Прямокутник 10">
            <a:extLst>
              <a:ext uri="{FF2B5EF4-FFF2-40B4-BE49-F238E27FC236}">
                <a16:creationId xmlns:a16="http://schemas.microsoft.com/office/drawing/2014/main" id="{DD83BB48-F64F-454D-9CD1-FE80B99D3D33}"/>
              </a:ext>
            </a:extLst>
          </p:cNvPr>
          <p:cNvSpPr/>
          <p:nvPr/>
        </p:nvSpPr>
        <p:spPr>
          <a:xfrm>
            <a:off x="8149100" y="2908814"/>
            <a:ext cx="3973050" cy="1292661"/>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800" b="1" i="1" kern="0" dirty="0">
                <a:solidFill>
                  <a:srgbClr val="FFFFFF"/>
                </a:solidFill>
              </a:rPr>
              <a:t>видалення записів тощо</a:t>
            </a:r>
          </a:p>
        </p:txBody>
      </p:sp>
      <p:sp>
        <p:nvSpPr>
          <p:cNvPr id="12" name="TextBox 11">
            <a:extLst>
              <a:ext uri="{FF2B5EF4-FFF2-40B4-BE49-F238E27FC236}">
                <a16:creationId xmlns:a16="http://schemas.microsoft.com/office/drawing/2014/main" id="{5B244B45-8130-49EE-A124-C54747B2AD96}"/>
              </a:ext>
            </a:extLst>
          </p:cNvPr>
          <p:cNvSpPr txBox="1"/>
          <p:nvPr/>
        </p:nvSpPr>
        <p:spPr>
          <a:xfrm>
            <a:off x="69850" y="4354358"/>
            <a:ext cx="9447776" cy="1384995"/>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Наприклад внесення змін у поле із ціною товару у зв'язку з подорожчанням (здешевленням) на 15%.</a:t>
            </a:r>
          </a:p>
        </p:txBody>
      </p:sp>
      <p:pic>
        <p:nvPicPr>
          <p:cNvPr id="2050" name="Picture 2" descr="increase, money icon">
            <a:extLst>
              <a:ext uri="{FF2B5EF4-FFF2-40B4-BE49-F238E27FC236}">
                <a16:creationId xmlns:a16="http://schemas.microsoft.com/office/drawing/2014/main" id="{177AA3AA-779B-419B-B52D-A50BA38272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25780" y="4318837"/>
            <a:ext cx="2388215" cy="23882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633737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1000"/>
                                        <p:tgtEl>
                                          <p:spTgt spid="6"/>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1000"/>
                                        <p:tgtEl>
                                          <p:spTgt spid="10"/>
                                        </p:tgtEl>
                                      </p:cBhvr>
                                    </p:animEffect>
                                  </p:childTnLst>
                                </p:cTn>
                              </p:par>
                            </p:childTnLst>
                          </p:cTn>
                        </p:par>
                        <p:par>
                          <p:cTn id="20" fill="hold">
                            <p:stCondLst>
                              <p:cond delay="400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1000"/>
                                        <p:tgtEl>
                                          <p:spTgt spid="11"/>
                                        </p:tgtEl>
                                      </p:cBhvr>
                                    </p:animEffect>
                                  </p:childTnLst>
                                </p:cTn>
                              </p:par>
                            </p:childTnLst>
                          </p:cTn>
                        </p:par>
                        <p:par>
                          <p:cTn id="24" fill="hold">
                            <p:stCondLst>
                              <p:cond delay="5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1000"/>
                                        <p:tgtEl>
                                          <p:spTgt spid="12"/>
                                        </p:tgtEl>
                                      </p:cBhvr>
                                    </p:animEffect>
                                  </p:childTnLst>
                                </p:cTn>
                              </p:par>
                            </p:childTnLst>
                          </p:cTn>
                        </p:par>
                        <p:par>
                          <p:cTn id="28" fill="hold">
                            <p:stCondLst>
                              <p:cond delay="6000"/>
                            </p:stCondLst>
                            <p:childTnLst>
                              <p:par>
                                <p:cTn id="29" presetID="53" presetClass="entr" presetSubtype="16" fill="hold" nodeType="afterEffect">
                                  <p:stCondLst>
                                    <p:cond delay="0"/>
                                  </p:stCondLst>
                                  <p:childTnLst>
                                    <p:set>
                                      <p:cBhvr>
                                        <p:cTn id="30" dur="1" fill="hold">
                                          <p:stCondLst>
                                            <p:cond delay="0"/>
                                          </p:stCondLst>
                                        </p:cTn>
                                        <p:tgtEl>
                                          <p:spTgt spid="2050"/>
                                        </p:tgtEl>
                                        <p:attrNameLst>
                                          <p:attrName>style.visibility</p:attrName>
                                        </p:attrNameLst>
                                      </p:cBhvr>
                                      <p:to>
                                        <p:strVal val="visible"/>
                                      </p:to>
                                    </p:set>
                                    <p:anim calcmode="lin" valueType="num">
                                      <p:cBhvr>
                                        <p:cTn id="31" dur="1000" fill="hold"/>
                                        <p:tgtEl>
                                          <p:spTgt spid="2050"/>
                                        </p:tgtEl>
                                        <p:attrNameLst>
                                          <p:attrName>ppt_w</p:attrName>
                                        </p:attrNameLst>
                                      </p:cBhvr>
                                      <p:tavLst>
                                        <p:tav tm="0">
                                          <p:val>
                                            <p:fltVal val="0"/>
                                          </p:val>
                                        </p:tav>
                                        <p:tav tm="100000">
                                          <p:val>
                                            <p:strVal val="#ppt_w"/>
                                          </p:val>
                                        </p:tav>
                                      </p:tavLst>
                                    </p:anim>
                                    <p:anim calcmode="lin" valueType="num">
                                      <p:cBhvr>
                                        <p:cTn id="32" dur="1000" fill="hold"/>
                                        <p:tgtEl>
                                          <p:spTgt spid="2050"/>
                                        </p:tgtEl>
                                        <p:attrNameLst>
                                          <p:attrName>ppt_h</p:attrName>
                                        </p:attrNameLst>
                                      </p:cBhvr>
                                      <p:tavLst>
                                        <p:tav tm="0">
                                          <p:val>
                                            <p:fltVal val="0"/>
                                          </p:val>
                                        </p:tav>
                                        <p:tav tm="100000">
                                          <p:val>
                                            <p:strVal val="#ppt_h"/>
                                          </p:val>
                                        </p:tav>
                                      </p:tavLst>
                                    </p:anim>
                                    <p:animEffect transition="in" filter="fade">
                                      <p:cBhvr>
                                        <p:cTn id="33"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animBg="1"/>
      <p:bldP spid="9" grpId="0" animBg="1"/>
      <p:bldP spid="10" grpId="0" animBg="1"/>
      <p:bldP spid="11"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Поняття про запити в базі даних</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3</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3.</a:t>
            </a:r>
            <a:r>
              <a:rPr lang="ru-RU" sz="1200" kern="0" dirty="0">
                <a:solidFill>
                  <a:srgbClr val="000000"/>
                </a:solidFill>
                <a:latin typeface="Verdana" pitchFamily="34" charset="0"/>
              </a:rPr>
              <a:t>5</a:t>
            </a:r>
            <a:endParaRPr lang="en-US" sz="1200" kern="0" dirty="0">
              <a:solidFill>
                <a:srgbClr val="000000"/>
              </a:solidFill>
              <a:latin typeface="Verdana" pitchFamily="34" charset="0"/>
            </a:endParaRPr>
          </a:p>
        </p:txBody>
      </p:sp>
      <p:sp>
        <p:nvSpPr>
          <p:cNvPr id="8" name="TextBox 7">
            <a:extLst>
              <a:ext uri="{FF2B5EF4-FFF2-40B4-BE49-F238E27FC236}">
                <a16:creationId xmlns:a16="http://schemas.microsoft.com/office/drawing/2014/main" id="{2C3A030C-D3AE-4801-83A3-71487A8CFDE6}"/>
              </a:ext>
            </a:extLst>
          </p:cNvPr>
          <p:cNvSpPr txBox="1"/>
          <p:nvPr/>
        </p:nvSpPr>
        <p:spPr>
          <a:xfrm>
            <a:off x="72008" y="1196763"/>
            <a:ext cx="12050142" cy="523220"/>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Залежно від призначення запити поділяють на:</a:t>
            </a:r>
          </a:p>
        </p:txBody>
      </p:sp>
      <p:sp>
        <p:nvSpPr>
          <p:cNvPr id="6" name="TextBox 5">
            <a:extLst>
              <a:ext uri="{FF2B5EF4-FFF2-40B4-BE49-F238E27FC236}">
                <a16:creationId xmlns:a16="http://schemas.microsoft.com/office/drawing/2014/main" id="{51673352-3B37-4E18-8AE3-3F8AEA7AE8DF}"/>
              </a:ext>
            </a:extLst>
          </p:cNvPr>
          <p:cNvSpPr txBox="1"/>
          <p:nvPr/>
        </p:nvSpPr>
        <p:spPr>
          <a:xfrm>
            <a:off x="4660489" y="1801824"/>
            <a:ext cx="7460581" cy="2677656"/>
          </a:xfrm>
          <a:prstGeom prst="rect">
            <a:avLst/>
          </a:prstGeom>
          <a:solidFill>
            <a:srgbClr val="7030A0"/>
          </a:solidFill>
          <a:ln>
            <a:noFill/>
          </a:ln>
          <a:effectLst>
            <a:outerShdw blurRad="57150" dist="19050" dir="5400000" algn="ctr" rotWithShape="0">
              <a:srgbClr val="000000">
                <a:alpha val="63000"/>
              </a:srgbClr>
            </a:outerShdw>
          </a:effectLst>
        </p:spPr>
        <p:txBody>
          <a:bodyPr wrap="square" rtlCol="0">
            <a:spAutoFit/>
          </a:bodyPr>
          <a:lstStyle/>
          <a:p>
            <a:pPr marL="457200" lvl="0" indent="-457200" algn="just" fontAlgn="base">
              <a:spcBef>
                <a:spcPct val="0"/>
              </a:spcBef>
              <a:spcAft>
                <a:spcPct val="0"/>
              </a:spcAft>
              <a:buFont typeface="Wingdings" panose="05000000000000000000" pitchFamily="2" charset="2"/>
              <a:buChar char="ü"/>
              <a:defRPr/>
            </a:pPr>
            <a:r>
              <a:rPr lang="uk-UA" sz="2800" b="1" i="1" kern="0" dirty="0">
                <a:solidFill>
                  <a:srgbClr val="FFFF00"/>
                </a:solidFill>
              </a:rPr>
              <a:t>запити на вибірку даних </a:t>
            </a:r>
            <a:r>
              <a:rPr lang="uk-UA" sz="2800" b="1" i="1" kern="0" dirty="0">
                <a:solidFill>
                  <a:srgbClr val="FFFFFF"/>
                </a:solidFill>
              </a:rPr>
              <a:t>— запити, з використанням яких на основі існуючих таблиць створюється таблиця з даними, які відповідають певним умовам;</a:t>
            </a:r>
          </a:p>
        </p:txBody>
      </p:sp>
      <p:pic>
        <p:nvPicPr>
          <p:cNvPr id="10" name="Рисунок 9">
            <a:extLst>
              <a:ext uri="{FF2B5EF4-FFF2-40B4-BE49-F238E27FC236}">
                <a16:creationId xmlns:a16="http://schemas.microsoft.com/office/drawing/2014/main" id="{543186FF-8625-4F6F-94DF-C7BC544FDE1E}"/>
              </a:ext>
            </a:extLst>
          </p:cNvPr>
          <p:cNvPicPr>
            <a:picLocks noChangeAspect="1"/>
          </p:cNvPicPr>
          <p:nvPr/>
        </p:nvPicPr>
        <p:blipFill>
          <a:blip r:embed="rId3"/>
          <a:stretch>
            <a:fillRect/>
          </a:stretch>
        </p:blipFill>
        <p:spPr>
          <a:xfrm>
            <a:off x="70930" y="1801824"/>
            <a:ext cx="4402748" cy="4802998"/>
          </a:xfrm>
          <a:prstGeom prst="rect">
            <a:avLst/>
          </a:prstGeom>
          <a:ln>
            <a:noFill/>
          </a:ln>
          <a:effectLst>
            <a:outerShdw blurRad="292100" dist="139700" dir="2700000" algn="tl" rotWithShape="0">
              <a:srgbClr val="333333">
                <a:alpha val="65000"/>
              </a:srgbClr>
            </a:outerShdw>
          </a:effectLst>
        </p:spPr>
      </p:pic>
      <p:sp>
        <p:nvSpPr>
          <p:cNvPr id="11" name="Стрілка: вправо 10">
            <a:extLst>
              <a:ext uri="{FF2B5EF4-FFF2-40B4-BE49-F238E27FC236}">
                <a16:creationId xmlns:a16="http://schemas.microsoft.com/office/drawing/2014/main" id="{8EB5449C-AF61-4F87-A082-D10D0DC999FB}"/>
              </a:ext>
            </a:extLst>
          </p:cNvPr>
          <p:cNvSpPr/>
          <p:nvPr/>
        </p:nvSpPr>
        <p:spPr>
          <a:xfrm>
            <a:off x="4750669" y="4979297"/>
            <a:ext cx="1396184" cy="1327355"/>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12" name="Рисунок 11">
            <a:extLst>
              <a:ext uri="{FF2B5EF4-FFF2-40B4-BE49-F238E27FC236}">
                <a16:creationId xmlns:a16="http://schemas.microsoft.com/office/drawing/2014/main" id="{BEB9366F-11C4-4317-AD83-28853B2FFAA9}"/>
              </a:ext>
            </a:extLst>
          </p:cNvPr>
          <p:cNvPicPr>
            <a:picLocks noChangeAspect="1"/>
          </p:cNvPicPr>
          <p:nvPr/>
        </p:nvPicPr>
        <p:blipFill>
          <a:blip r:embed="rId4"/>
          <a:stretch>
            <a:fillRect/>
          </a:stretch>
        </p:blipFill>
        <p:spPr>
          <a:xfrm>
            <a:off x="6423844" y="4571680"/>
            <a:ext cx="4935686" cy="208999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9828229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1000"/>
                                        <p:tgtEl>
                                          <p:spTgt spid="6"/>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Effect transition="in" filter="fade">
                                      <p:cBhvr>
                                        <p:cTn id="17" dur="1000"/>
                                        <p:tgtEl>
                                          <p:spTgt spid="10"/>
                                        </p:tgtEl>
                                      </p:cBhvr>
                                    </p:animEffect>
                                  </p:childTnLst>
                                </p:cTn>
                              </p:par>
                            </p:childTnLst>
                          </p:cTn>
                        </p:par>
                        <p:par>
                          <p:cTn id="18" fill="hold">
                            <p:stCondLst>
                              <p:cond delay="3000"/>
                            </p:stCondLst>
                            <p:childTnLst>
                              <p:par>
                                <p:cTn id="19" presetID="22" presetClass="entr" presetSubtype="8"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1000"/>
                                        <p:tgtEl>
                                          <p:spTgt spid="11"/>
                                        </p:tgtEl>
                                      </p:cBhvr>
                                    </p:animEffect>
                                  </p:childTnLst>
                                </p:cTn>
                              </p:par>
                            </p:childTnLst>
                          </p:cTn>
                        </p:par>
                        <p:par>
                          <p:cTn id="22" fill="hold">
                            <p:stCondLst>
                              <p:cond delay="4000"/>
                            </p:stCondLst>
                            <p:childTnLst>
                              <p:par>
                                <p:cTn id="23" presetID="53" presetClass="entr" presetSubtype="16"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1000" fill="hold"/>
                                        <p:tgtEl>
                                          <p:spTgt spid="12"/>
                                        </p:tgtEl>
                                        <p:attrNameLst>
                                          <p:attrName>ppt_w</p:attrName>
                                        </p:attrNameLst>
                                      </p:cBhvr>
                                      <p:tavLst>
                                        <p:tav tm="0">
                                          <p:val>
                                            <p:fltVal val="0"/>
                                          </p:val>
                                        </p:tav>
                                        <p:tav tm="100000">
                                          <p:val>
                                            <p:strVal val="#ppt_w"/>
                                          </p:val>
                                        </p:tav>
                                      </p:tavLst>
                                    </p:anim>
                                    <p:anim calcmode="lin" valueType="num">
                                      <p:cBhvr>
                                        <p:cTn id="26" dur="1000" fill="hold"/>
                                        <p:tgtEl>
                                          <p:spTgt spid="12"/>
                                        </p:tgtEl>
                                        <p:attrNameLst>
                                          <p:attrName>ppt_h</p:attrName>
                                        </p:attrNameLst>
                                      </p:cBhvr>
                                      <p:tavLst>
                                        <p:tav tm="0">
                                          <p:val>
                                            <p:fltVal val="0"/>
                                          </p:val>
                                        </p:tav>
                                        <p:tav tm="100000">
                                          <p:val>
                                            <p:strVal val="#ppt_h"/>
                                          </p:val>
                                        </p:tav>
                                      </p:tavLst>
                                    </p:anim>
                                    <p:animEffect transition="in" filter="fade">
                                      <p:cBhvr>
                                        <p:cTn id="2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Поняття про запити в базі даних</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3</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3.</a:t>
            </a:r>
            <a:r>
              <a:rPr lang="ru-RU" sz="1200" kern="0" dirty="0">
                <a:solidFill>
                  <a:srgbClr val="000000"/>
                </a:solidFill>
                <a:latin typeface="Verdana" pitchFamily="34" charset="0"/>
              </a:rPr>
              <a:t>5</a:t>
            </a:r>
            <a:endParaRPr lang="en-US" sz="1200" kern="0" dirty="0">
              <a:solidFill>
                <a:srgbClr val="000000"/>
              </a:solidFill>
              <a:latin typeface="Verdana" pitchFamily="34" charset="0"/>
            </a:endParaRPr>
          </a:p>
        </p:txBody>
      </p:sp>
      <p:sp>
        <p:nvSpPr>
          <p:cNvPr id="8" name="TextBox 7">
            <a:extLst>
              <a:ext uri="{FF2B5EF4-FFF2-40B4-BE49-F238E27FC236}">
                <a16:creationId xmlns:a16="http://schemas.microsoft.com/office/drawing/2014/main" id="{2C3A030C-D3AE-4801-83A3-71487A8CFDE6}"/>
              </a:ext>
            </a:extLst>
          </p:cNvPr>
          <p:cNvSpPr txBox="1"/>
          <p:nvPr/>
        </p:nvSpPr>
        <p:spPr>
          <a:xfrm>
            <a:off x="72008" y="1196763"/>
            <a:ext cx="12050142" cy="954107"/>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indent="457189" algn="just" fontAlgn="base">
              <a:spcBef>
                <a:spcPct val="0"/>
              </a:spcBef>
              <a:spcAft>
                <a:spcPct val="0"/>
              </a:spcAft>
              <a:defRPr/>
            </a:pPr>
            <a:r>
              <a:rPr lang="uk-UA" sz="2800" b="1" i="1" kern="0" dirty="0">
                <a:solidFill>
                  <a:srgbClr val="FFFFFF"/>
                </a:solidFill>
              </a:rPr>
              <a:t>(Продовження…) Залежно від призначення запити поділяють на:</a:t>
            </a:r>
          </a:p>
        </p:txBody>
      </p:sp>
      <p:sp>
        <p:nvSpPr>
          <p:cNvPr id="6" name="TextBox 5">
            <a:extLst>
              <a:ext uri="{FF2B5EF4-FFF2-40B4-BE49-F238E27FC236}">
                <a16:creationId xmlns:a16="http://schemas.microsoft.com/office/drawing/2014/main" id="{00E923E3-F067-44C2-93B5-554D345C9E72}"/>
              </a:ext>
            </a:extLst>
          </p:cNvPr>
          <p:cNvSpPr txBox="1"/>
          <p:nvPr/>
        </p:nvSpPr>
        <p:spPr>
          <a:xfrm>
            <a:off x="70929" y="2263940"/>
            <a:ext cx="12050142" cy="523220"/>
          </a:xfrm>
          <a:prstGeom prst="rect">
            <a:avLst/>
          </a:prstGeom>
          <a:solidFill>
            <a:srgbClr val="7030A0"/>
          </a:solidFill>
          <a:ln>
            <a:noFill/>
          </a:ln>
          <a:effectLst>
            <a:outerShdw blurRad="57150" dist="19050" dir="5400000" algn="ctr" rotWithShape="0">
              <a:srgbClr val="000000">
                <a:alpha val="63000"/>
              </a:srgbClr>
            </a:outerShdw>
          </a:effectLst>
        </p:spPr>
        <p:txBody>
          <a:bodyPr wrap="square" rtlCol="0">
            <a:spAutoFit/>
          </a:bodyPr>
          <a:lstStyle/>
          <a:p>
            <a:pPr marL="457200" lvl="0" indent="-457200" algn="just" fontAlgn="base">
              <a:spcBef>
                <a:spcPct val="0"/>
              </a:spcBef>
              <a:spcAft>
                <a:spcPct val="0"/>
              </a:spcAft>
              <a:buFont typeface="Wingdings" panose="05000000000000000000" pitchFamily="2" charset="2"/>
              <a:buChar char="ü"/>
              <a:defRPr/>
            </a:pPr>
            <a:r>
              <a:rPr lang="uk-UA" sz="2800" b="1" i="1" kern="0" dirty="0">
                <a:solidFill>
                  <a:srgbClr val="FFFFFF"/>
                </a:solidFill>
              </a:rPr>
              <a:t> </a:t>
            </a:r>
            <a:r>
              <a:rPr lang="uk-UA" sz="2800" b="1" i="1" kern="0" dirty="0">
                <a:solidFill>
                  <a:srgbClr val="FFFF00"/>
                </a:solidFill>
              </a:rPr>
              <a:t>перехресні запити </a:t>
            </a:r>
            <a:r>
              <a:rPr lang="uk-UA" sz="2800" b="1" i="1" kern="0" dirty="0">
                <a:solidFill>
                  <a:srgbClr val="FFFFFF"/>
                </a:solidFill>
              </a:rPr>
              <a:t>— запити, у яких</a:t>
            </a:r>
          </a:p>
        </p:txBody>
      </p:sp>
      <p:sp>
        <p:nvSpPr>
          <p:cNvPr id="7" name="TextBox 6">
            <a:extLst>
              <a:ext uri="{FF2B5EF4-FFF2-40B4-BE49-F238E27FC236}">
                <a16:creationId xmlns:a16="http://schemas.microsoft.com/office/drawing/2014/main" id="{76F5B707-723B-45F2-B0B4-563144B55D1B}"/>
              </a:ext>
            </a:extLst>
          </p:cNvPr>
          <p:cNvSpPr txBox="1"/>
          <p:nvPr/>
        </p:nvSpPr>
        <p:spPr>
          <a:xfrm>
            <a:off x="403123" y="2905780"/>
            <a:ext cx="11717948" cy="1384995"/>
          </a:xfrm>
          <a:prstGeom prst="rect">
            <a:avLst/>
          </a:prstGeom>
          <a:solidFill>
            <a:srgbClr val="0070C0"/>
          </a:solidFill>
          <a:ln>
            <a:noFill/>
          </a:ln>
          <a:effectLst>
            <a:outerShdw blurRad="57150" dist="19050" dir="5400000" algn="ctr" rotWithShape="0">
              <a:srgbClr val="000000">
                <a:alpha val="63000"/>
              </a:srgbClr>
            </a:outerShdw>
          </a:effectLst>
        </p:spPr>
        <p:txBody>
          <a:bodyPr wrap="square" rtlCol="0">
            <a:spAutoFit/>
          </a:bodyPr>
          <a:lstStyle/>
          <a:p>
            <a:pPr lvl="0" algn="just" fontAlgn="base">
              <a:spcBef>
                <a:spcPct val="0"/>
              </a:spcBef>
              <a:spcAft>
                <a:spcPct val="0"/>
              </a:spcAft>
              <a:defRPr/>
            </a:pPr>
            <a:r>
              <a:rPr lang="uk-UA" sz="2800" b="1" i="1" kern="0" dirty="0">
                <a:solidFill>
                  <a:srgbClr val="FFFFFF"/>
                </a:solidFill>
              </a:rPr>
              <a:t>на першому етапі здійснюється узагальнення даних (знаходиться сума, середнє, максимальне значення тощо), </a:t>
            </a:r>
          </a:p>
        </p:txBody>
      </p:sp>
      <p:sp>
        <p:nvSpPr>
          <p:cNvPr id="9" name="TextBox 8">
            <a:extLst>
              <a:ext uri="{FF2B5EF4-FFF2-40B4-BE49-F238E27FC236}">
                <a16:creationId xmlns:a16="http://schemas.microsoft.com/office/drawing/2014/main" id="{B76E1049-3E57-41D0-9C1F-710E247FE35D}"/>
              </a:ext>
            </a:extLst>
          </p:cNvPr>
          <p:cNvSpPr txBox="1"/>
          <p:nvPr/>
        </p:nvSpPr>
        <p:spPr>
          <a:xfrm>
            <a:off x="403123" y="4409395"/>
            <a:ext cx="11717948" cy="1384995"/>
          </a:xfrm>
          <a:prstGeom prst="rect">
            <a:avLst/>
          </a:prstGeom>
          <a:solidFill>
            <a:srgbClr val="0070C0"/>
          </a:solidFill>
          <a:ln>
            <a:noFill/>
          </a:ln>
          <a:effectLst>
            <a:outerShdw blurRad="57150" dist="19050" dir="5400000" algn="ctr" rotWithShape="0">
              <a:srgbClr val="000000">
                <a:alpha val="63000"/>
              </a:srgbClr>
            </a:outerShdw>
          </a:effectLst>
        </p:spPr>
        <p:txBody>
          <a:bodyPr wrap="square" rtlCol="0">
            <a:spAutoFit/>
          </a:bodyPr>
          <a:lstStyle/>
          <a:p>
            <a:pPr lvl="0" algn="just" fontAlgn="base">
              <a:spcBef>
                <a:spcPct val="0"/>
              </a:spcBef>
              <a:spcAft>
                <a:spcPct val="0"/>
              </a:spcAft>
              <a:defRPr/>
            </a:pPr>
            <a:r>
              <a:rPr lang="uk-UA" sz="2800" b="1" i="1" kern="0" dirty="0">
                <a:solidFill>
                  <a:srgbClr val="FFFFFF"/>
                </a:solidFill>
              </a:rPr>
              <a:t>а на другому</a:t>
            </a:r>
            <a:r>
              <a:rPr lang="uk-UA" sz="2800" dirty="0"/>
              <a:t>  </a:t>
            </a:r>
            <a:r>
              <a:rPr lang="uk-UA" sz="2800" b="1" i="1" kern="0" dirty="0">
                <a:solidFill>
                  <a:srgbClr val="FFFFFF"/>
                </a:solidFill>
              </a:rPr>
              <a:t>— групування цих даних за двома наборами даних, один з яких визначає заголовки стовпців таблиці, а другий — заголовки рядків.</a:t>
            </a:r>
          </a:p>
        </p:txBody>
      </p:sp>
    </p:spTree>
    <p:extLst>
      <p:ext uri="{BB962C8B-B14F-4D97-AF65-F5344CB8AC3E}">
        <p14:creationId xmlns:p14="http://schemas.microsoft.com/office/powerpoint/2010/main" val="82525049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1000"/>
                                        <p:tgtEl>
                                          <p:spTgt spid="6"/>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1000"/>
                                        <p:tgtEl>
                                          <p:spTgt spid="7"/>
                                        </p:tgtEl>
                                      </p:cBhvr>
                                    </p:animEffect>
                                  </p:childTnLst>
                                </p:cTn>
                              </p:par>
                            </p:childTnLst>
                          </p:cTn>
                        </p:par>
                        <p:par>
                          <p:cTn id="16" fill="hold">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animBg="1"/>
      <p:bldP spid="7"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Поняття про запити в базі даних</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3</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3.</a:t>
            </a:r>
            <a:r>
              <a:rPr lang="ru-RU" sz="1200" kern="0" dirty="0">
                <a:solidFill>
                  <a:srgbClr val="000000"/>
                </a:solidFill>
                <a:latin typeface="Verdana" pitchFamily="34" charset="0"/>
              </a:rPr>
              <a:t>5</a:t>
            </a:r>
            <a:endParaRPr lang="en-US" sz="1200" kern="0" dirty="0">
              <a:solidFill>
                <a:srgbClr val="000000"/>
              </a:solidFill>
              <a:latin typeface="Verdana" pitchFamily="34" charset="0"/>
            </a:endParaRPr>
          </a:p>
        </p:txBody>
      </p:sp>
      <p:sp>
        <p:nvSpPr>
          <p:cNvPr id="8" name="TextBox 7">
            <a:extLst>
              <a:ext uri="{FF2B5EF4-FFF2-40B4-BE49-F238E27FC236}">
                <a16:creationId xmlns:a16="http://schemas.microsoft.com/office/drawing/2014/main" id="{2C3A030C-D3AE-4801-83A3-71487A8CFDE6}"/>
              </a:ext>
            </a:extLst>
          </p:cNvPr>
          <p:cNvSpPr txBox="1"/>
          <p:nvPr/>
        </p:nvSpPr>
        <p:spPr>
          <a:xfrm>
            <a:off x="72008" y="1196763"/>
            <a:ext cx="12050142" cy="1384995"/>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Наприклад, у таблиці, створеній запитом на вибірку найкращих результатів кожного зі спортсменів на трьох дистанціях.</a:t>
            </a:r>
          </a:p>
        </p:txBody>
      </p:sp>
      <p:sp>
        <p:nvSpPr>
          <p:cNvPr id="7" name="TextBox 6">
            <a:extLst>
              <a:ext uri="{FF2B5EF4-FFF2-40B4-BE49-F238E27FC236}">
                <a16:creationId xmlns:a16="http://schemas.microsoft.com/office/drawing/2014/main" id="{31410389-BDAD-48E6-A75F-F3C3DAEB26B2}"/>
              </a:ext>
            </a:extLst>
          </p:cNvPr>
          <p:cNvSpPr txBox="1"/>
          <p:nvPr/>
        </p:nvSpPr>
        <p:spPr>
          <a:xfrm>
            <a:off x="72008" y="2697174"/>
            <a:ext cx="6023992" cy="2246769"/>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Заголовками стовпців стали дані з поля Дистанція (100 м, 1500 м та 400 м), а заголовками рядків — дані з поля Спортсмен</a:t>
            </a:r>
          </a:p>
        </p:txBody>
      </p:sp>
      <p:sp>
        <p:nvSpPr>
          <p:cNvPr id="9" name="TextBox 8">
            <a:extLst>
              <a:ext uri="{FF2B5EF4-FFF2-40B4-BE49-F238E27FC236}">
                <a16:creationId xmlns:a16="http://schemas.microsoft.com/office/drawing/2014/main" id="{D54E1ED3-2E81-4FB9-8430-241D089BC167}"/>
              </a:ext>
            </a:extLst>
          </p:cNvPr>
          <p:cNvSpPr txBox="1"/>
          <p:nvPr/>
        </p:nvSpPr>
        <p:spPr>
          <a:xfrm>
            <a:off x="72008" y="5052662"/>
            <a:ext cx="12050142" cy="1631216"/>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500" b="1" i="1" kern="0" dirty="0">
                <a:solidFill>
                  <a:srgbClr val="FFFFFF"/>
                </a:solidFill>
              </a:rPr>
              <a:t>(</a:t>
            </a:r>
            <a:r>
              <a:rPr lang="uk-UA" sz="2500" b="1" i="1" kern="0" dirty="0" err="1">
                <a:solidFill>
                  <a:srgbClr val="FFFFFF"/>
                </a:solidFill>
              </a:rPr>
              <a:t>Голованов</a:t>
            </a:r>
            <a:r>
              <a:rPr lang="uk-UA" sz="2500" b="1" i="1" kern="0" dirty="0">
                <a:solidFill>
                  <a:srgbClr val="FFFFFF"/>
                </a:solidFill>
              </a:rPr>
              <a:t> Василь, Петренко Степан та ін.). У клітинках на перетині стовпців і рядків указано найкращий (мінімальний) результат певного спортсмена на певній дистанції. Таки запити схожі на зведені таблиці в табличному процесорі;</a:t>
            </a:r>
          </a:p>
        </p:txBody>
      </p:sp>
      <p:pic>
        <p:nvPicPr>
          <p:cNvPr id="6" name="Рисунок 5">
            <a:extLst>
              <a:ext uri="{FF2B5EF4-FFF2-40B4-BE49-F238E27FC236}">
                <a16:creationId xmlns:a16="http://schemas.microsoft.com/office/drawing/2014/main" id="{9B0F5991-C3C6-4FBC-AC60-8457A0B23C19}"/>
              </a:ext>
            </a:extLst>
          </p:cNvPr>
          <p:cNvPicPr>
            <a:picLocks noChangeAspect="1"/>
          </p:cNvPicPr>
          <p:nvPr/>
        </p:nvPicPr>
        <p:blipFill>
          <a:blip r:embed="rId3"/>
          <a:stretch>
            <a:fillRect/>
          </a:stretch>
        </p:blipFill>
        <p:spPr>
          <a:xfrm>
            <a:off x="6234212" y="2690477"/>
            <a:ext cx="5885780" cy="2253466"/>
          </a:xfrm>
          <a:prstGeom prst="rect">
            <a:avLst/>
          </a:prstGeom>
        </p:spPr>
      </p:pic>
    </p:spTree>
    <p:extLst>
      <p:ext uri="{BB962C8B-B14F-4D97-AF65-F5344CB8AC3E}">
        <p14:creationId xmlns:p14="http://schemas.microsoft.com/office/powerpoint/2010/main" val="90372189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Effect transition="in" filter="fade">
                                      <p:cBhvr>
                                        <p:cTn id="13" dur="1000"/>
                                        <p:tgtEl>
                                          <p:spTgt spid="6"/>
                                        </p:tgtEl>
                                      </p:cBhvr>
                                    </p:animEffect>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3000"/>
                            </p:stCondLst>
                            <p:childTnLst>
                              <p:par>
                                <p:cTn id="19" presetID="22" presetClass="entr" presetSubtype="8"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
</file>

<file path=ppt/theme/theme1.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Настроювані 1">
      <a:majorFont>
        <a:latin typeface="Verdana"/>
        <a:ea typeface=""/>
        <a:cs typeface=""/>
      </a:majorFont>
      <a:minorFont>
        <a:latin typeface="Verdana"/>
        <a:ea typeface=""/>
        <a:cs typeface=""/>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61499</TotalTime>
  <Words>2095</Words>
  <Application>Microsoft Office PowerPoint</Application>
  <PresentationFormat>Широкоэкранный</PresentationFormat>
  <Paragraphs>210</Paragraphs>
  <Slides>43</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43</vt:i4>
      </vt:variant>
    </vt:vector>
  </HeadingPairs>
  <TitlesOfParts>
    <vt:vector size="50" baseType="lpstr">
      <vt:lpstr>Arial</vt:lpstr>
      <vt:lpstr>Comic Sans MS</vt:lpstr>
      <vt:lpstr>Symbol</vt:lpstr>
      <vt:lpstr>Times New Roman</vt:lpstr>
      <vt:lpstr>Verdana</vt:lpstr>
      <vt:lpstr>Wingdings</vt:lpstr>
      <vt:lpstr>Тема Office</vt:lpstr>
      <vt:lpstr>Запити на вибірку даних</vt:lpstr>
      <vt:lpstr>Запитання</vt:lpstr>
      <vt:lpstr>Поняття про запити в базі даних</vt:lpstr>
      <vt:lpstr>Поняття про запити в базі даних</vt:lpstr>
      <vt:lpstr>Поняття про запити в базі даних</vt:lpstr>
      <vt:lpstr>Поняття про запити в базі даних</vt:lpstr>
      <vt:lpstr>Поняття про запити в базі даних</vt:lpstr>
      <vt:lpstr>Поняття про запити в базі даних</vt:lpstr>
      <vt:lpstr>Поняття про запити в базі даних</vt:lpstr>
      <vt:lpstr>Поняття про запити в базі даних</vt:lpstr>
      <vt:lpstr>Поняття про запити в базі даних</vt:lpstr>
      <vt:lpstr>Поняття про запити в базі даних</vt:lpstr>
      <vt:lpstr>Поняття про запити в базі даних</vt:lpstr>
      <vt:lpstr>Запити на вибірку</vt:lpstr>
      <vt:lpstr>Запити на вибірку</vt:lpstr>
      <vt:lpstr>Запити на вибірку</vt:lpstr>
      <vt:lpstr>Запити на вибірку</vt:lpstr>
      <vt:lpstr>Запити на вибірку</vt:lpstr>
      <vt:lpstr>Запити на вибірку</vt:lpstr>
      <vt:lpstr>Запити на вибірку</vt:lpstr>
      <vt:lpstr>Запити на вибірку</vt:lpstr>
      <vt:lpstr>Запити на вибірку</vt:lpstr>
      <vt:lpstr>Запити на вибірку</vt:lpstr>
      <vt:lpstr>Запити на вибірку</vt:lpstr>
      <vt:lpstr>Запити на вибірку</vt:lpstr>
      <vt:lpstr>Запити на вибірку</vt:lpstr>
      <vt:lpstr>Запити на вибірку</vt:lpstr>
      <vt:lpstr>Запити на вибірку</vt:lpstr>
      <vt:lpstr>Запити на вибірку</vt:lpstr>
      <vt:lpstr>Запити на вибірку</vt:lpstr>
      <vt:lpstr>Вирази та оператори в запитах</vt:lpstr>
      <vt:lpstr>Вирази та оператори в запитах</vt:lpstr>
      <vt:lpstr>Вирази та оператори в запитах</vt:lpstr>
      <vt:lpstr>Вирази та оператори в запитах</vt:lpstr>
      <vt:lpstr>Вирази та оператори в запитах</vt:lpstr>
      <vt:lpstr>Деякі оператори та їх призначення в Access</vt:lpstr>
      <vt:lpstr>Для тих, хто хоче знати більше</vt:lpstr>
      <vt:lpstr>Для тих, хто хоче знати більше</vt:lpstr>
      <vt:lpstr>Для тих, хто хоче знати більше</vt:lpstr>
      <vt:lpstr>Для тих, хто хоче знати більше</vt:lpstr>
      <vt:lpstr>Дайте відповіді на запитання</vt:lpstr>
      <vt:lpstr>Дайте відповіді на запитання</vt:lpstr>
      <vt:lpstr>Дякую за увагу!</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PowerPoint</dc:title>
  <dc:creator>Мацаєнко Сергій</dc:creator>
  <cp:lastModifiedBy>Zoe</cp:lastModifiedBy>
  <cp:revision>268</cp:revision>
  <dcterms:created xsi:type="dcterms:W3CDTF">2016-06-06T19:48:43Z</dcterms:created>
  <dcterms:modified xsi:type="dcterms:W3CDTF">2022-02-02T15:43:33Z</dcterms:modified>
</cp:coreProperties>
</file>