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9" r:id="rId7"/>
    <p:sldId id="270" r:id="rId8"/>
    <p:sldId id="271" r:id="rId9"/>
    <p:sldId id="265" r:id="rId10"/>
    <p:sldId id="275" r:id="rId11"/>
    <p:sldId id="272" r:id="rId12"/>
    <p:sldId id="266" r:id="rId13"/>
    <p:sldId id="273" r:id="rId14"/>
    <p:sldId id="267" r:id="rId15"/>
    <p:sldId id="256" r:id="rId16"/>
    <p:sldId id="257" r:id="rId17"/>
    <p:sldId id="276" r:id="rId18"/>
    <p:sldId id="268" r:id="rId19"/>
    <p:sldId id="27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34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96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713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88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57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03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574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2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1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77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4560-30F1-40A5-BDC5-2078D967F3A7}" type="datetimeFigureOut">
              <a:rPr lang="uk-UA" smtClean="0"/>
              <a:t>28.05.2018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6DC8-1031-45CD-B161-03210CC002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6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osvita.mediasapiens.ua/mediaprosvita/mediaosvita/kontseptsiya_vprovadzhennya_mediaosviti_v_ukraini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enheration.com/wp-content/uploads/2015/10/Education-Keyboard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mediasapiens.ua/mediaprosvita/mediaosvita/v_ukraini_onovleno_kontseptsiyu_vprovadzhennya_mediaosviti/" TargetMode="External"/><Relationship Id="rId2" Type="http://schemas.openxmlformats.org/officeDocument/2006/relationships/hyperlink" Target="http://osvita.mediasapiens.ua/mediaprosvita/mediaosvita/kontseptsiya_vprovadzhennya_mediaosviti_v_ukraini_nova_redaktsiya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://mediaosvita.org.ua/book/kontseptsiya-vprovadzhennya-mediaosvit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osvita.org.ua/bibliotek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p.com.ua/category/library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2060848"/>
            <a:ext cx="8494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Медіаосвіта та медіаграмотність </a:t>
            </a:r>
            <a:endParaRPr lang="uk-UA" sz="4000" b="1" dirty="0" smtClean="0"/>
          </a:p>
          <a:p>
            <a:pPr algn="ctr"/>
            <a:r>
              <a:rPr lang="uk-UA" sz="4000" b="1" dirty="0" smtClean="0"/>
              <a:t>як </a:t>
            </a:r>
            <a:r>
              <a:rPr lang="uk-UA" sz="4000" b="1" dirty="0"/>
              <a:t>освітні категорії</a:t>
            </a:r>
          </a:p>
        </p:txBody>
      </p:sp>
    </p:spTree>
    <p:extLst>
      <p:ext uri="{BB962C8B-B14F-4D97-AF65-F5344CB8AC3E}">
        <p14:creationId xmlns:p14="http://schemas.microsoft.com/office/powerpoint/2010/main" val="157032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903"/>
            <a:ext cx="9144000" cy="6122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21" y="6519446"/>
            <a:ext cx="3291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err="1"/>
              <a:t>Таймс-Сквер</a:t>
            </a:r>
            <a:r>
              <a:rPr lang="uk-UA" sz="1600" dirty="0"/>
              <a:t> (2009) © </a:t>
            </a:r>
            <a:r>
              <a:rPr lang="en-US" sz="1600" dirty="0"/>
              <a:t>Matt H. Wade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9651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Причини </a:t>
            </a:r>
            <a:r>
              <a:rPr lang="uk-UA" sz="2400" b="1" dirty="0"/>
              <a:t>актуальності медіаосвіти в сучасному </a:t>
            </a:r>
            <a:r>
              <a:rPr lang="uk-UA" sz="2400" b="1" dirty="0" smtClean="0"/>
              <a:t>світі:</a:t>
            </a:r>
          </a:p>
          <a:p>
            <a:r>
              <a:rPr lang="uk-UA" sz="2400" dirty="0"/>
              <a:t>1. Високий рівень споживання мас-медіа.</a:t>
            </a:r>
          </a:p>
          <a:p>
            <a:r>
              <a:rPr lang="uk-UA" sz="2400" dirty="0"/>
              <a:t>2. Ідеологічна важливість медіа та їхній вплив на свідомість аудиторії.</a:t>
            </a:r>
          </a:p>
          <a:p>
            <a:r>
              <a:rPr lang="uk-UA" sz="2400" dirty="0"/>
              <a:t>3. Швидке зростання кількості медійної інформації, інтенсивності її розповсюдження.</a:t>
            </a:r>
          </a:p>
          <a:p>
            <a:r>
              <a:rPr lang="uk-UA" sz="2400" dirty="0"/>
              <a:t>4. Інтенсивність проникнення медіа в основні демократичні процеси.</a:t>
            </a:r>
          </a:p>
          <a:p>
            <a:r>
              <a:rPr lang="uk-UA" sz="2400" dirty="0"/>
              <a:t>5. Зростання значущості візуальної комунікації та інформації в усіх галузях.</a:t>
            </a:r>
          </a:p>
          <a:p>
            <a:r>
              <a:rPr lang="uk-UA" sz="2400" dirty="0"/>
              <a:t>6. Необхідність навчання школярів/студентів з орієнтацією на відповідність сучасним вимогам.</a:t>
            </a:r>
          </a:p>
          <a:p>
            <a:r>
              <a:rPr lang="uk-UA" sz="2400" dirty="0"/>
              <a:t>7. Національні та міжнародні процеси приватизації інформації, що пришвидшуються.</a:t>
            </a:r>
          </a:p>
          <a:p>
            <a:r>
              <a:rPr lang="uk-UA" sz="2400" dirty="0"/>
              <a:t>8. «Пожовтіння» мас-медіа та зниження загального рівня медійної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val="210009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2768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prstClr val="black"/>
                </a:solidFill>
              </a:rPr>
              <a:t>ІІІ. Основні завдання медіаосвіти</a:t>
            </a:r>
            <a:endParaRPr lang="uk-U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0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Медіаосвіта забезпечує</a:t>
            </a:r>
            <a:r>
              <a:rPr lang="uk-UA" sz="2400" b="1" dirty="0" smtClean="0"/>
              <a:t>:</a:t>
            </a:r>
          </a:p>
          <a:p>
            <a:r>
              <a:rPr lang="uk-UA" sz="2400" dirty="0"/>
              <a:t>1) розуміння, як масова комунікація використовується в соціумах;</a:t>
            </a:r>
          </a:p>
          <a:p>
            <a:r>
              <a:rPr lang="uk-UA" sz="2400" dirty="0"/>
              <a:t>2) вміння використовувати медіа в комунікації з іншими людьми;</a:t>
            </a:r>
          </a:p>
          <a:p>
            <a:r>
              <a:rPr lang="uk-UA" sz="2400" dirty="0"/>
              <a:t>3) вміння аналізувати, критично осмислювати і створювати медіатексти;</a:t>
            </a:r>
          </a:p>
          <a:p>
            <a:r>
              <a:rPr lang="uk-UA" sz="2400" dirty="0"/>
              <a:t>4) вміння визначати джерела медіатекстів, їхні політичні, соціальні, комерційні, культурні інтереси;</a:t>
            </a:r>
          </a:p>
          <a:p>
            <a:r>
              <a:rPr lang="uk-UA" sz="2400" dirty="0"/>
              <a:t>5) вміння інтерпретувати медіатексти й цінності, що розповсюджують медіа;</a:t>
            </a:r>
          </a:p>
          <a:p>
            <a:r>
              <a:rPr lang="uk-UA" sz="2400" dirty="0"/>
              <a:t>6) вміння відбирати відповідні медіа для створення й розповсюдження власних медіатекстів та завоювання зацікавленої в них аудиторії;</a:t>
            </a:r>
          </a:p>
          <a:p>
            <a:r>
              <a:rPr lang="uk-UA" sz="2400" dirty="0"/>
              <a:t>7) вміння діставати змогу вільного доступу до медіа як для сприйняття, так і для продукції;</a:t>
            </a:r>
          </a:p>
          <a:p>
            <a:r>
              <a:rPr lang="uk-UA" sz="2400" dirty="0"/>
              <a:t>8) вміння використовувати </a:t>
            </a:r>
            <a:r>
              <a:rPr lang="uk-UA" sz="2400" dirty="0" err="1"/>
              <a:t>медіапродукти</a:t>
            </a:r>
            <a:r>
              <a:rPr lang="uk-UA" sz="2400" dirty="0"/>
              <a:t> у професійній діяльності, розуміння психолого-педагогічних і методичних аспектів застосування медіа в навчанні й вихованні.</a:t>
            </a:r>
          </a:p>
        </p:txBody>
      </p:sp>
    </p:spTree>
    <p:extLst>
      <p:ext uri="{BB962C8B-B14F-4D97-AF65-F5344CB8AC3E}">
        <p14:creationId xmlns:p14="http://schemas.microsoft.com/office/powerpoint/2010/main" val="379774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2768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</a:rPr>
              <a:t>ІV. </a:t>
            </a:r>
            <a:r>
              <a:rPr lang="ru-RU" sz="3200" dirty="0" err="1">
                <a:solidFill>
                  <a:prstClr val="black"/>
                </a:solidFill>
              </a:rPr>
              <a:t>Упровадження</a:t>
            </a:r>
            <a:r>
              <a:rPr lang="ru-RU" sz="3200" dirty="0">
                <a:solidFill>
                  <a:prstClr val="black"/>
                </a:solidFill>
              </a:rPr>
              <a:t> медіаосвіти в </a:t>
            </a:r>
            <a:r>
              <a:rPr lang="ru-RU" sz="3200" dirty="0" err="1">
                <a:solidFill>
                  <a:prstClr val="black"/>
                </a:solidFill>
              </a:rPr>
              <a:t>Україні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2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70120"/>
            <a:ext cx="8640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Концепція впровадження медіаосвіти в Україні</a:t>
            </a:r>
          </a:p>
          <a:p>
            <a:pPr algn="ctr"/>
            <a:r>
              <a:rPr lang="uk-UA" sz="1600" dirty="0" smtClean="0"/>
              <a:t>Схвалено постановою Президії Національної академії педагогічних наук України </a:t>
            </a:r>
          </a:p>
          <a:p>
            <a:pPr algn="ctr"/>
            <a:r>
              <a:rPr lang="uk-UA" sz="1600" dirty="0" smtClean="0"/>
              <a:t>20 травня 2010 року</a:t>
            </a:r>
          </a:p>
          <a:p>
            <a:pPr algn="ctr"/>
            <a:r>
              <a:rPr lang="en-US" sz="1200" dirty="0" smtClean="0">
                <a:hlinkClick r:id="rId2"/>
              </a:rPr>
              <a:t>http://osvita.mediasapiens.ua/mediaprosvita/mediaosvita/kontseptsiya_vprovadzhennya_mediaosviti_v_ukraini/</a:t>
            </a:r>
            <a:endParaRPr lang="uk-UA" sz="1200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05276"/>
            <a:ext cx="5904656" cy="3936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6242828"/>
            <a:ext cx="1955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Джерело:  </a:t>
            </a:r>
            <a:r>
              <a:rPr lang="en-US" sz="1200" dirty="0" smtClean="0">
                <a:hlinkClick r:id="rId4"/>
              </a:rPr>
              <a:t>genheration.com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4498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21 квітня 2016 року Президія Національної академії педагогічних наук України схвалила нову редакцію Концепції впровадження медіаосвіти в Україні</a:t>
            </a:r>
          </a:p>
          <a:p>
            <a:r>
              <a:rPr lang="en-US" sz="1200" dirty="0" smtClean="0">
                <a:hlinkClick r:id="rId2"/>
              </a:rPr>
              <a:t>http://osvita.mediasapiens.ua/mediaprosvita/mediaosvita/kontseptsiya_vprovadzhennya_mediaosviti_v_ukraini_nova_redaktsiya/</a:t>
            </a:r>
            <a:endParaRPr lang="uk-UA" sz="1200" dirty="0" smtClean="0"/>
          </a:p>
          <a:p>
            <a:r>
              <a:rPr lang="en-US" sz="1200" dirty="0" smtClean="0">
                <a:hlinkClick r:id="rId3"/>
              </a:rPr>
              <a:t>http://osvita.mediasapiens.ua/mediaprosvita/mediaosvita/v_ukraini_onovleno_kontseptsiyu_vprovadzhennya_mediaosviti/</a:t>
            </a:r>
            <a:endParaRPr lang="uk-UA" sz="1200" dirty="0" smtClean="0"/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309645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Джерело: </a:t>
            </a:r>
          </a:p>
          <a:p>
            <a:r>
              <a:rPr lang="uk-UA" sz="1200" dirty="0" smtClean="0">
                <a:hlinkClick r:id="rId4"/>
              </a:rPr>
              <a:t>Українська асоціація </a:t>
            </a:r>
            <a:r>
              <a:rPr lang="uk-UA" sz="1200" dirty="0" err="1" smtClean="0">
                <a:hlinkClick r:id="rId4"/>
              </a:rPr>
              <a:t>медіапсихологів</a:t>
            </a:r>
            <a:r>
              <a:rPr lang="uk-UA" sz="1200" dirty="0" smtClean="0">
                <a:hlinkClick r:id="rId4"/>
              </a:rPr>
              <a:t> та </a:t>
            </a:r>
            <a:r>
              <a:rPr lang="uk-UA" sz="1200" dirty="0" err="1" smtClean="0">
                <a:hlinkClick r:id="rId4"/>
              </a:rPr>
              <a:t>медіапедагогів</a:t>
            </a:r>
            <a:endParaRPr lang="uk-UA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9334"/>
            <a:ext cx="4551638" cy="45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44" y="2162561"/>
            <a:ext cx="4368686" cy="4368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2011-2016 роки – всеукраїнський експеримент з впровадження медіаосвіти у навчально-виховний процес у загальноосвітніх закладах України.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3950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2017-2022 роки – другий етап експерименту.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6300415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Джерело: </a:t>
            </a:r>
            <a:r>
              <a:rPr lang="uk-UA" sz="1200" dirty="0" smtClean="0">
                <a:hlinkClick r:id="rId3"/>
              </a:rPr>
              <a:t>Українська </a:t>
            </a:r>
            <a:r>
              <a:rPr lang="uk-UA" sz="1200" dirty="0">
                <a:hlinkClick r:id="rId3"/>
              </a:rPr>
              <a:t>асоціація </a:t>
            </a:r>
            <a:r>
              <a:rPr lang="uk-UA" sz="1200" dirty="0" err="1">
                <a:hlinkClick r:id="rId3"/>
              </a:rPr>
              <a:t>медіапсихологів</a:t>
            </a:r>
            <a:r>
              <a:rPr lang="uk-UA" sz="1200" dirty="0">
                <a:hlinkClick r:id="rId3"/>
              </a:rPr>
              <a:t> та </a:t>
            </a:r>
            <a:r>
              <a:rPr lang="uk-UA" sz="1200" dirty="0" err="1">
                <a:hlinkClick r:id="rId3"/>
              </a:rPr>
              <a:t>медіапедагогів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86875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2768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prstClr val="black"/>
                </a:solidFill>
              </a:rPr>
              <a:t>V. Випереджальні практичні завдання</a:t>
            </a:r>
            <a:endParaRPr lang="uk-U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3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56895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Джерела</a:t>
            </a:r>
          </a:p>
          <a:p>
            <a:endParaRPr lang="uk-UA" dirty="0"/>
          </a:p>
          <a:p>
            <a:pPr marL="342900" indent="-342900">
              <a:buFont typeface="+mj-lt"/>
              <a:buAutoNum type="arabicPeriod"/>
            </a:pPr>
            <a:r>
              <a:rPr lang="uk-UA" sz="2000" dirty="0" err="1" smtClean="0"/>
              <a:t>Загірняк</a:t>
            </a:r>
            <a:r>
              <a:rPr lang="uk-UA" sz="2000" dirty="0" smtClean="0"/>
              <a:t> </a:t>
            </a:r>
            <a:r>
              <a:rPr lang="uk-UA" sz="2000" dirty="0"/>
              <a:t>М.В., Поясок Т.Б. Медіапедагогіка: </a:t>
            </a:r>
            <a:r>
              <a:rPr lang="uk-UA" sz="2000" dirty="0" err="1"/>
              <a:t>навч</a:t>
            </a:r>
            <a:r>
              <a:rPr lang="uk-UA" sz="2000" dirty="0"/>
              <a:t>. </a:t>
            </a:r>
            <a:r>
              <a:rPr lang="uk-UA" sz="2000" smtClean="0"/>
              <a:t>посібник</a:t>
            </a:r>
            <a:r>
              <a:rPr lang="uk-UA" sz="2000" dirty="0"/>
              <a:t>. – Харків: «Друкарня Мадрид», 2015. – 232 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Медіаграмотність</a:t>
            </a:r>
            <a:r>
              <a:rPr lang="uk-UA" sz="2000" dirty="0"/>
              <a:t>: Підручник для вчителів / Сінді </a:t>
            </a:r>
            <a:r>
              <a:rPr lang="uk-UA" sz="2000" dirty="0" err="1"/>
              <a:t>Шейбе</a:t>
            </a:r>
            <a:r>
              <a:rPr lang="uk-UA" sz="2000" dirty="0"/>
              <a:t>, </a:t>
            </a:r>
            <a:r>
              <a:rPr lang="uk-UA" sz="2000" dirty="0" err="1"/>
              <a:t>Фейз</a:t>
            </a:r>
            <a:r>
              <a:rPr lang="uk-UA" sz="2000" dirty="0"/>
              <a:t> </a:t>
            </a:r>
            <a:r>
              <a:rPr lang="uk-UA" sz="2000" dirty="0" err="1"/>
              <a:t>Рогоу</a:t>
            </a:r>
            <a:r>
              <a:rPr lang="uk-UA" sz="2000" dirty="0"/>
              <a:t>/ Перекл. з англ. С. </a:t>
            </a:r>
            <a:r>
              <a:rPr lang="uk-UA" sz="2000" dirty="0" err="1"/>
              <a:t>Дьома</a:t>
            </a:r>
            <a:r>
              <a:rPr lang="uk-UA" sz="2000" dirty="0"/>
              <a:t>; за загал. ред. В. Ф. Іванова, О. В. </a:t>
            </a:r>
            <a:r>
              <a:rPr lang="uk-UA" sz="2000" dirty="0" err="1"/>
              <a:t>Волошенюк</a:t>
            </a:r>
            <a:r>
              <a:rPr lang="uk-UA" sz="2000" dirty="0"/>
              <a:t>. — К.: Центр Вільної Преси, Академія Української Преси, 2017. — 319 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Медіаосвіта </a:t>
            </a:r>
            <a:r>
              <a:rPr lang="uk-UA" sz="2000" dirty="0"/>
              <a:t>та медіаграмотність: підручник для студентів педагогічних коледжів / Ред.-упор. В. Ф. Іванов, О. В. </a:t>
            </a:r>
            <a:r>
              <a:rPr lang="uk-UA" sz="2000" dirty="0" err="1"/>
              <a:t>Волошенюк</a:t>
            </a:r>
            <a:r>
              <a:rPr lang="uk-UA" sz="2000" dirty="0"/>
              <a:t>; За науковою редакцією В. В. </a:t>
            </a:r>
            <a:r>
              <a:rPr lang="uk-UA" sz="2000" dirty="0" err="1"/>
              <a:t>Різуна</a:t>
            </a:r>
            <a:r>
              <a:rPr lang="uk-UA" sz="2000" dirty="0"/>
              <a:t>. — Київ: Центр Вільної Преси, 2014. — 431 с.</a:t>
            </a:r>
          </a:p>
        </p:txBody>
      </p:sp>
    </p:spTree>
    <p:extLst>
      <p:ext uri="{BB962C8B-B14F-4D97-AF65-F5344CB8AC3E}">
        <p14:creationId xmlns:p14="http://schemas.microsoft.com/office/powerpoint/2010/main" val="29770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Видання АУП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8" y="773415"/>
            <a:ext cx="1938661" cy="2743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89429"/>
            <a:ext cx="1942207" cy="2757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86" y="789429"/>
            <a:ext cx="1939323" cy="2743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12" y="3699610"/>
            <a:ext cx="2138952" cy="2858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08" y="3699609"/>
            <a:ext cx="2020954" cy="2858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99608"/>
            <a:ext cx="2034389" cy="28582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Джерело: </a:t>
            </a:r>
            <a:r>
              <a:rPr lang="en-US" sz="1400" dirty="0">
                <a:hlinkClick r:id="rId8"/>
              </a:rPr>
              <a:t>http://www.aup.com.ua/category/library</a:t>
            </a:r>
            <a:r>
              <a:rPr lang="en-US" sz="1400" dirty="0" smtClean="0">
                <a:hlinkClick r:id="rId8"/>
              </a:rPr>
              <a:t>/</a:t>
            </a:r>
            <a:r>
              <a:rPr lang="ru-RU" sz="1400" dirty="0" smtClean="0"/>
              <a:t> 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36523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196752"/>
            <a:ext cx="84969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План</a:t>
            </a:r>
          </a:p>
          <a:p>
            <a:r>
              <a:rPr lang="uk-UA" sz="3200" dirty="0" smtClean="0"/>
              <a:t>І. Медіа, медіаосвіта та медіаграмотність</a:t>
            </a:r>
          </a:p>
          <a:p>
            <a:r>
              <a:rPr lang="uk-UA" sz="3200" dirty="0" smtClean="0"/>
              <a:t>ІІ. Актуальність медіаосвіти в сучасному світі</a:t>
            </a:r>
          </a:p>
          <a:p>
            <a:r>
              <a:rPr lang="uk-UA" sz="3200" dirty="0" smtClean="0"/>
              <a:t>ІІІ. Основні завдання медіаосвіти</a:t>
            </a:r>
          </a:p>
          <a:p>
            <a:r>
              <a:rPr lang="uk-UA" sz="3200" dirty="0" smtClean="0"/>
              <a:t>ІV. Упровадження медіаосвіти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344384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2768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/>
              <a:t>І. Медіа</a:t>
            </a:r>
            <a:r>
              <a:rPr lang="uk-UA" sz="3200" dirty="0"/>
              <a:t>, медіаосвіта та медіаграмотність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967335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smtClean="0"/>
              <a:t>«Все, що нам відомо про наше суспільство і навіть про світ, в якому ми живемо, ми знаємо завдяки мас-медіа».</a:t>
            </a:r>
          </a:p>
          <a:p>
            <a:pPr algn="r"/>
            <a:r>
              <a:rPr lang="uk-UA" sz="2000" dirty="0" err="1" smtClean="0"/>
              <a:t>Ніклас</a:t>
            </a:r>
            <a:r>
              <a:rPr lang="uk-UA" sz="2000" dirty="0" smtClean="0"/>
              <a:t> </a:t>
            </a:r>
            <a:r>
              <a:rPr lang="uk-UA" sz="2000" dirty="0" err="1" smtClean="0"/>
              <a:t>Луман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8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Медіа</a:t>
            </a:r>
            <a:r>
              <a:rPr lang="uk-UA" sz="2400" dirty="0" smtClean="0"/>
              <a:t> – середовище, </a:t>
            </a:r>
            <a:r>
              <a:rPr lang="uk-UA" sz="2400" dirty="0"/>
              <a:t>за допомогою якого здійснюється обмін інформацією через друковані видання, періодичну пресу, фото, звукозапис, кінематограф, телебачення, відео, комп’ютерні системи, Інтернет, мобільні телефони, різні типи реклами (біл-борди, надписи та ін.) тощо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3" y="3933056"/>
            <a:ext cx="1936420" cy="2839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30" y="1656697"/>
            <a:ext cx="2448272" cy="2276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20210"/>
            <a:ext cx="2520280" cy="2507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1" y="4179727"/>
            <a:ext cx="2748063" cy="2592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062" y="4706444"/>
            <a:ext cx="251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Британські сили на Близькому Сході (</a:t>
            </a:r>
            <a:r>
              <a:rPr lang="uk-UA" sz="1200" dirty="0" err="1"/>
              <a:t>прибл</a:t>
            </a:r>
            <a:r>
              <a:rPr lang="uk-UA" sz="1200" dirty="0"/>
              <a:t>. 1939-1945) © </a:t>
            </a:r>
            <a:r>
              <a:rPr lang="en-US" sz="1200" dirty="0"/>
              <a:t>Trevor J. Hawkins (Sergeant) </a:t>
            </a:r>
            <a:endParaRPr lang="uk-UA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143215"/>
            <a:ext cx="1767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Родина дивиться </a:t>
            </a:r>
            <a:r>
              <a:rPr lang="ru-RU" sz="1200" dirty="0" err="1"/>
              <a:t>телевізор</a:t>
            </a:r>
            <a:r>
              <a:rPr lang="ru-RU" sz="1200" dirty="0"/>
              <a:t> (</a:t>
            </a:r>
            <a:r>
              <a:rPr lang="ru-RU" sz="1200" dirty="0" err="1"/>
              <a:t>бл</a:t>
            </a:r>
            <a:r>
              <a:rPr lang="ru-RU" sz="1200" dirty="0"/>
              <a:t>. 1958) © </a:t>
            </a:r>
            <a:r>
              <a:rPr lang="ru-RU" sz="1200" dirty="0" err="1"/>
              <a:t>Evert</a:t>
            </a:r>
            <a:r>
              <a:rPr lang="ru-RU" sz="1200" dirty="0"/>
              <a:t> F. </a:t>
            </a:r>
            <a:r>
              <a:rPr lang="ru-RU" sz="1200" dirty="0" err="1"/>
              <a:t>Baumgardner</a:t>
            </a:r>
            <a:endParaRPr lang="uk-UA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679" y="612616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Дівчинка слухає радіо (</a:t>
            </a:r>
            <a:r>
              <a:rPr lang="uk-UA" sz="1200" dirty="0" err="1"/>
              <a:t>прибл</a:t>
            </a:r>
            <a:r>
              <a:rPr lang="uk-UA" sz="1200" dirty="0"/>
              <a:t>. 1938-1945) © </a:t>
            </a:r>
            <a:r>
              <a:rPr lang="en-US" sz="1200" dirty="0"/>
              <a:t>Franklin D. Roosevelt</a:t>
            </a:r>
            <a:endParaRPr lang="uk-UA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04793" y="6126162"/>
            <a:ext cx="1358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Ігнорування один одного (2017) © </a:t>
            </a:r>
            <a:r>
              <a:rPr lang="en-US" sz="1200" dirty="0"/>
              <a:t>Michael </a:t>
            </a:r>
            <a:r>
              <a:rPr lang="en-US" sz="1200" dirty="0" err="1"/>
              <a:t>Coghlan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52147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2084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Медіаосвіта </a:t>
            </a:r>
            <a:r>
              <a:rPr lang="uk-UA" sz="2400" dirty="0"/>
              <a:t>– частина освітнього процесу, спрямована на формування в суспільстві медіакультури (медіаграмотності), підготовку особистості до безпечної та ефективної взаємодії із сучасною системою мас-медіа, включаючи як традиційні (друковані видання, радіо, кіно, телебачення), так і новітні (</a:t>
            </a:r>
            <a:r>
              <a:rPr lang="uk-UA" sz="2400" dirty="0" err="1"/>
              <a:t>комп’ютерно</a:t>
            </a:r>
            <a:r>
              <a:rPr lang="uk-UA" sz="2400" dirty="0"/>
              <a:t> опосередковане спілкування, </a:t>
            </a:r>
            <a:r>
              <a:rPr lang="uk-UA" sz="2400" dirty="0" err="1"/>
              <a:t>інтернет</a:t>
            </a:r>
            <a:r>
              <a:rPr lang="uk-UA" sz="2400" dirty="0"/>
              <a:t>, мобільна телефонія) медіа з урахуванням розвитку інформаційно-комунікаційних технологій.</a:t>
            </a:r>
          </a:p>
        </p:txBody>
      </p:sp>
    </p:spTree>
    <p:extLst>
      <p:ext uri="{BB962C8B-B14F-4D97-AF65-F5344CB8AC3E}">
        <p14:creationId xmlns:p14="http://schemas.microsoft.com/office/powerpoint/2010/main" val="319989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483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Медіаграмотність </a:t>
            </a:r>
            <a:r>
              <a:rPr lang="uk-UA" sz="2400" dirty="0"/>
              <a:t>– сукупність знань, навичок та умінь, які дозволяють аналізувати, критично оцінювати й створювати повідомлення різних жанрів і форм для різних типів медіа, а також розуміти й аналізувати складні процеси функціонування медіа у суспільстві, їхній вплив.</a:t>
            </a:r>
          </a:p>
        </p:txBody>
      </p:sp>
    </p:spTree>
    <p:extLst>
      <p:ext uri="{BB962C8B-B14F-4D97-AF65-F5344CB8AC3E}">
        <p14:creationId xmlns:p14="http://schemas.microsoft.com/office/powerpoint/2010/main" val="144272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593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Найважливіші </a:t>
            </a:r>
            <a:r>
              <a:rPr lang="uk-UA" sz="2400" b="1" dirty="0"/>
              <a:t>галузі </a:t>
            </a:r>
            <a:r>
              <a:rPr lang="uk-UA" sz="2400" b="1" dirty="0" smtClean="0"/>
              <a:t>медіаосвіти:</a:t>
            </a:r>
            <a:endParaRPr lang="uk-UA" sz="2400" b="1" dirty="0"/>
          </a:p>
          <a:p>
            <a:r>
              <a:rPr lang="uk-UA" sz="2400" dirty="0"/>
              <a:t>1. Авторство, власність і контроль у сфері медіа.</a:t>
            </a:r>
          </a:p>
          <a:p>
            <a:r>
              <a:rPr lang="uk-UA" sz="2400" dirty="0"/>
              <a:t>2. Способи досягнення ефекту впливу медіатексту.</a:t>
            </a:r>
          </a:p>
          <a:p>
            <a:r>
              <a:rPr lang="uk-UA" sz="2400" dirty="0"/>
              <a:t>3. Репрезентація навколишнього середовища через медіа.</a:t>
            </a:r>
          </a:p>
          <a:p>
            <a:r>
              <a:rPr lang="uk-UA" sz="2400" dirty="0"/>
              <a:t>4. Аудиторія медіа.</a:t>
            </a:r>
          </a:p>
          <a:p>
            <a:r>
              <a:rPr lang="uk-UA" sz="2400" dirty="0" smtClean="0"/>
              <a:t>5. </a:t>
            </a:r>
            <a:r>
              <a:rPr lang="uk-UA" sz="2400" dirty="0"/>
              <a:t>Особливості медіа як каналів передавання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9016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27687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prstClr val="black"/>
                </a:solidFill>
              </a:rPr>
              <a:t>ІІ. Актуальність медіаосвіти в сучасному світі</a:t>
            </a:r>
            <a:endParaRPr lang="uk-UA" sz="32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6651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i="1" dirty="0" smtClean="0"/>
              <a:t>«В епоху тероризму та війн ХХІ століття медіаосвіта стає важливою вимогою демократичного суспільства»</a:t>
            </a:r>
          </a:p>
          <a:p>
            <a:pPr algn="r"/>
            <a:r>
              <a:rPr lang="uk-UA" sz="2000" dirty="0" smtClean="0"/>
              <a:t> Б. </a:t>
            </a:r>
            <a:r>
              <a:rPr lang="uk-UA" sz="2000" dirty="0" err="1" smtClean="0"/>
              <a:t>Мак-Магон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99781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807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2017-09-16T09:16:18Z</dcterms:created>
  <dcterms:modified xsi:type="dcterms:W3CDTF">2018-05-28T12:51:12Z</dcterms:modified>
</cp:coreProperties>
</file>