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E7499-BCD6-4DFF-A86C-B71CDA8CBED6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363E72-CF14-4FC6-BDDF-F493290DEF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E7499-BCD6-4DFF-A86C-B71CDA8CBED6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3E72-CF14-4FC6-BDDF-F493290DEF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E7499-BCD6-4DFF-A86C-B71CDA8CBED6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3E72-CF14-4FC6-BDDF-F493290DEF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E8E7499-BCD6-4DFF-A86C-B71CDA8CBED6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F363E72-CF14-4FC6-BDDF-F493290DEF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E7499-BCD6-4DFF-A86C-B71CDA8CBED6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3E72-CF14-4FC6-BDDF-F493290DEF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E7499-BCD6-4DFF-A86C-B71CDA8CBED6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3E72-CF14-4FC6-BDDF-F493290DEF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3E72-CF14-4FC6-BDDF-F493290DEF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E7499-BCD6-4DFF-A86C-B71CDA8CBED6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E7499-BCD6-4DFF-A86C-B71CDA8CBED6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3E72-CF14-4FC6-BDDF-F493290DEF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E7499-BCD6-4DFF-A86C-B71CDA8CBED6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3E72-CF14-4FC6-BDDF-F493290DEF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E8E7499-BCD6-4DFF-A86C-B71CDA8CBED6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F363E72-CF14-4FC6-BDDF-F493290DEF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E7499-BCD6-4DFF-A86C-B71CDA8CBED6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363E72-CF14-4FC6-BDDF-F493290DEF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E8E7499-BCD6-4DFF-A86C-B71CDA8CBED6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F363E72-CF14-4FC6-BDDF-F493290DEF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Documents%20and%20Settings\Admin\&#1052;&#1086;&#1080;%20&#1076;&#1086;&#1082;&#1091;&#1084;&#1077;&#1085;&#1090;&#1099;\&#1052;&#1086;&#1103;%20&#1084;&#1091;&#1079;&#1099;&#1082;&#1072;\Music\&#1048;&#1075;&#1086;&#1088;&#1100;%20&#1050;&#1088;&#1091;&#1090;&#1086;&#1081;\&#1050;&#1088;&#1091;&#1090;&#1086;&#1081;-&#1055;&#1077;&#1095;&#1072;&#1083;&#1100;&#1085;&#1099;&#1081;%20&#1072;&#1085;&#1075;&#1077;&#1083;.mp3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Documents%20and%20Settings\Admin\&#1052;&#1086;&#1080;%20&#1076;&#1086;&#1082;&#1091;&#1084;&#1077;&#1085;&#1090;&#1099;\&#1052;&#1086;&#1103;%20&#1084;&#1091;&#1079;&#1099;&#1082;&#1072;\Music\&#1048;&#1075;&#1086;&#1088;&#1100;%20&#1050;&#1088;&#1091;&#1090;&#1086;&#1081;\&#1050;&#1088;&#1091;&#1090;&#1086;&#1081;-&#1058;&#1099;%20&#1074;%20&#1084;&#1086;&#1105;&#1084;%20&#1089;&#1077;&#1085;&#1090;&#1103;&#1073;&#1088;&#1077;.mp3" TargetMode="Externa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357158" y="500062"/>
            <a:ext cx="6643717" cy="4801145"/>
          </a:xfrm>
        </p:spPr>
        <p:txBody>
          <a:bodyPr>
            <a:noAutofit/>
          </a:bodyPr>
          <a:lstStyle/>
          <a:p>
            <a:r>
              <a:rPr lang="uk-UA" sz="5400" dirty="0" smtClean="0">
                <a:solidFill>
                  <a:srgbClr val="FF0000"/>
                </a:solidFill>
              </a:rPr>
              <a:t/>
            </a:r>
            <a:br>
              <a:rPr lang="uk-UA" sz="5400" dirty="0" smtClean="0">
                <a:solidFill>
                  <a:srgbClr val="FF0000"/>
                </a:solidFill>
              </a:rPr>
            </a:br>
            <a:r>
              <a:rPr lang="uk-UA" sz="5400" dirty="0">
                <a:solidFill>
                  <a:srgbClr val="FF0000"/>
                </a:solidFill>
              </a:rPr>
              <a:t/>
            </a:r>
            <a:br>
              <a:rPr lang="uk-UA" sz="5400" dirty="0">
                <a:solidFill>
                  <a:srgbClr val="FF0000"/>
                </a:solidFill>
              </a:rPr>
            </a:br>
            <a:r>
              <a:rPr lang="uk-UA" sz="5400" dirty="0" smtClean="0">
                <a:solidFill>
                  <a:srgbClr val="FF0000"/>
                </a:solidFill>
              </a:rPr>
              <a:t/>
            </a:r>
            <a:br>
              <a:rPr lang="uk-UA" sz="5400" dirty="0" smtClean="0">
                <a:solidFill>
                  <a:srgbClr val="FF0000"/>
                </a:solidFill>
              </a:rPr>
            </a:br>
            <a:r>
              <a:rPr lang="uk-UA" sz="5400" dirty="0" smtClean="0">
                <a:solidFill>
                  <a:srgbClr val="FF0000"/>
                </a:solidFill>
              </a:rPr>
              <a:t>Прикметник:</a:t>
            </a:r>
            <a:br>
              <a:rPr lang="uk-UA" sz="5400" dirty="0" smtClean="0">
                <a:solidFill>
                  <a:srgbClr val="FF0000"/>
                </a:solidFill>
              </a:rPr>
            </a:br>
            <a:r>
              <a:rPr lang="uk-UA" sz="5400" dirty="0" smtClean="0">
                <a:solidFill>
                  <a:srgbClr val="C00000"/>
                </a:solidFill>
              </a:rPr>
              <a:t>загальне значення,</a:t>
            </a:r>
            <a:br>
              <a:rPr lang="uk-UA" sz="5400" dirty="0" smtClean="0">
                <a:solidFill>
                  <a:srgbClr val="C00000"/>
                </a:solidFill>
              </a:rPr>
            </a:br>
            <a:r>
              <a:rPr lang="uk-UA" sz="5400" dirty="0" smtClean="0">
                <a:solidFill>
                  <a:srgbClr val="C00000"/>
                </a:solidFill>
              </a:rPr>
              <a:t>морфологічні ознаки,</a:t>
            </a:r>
            <a:br>
              <a:rPr lang="uk-UA" sz="5400" dirty="0" smtClean="0">
                <a:solidFill>
                  <a:srgbClr val="C00000"/>
                </a:solidFill>
              </a:rPr>
            </a:br>
            <a:r>
              <a:rPr lang="uk-UA" sz="5400" dirty="0" smtClean="0">
                <a:solidFill>
                  <a:srgbClr val="C00000"/>
                </a:solidFill>
              </a:rPr>
              <a:t>синтаксична роль</a:t>
            </a:r>
            <a:br>
              <a:rPr lang="uk-UA" sz="5400" dirty="0" smtClean="0">
                <a:solidFill>
                  <a:srgbClr val="C00000"/>
                </a:solidFill>
              </a:rPr>
            </a:br>
            <a:endParaRPr lang="ru-RU" sz="5400" dirty="0">
              <a:solidFill>
                <a:srgbClr val="C0000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4294967295"/>
          </p:nvPr>
        </p:nvSpPr>
        <p:spPr>
          <a:xfrm>
            <a:off x="3309938" y="4572000"/>
            <a:ext cx="5834062" cy="2286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</a:t>
            </a:r>
            <a:endParaRPr lang="ru-RU" sz="2000" dirty="0"/>
          </a:p>
        </p:txBody>
      </p:sp>
      <p:pic>
        <p:nvPicPr>
          <p:cNvPr id="4" name="Рисунок 3" descr="animacionnaja-kartinka-babochk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29322" y="214290"/>
            <a:ext cx="3019425" cy="2266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48434"/>
          </a:xfrm>
        </p:spPr>
        <p:txBody>
          <a:bodyPr>
            <a:normAutofit/>
          </a:bodyPr>
          <a:lstStyle/>
          <a:p>
            <a:r>
              <a:rPr lang="uk-UA" sz="4800" dirty="0" smtClean="0">
                <a:solidFill>
                  <a:srgbClr val="C00000"/>
                </a:solidFill>
              </a:rPr>
              <a:t>Якісні прикметники </a:t>
            </a:r>
            <a:r>
              <a:rPr lang="uk-UA" sz="4800" dirty="0" smtClean="0"/>
              <a:t>мають </a:t>
            </a:r>
            <a:r>
              <a:rPr lang="uk-UA" sz="4800" dirty="0" smtClean="0">
                <a:solidFill>
                  <a:srgbClr val="FF0000"/>
                </a:solidFill>
              </a:rPr>
              <a:t>ступені порівняння: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Облако 2"/>
          <p:cNvSpPr/>
          <p:nvPr/>
        </p:nvSpPr>
        <p:spPr>
          <a:xfrm>
            <a:off x="571472" y="2285992"/>
            <a:ext cx="3786214" cy="164307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 smtClean="0"/>
              <a:t>нульовий</a:t>
            </a:r>
            <a:endParaRPr lang="ru-RU" sz="4000" dirty="0"/>
          </a:p>
        </p:txBody>
      </p:sp>
      <p:sp>
        <p:nvSpPr>
          <p:cNvPr id="4" name="Облако 3"/>
          <p:cNvSpPr/>
          <p:nvPr/>
        </p:nvSpPr>
        <p:spPr>
          <a:xfrm>
            <a:off x="4857752" y="2285992"/>
            <a:ext cx="3786214" cy="171451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 smtClean="0"/>
              <a:t>вищий</a:t>
            </a:r>
            <a:endParaRPr lang="ru-RU" sz="4000" dirty="0"/>
          </a:p>
        </p:txBody>
      </p:sp>
      <p:sp>
        <p:nvSpPr>
          <p:cNvPr id="5" name="Облако 4"/>
          <p:cNvSpPr/>
          <p:nvPr/>
        </p:nvSpPr>
        <p:spPr>
          <a:xfrm>
            <a:off x="2428860" y="4286256"/>
            <a:ext cx="4071966" cy="178595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 smtClean="0"/>
              <a:t>найвищий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41987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714348" y="285728"/>
            <a:ext cx="7786742" cy="114300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solidFill>
                  <a:srgbClr val="FF0000"/>
                </a:solidFill>
              </a:rPr>
              <a:t>Форми</a:t>
            </a:r>
            <a:r>
              <a:rPr lang="uk-UA" sz="4000" dirty="0" smtClean="0"/>
              <a:t> </a:t>
            </a:r>
            <a:r>
              <a:rPr lang="uk-UA" sz="4000" dirty="0" smtClean="0">
                <a:solidFill>
                  <a:srgbClr val="FF0000"/>
                </a:solidFill>
              </a:rPr>
              <a:t>прикметників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" name="Облако 3"/>
          <p:cNvSpPr/>
          <p:nvPr/>
        </p:nvSpPr>
        <p:spPr>
          <a:xfrm>
            <a:off x="428596" y="2000240"/>
            <a:ext cx="4357718" cy="142876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2"/>
                </a:solidFill>
              </a:rPr>
              <a:t>повна</a:t>
            </a:r>
          </a:p>
          <a:p>
            <a:pPr algn="ctr"/>
            <a:r>
              <a:rPr lang="uk-UA" sz="2400" dirty="0" smtClean="0"/>
              <a:t>(усі прикметники)</a:t>
            </a:r>
            <a:endParaRPr lang="ru-RU" sz="2400" dirty="0"/>
          </a:p>
        </p:txBody>
      </p:sp>
      <p:sp>
        <p:nvSpPr>
          <p:cNvPr id="5" name="Облако 4"/>
          <p:cNvSpPr/>
          <p:nvPr/>
        </p:nvSpPr>
        <p:spPr>
          <a:xfrm>
            <a:off x="4857752" y="2000240"/>
            <a:ext cx="4000528" cy="171451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2"/>
                </a:solidFill>
              </a:rPr>
              <a:t>коротка</a:t>
            </a:r>
          </a:p>
          <a:p>
            <a:pPr algn="ctr"/>
            <a:r>
              <a:rPr lang="uk-UA" sz="2400" dirty="0" smtClean="0"/>
              <a:t>(деякі у </a:t>
            </a:r>
            <a:r>
              <a:rPr lang="uk-UA" sz="2400" dirty="0" err="1" smtClean="0"/>
              <a:t>Н.в</a:t>
            </a:r>
            <a:r>
              <a:rPr lang="uk-UA" sz="2400" dirty="0" smtClean="0"/>
              <a:t>. і </a:t>
            </a:r>
            <a:r>
              <a:rPr lang="uk-UA" sz="2400" dirty="0" err="1" smtClean="0"/>
              <a:t>Зн.в</a:t>
            </a:r>
            <a:r>
              <a:rPr lang="uk-UA" sz="2400" dirty="0" smtClean="0"/>
              <a:t>. </a:t>
            </a:r>
            <a:r>
              <a:rPr lang="uk-UA" sz="2400" dirty="0" err="1" smtClean="0"/>
              <a:t>ч.р</a:t>
            </a:r>
            <a:r>
              <a:rPr lang="uk-UA" sz="2400" dirty="0" smtClean="0"/>
              <a:t>.):</a:t>
            </a:r>
          </a:p>
          <a:p>
            <a:pPr algn="ctr"/>
            <a:r>
              <a:rPr lang="uk-UA" sz="2400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зелен</a:t>
            </a:r>
            <a:r>
              <a:rPr lang="uk-UA" sz="24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,повен</a:t>
            </a:r>
            <a:endParaRPr lang="ru-RU" sz="24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428596" y="4429132"/>
            <a:ext cx="4071966" cy="1785950"/>
          </a:xfrm>
          <a:prstGeom prst="cloud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стягнена</a:t>
            </a:r>
          </a:p>
          <a:p>
            <a:pPr algn="ctr"/>
            <a:r>
              <a:rPr lang="uk-UA" sz="2400" dirty="0" smtClean="0"/>
              <a:t>(усі прикметники):</a:t>
            </a:r>
          </a:p>
          <a:p>
            <a:pPr algn="ctr"/>
            <a:r>
              <a:rPr lang="uk-UA" sz="24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нічний</a:t>
            </a:r>
            <a:endParaRPr lang="ru-RU" sz="24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4643438" y="4357694"/>
            <a:ext cx="4286280" cy="1857388"/>
          </a:xfrm>
          <a:prstGeom prst="cloud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нестягнена</a:t>
            </a:r>
          </a:p>
          <a:p>
            <a:pPr algn="ctr"/>
            <a:r>
              <a:rPr lang="uk-UA" sz="2400" dirty="0" smtClean="0"/>
              <a:t>(</a:t>
            </a:r>
            <a:r>
              <a:rPr lang="uk-UA" sz="2400" dirty="0" err="1" smtClean="0"/>
              <a:t>Н.в.множ</a:t>
            </a:r>
            <a:r>
              <a:rPr lang="uk-UA" sz="2400" dirty="0" smtClean="0"/>
              <a:t>. ,</a:t>
            </a:r>
            <a:r>
              <a:rPr lang="uk-UA" sz="2400" dirty="0" err="1" smtClean="0"/>
              <a:t>Н.в.й</a:t>
            </a:r>
            <a:r>
              <a:rPr lang="uk-UA" sz="2400" dirty="0" smtClean="0"/>
              <a:t> </a:t>
            </a:r>
            <a:r>
              <a:rPr lang="uk-UA" sz="2400" dirty="0" err="1" smtClean="0"/>
              <a:t>Зн.в.ж.р.та</a:t>
            </a:r>
            <a:r>
              <a:rPr lang="uk-UA" sz="2400" dirty="0" smtClean="0"/>
              <a:t> </a:t>
            </a:r>
            <a:r>
              <a:rPr lang="uk-UA" sz="2400" dirty="0" err="1" smtClean="0"/>
              <a:t>с.р</a:t>
            </a:r>
            <a:r>
              <a:rPr lang="uk-UA" dirty="0" smtClean="0"/>
              <a:t>.):</a:t>
            </a:r>
          </a:p>
          <a:p>
            <a:pPr algn="ctr"/>
            <a:r>
              <a:rPr lang="uk-UA" sz="2000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чорнії</a:t>
            </a:r>
            <a:r>
              <a:rPr lang="uk-UA" sz="20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,</a:t>
            </a:r>
            <a:r>
              <a:rPr lang="uk-UA" sz="2000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темная</a:t>
            </a:r>
            <a:r>
              <a:rPr lang="uk-UA" sz="20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,</a:t>
            </a:r>
            <a:r>
              <a:rPr lang="uk-UA" sz="2000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зеленеє</a:t>
            </a:r>
            <a:endParaRPr lang="ru-RU" sz="20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2500298" y="1357298"/>
            <a:ext cx="928694" cy="642942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072198" y="1357298"/>
            <a:ext cx="857256" cy="71438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1928794" y="3429000"/>
            <a:ext cx="500066" cy="107157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 rot="18291983" flipH="1">
            <a:off x="4090144" y="2778499"/>
            <a:ext cx="548222" cy="2394061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4843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571472" y="571480"/>
            <a:ext cx="8072494" cy="928694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dirty="0" smtClean="0">
                <a:solidFill>
                  <a:srgbClr val="FF0000"/>
                </a:solidFill>
              </a:rPr>
              <a:t>Синтаксична роль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4" name="Облако 3"/>
          <p:cNvSpPr/>
          <p:nvPr/>
        </p:nvSpPr>
        <p:spPr>
          <a:xfrm>
            <a:off x="357158" y="1928802"/>
            <a:ext cx="4714908" cy="228601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solidFill>
                  <a:schemeClr val="tx2">
                    <a:lumMod val="75000"/>
                  </a:schemeClr>
                </a:solidFill>
              </a:rPr>
              <a:t>означення</a:t>
            </a:r>
          </a:p>
          <a:p>
            <a:pPr algn="ctr"/>
            <a:r>
              <a:rPr lang="uk-UA" sz="2800" dirty="0" smtClean="0"/>
              <a:t>Тече вода в </a:t>
            </a:r>
            <a:r>
              <a:rPr lang="uk-UA" sz="2800" dirty="0" smtClean="0">
                <a:solidFill>
                  <a:schemeClr val="tx2">
                    <a:lumMod val="75000"/>
                  </a:schemeClr>
                </a:solidFill>
              </a:rPr>
              <a:t>синє</a:t>
            </a:r>
            <a:r>
              <a:rPr lang="uk-UA" sz="2800" dirty="0" smtClean="0"/>
              <a:t> море.</a:t>
            </a:r>
            <a:endParaRPr lang="ru-RU" sz="2800" dirty="0"/>
          </a:p>
        </p:txBody>
      </p:sp>
      <p:sp>
        <p:nvSpPr>
          <p:cNvPr id="5" name="Облако 4"/>
          <p:cNvSpPr/>
          <p:nvPr/>
        </p:nvSpPr>
        <p:spPr>
          <a:xfrm>
            <a:off x="3786182" y="3643314"/>
            <a:ext cx="4786346" cy="242889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solidFill>
                  <a:schemeClr val="tx2">
                    <a:lumMod val="75000"/>
                  </a:schemeClr>
                </a:solidFill>
              </a:rPr>
              <a:t>присудок</a:t>
            </a:r>
          </a:p>
          <a:p>
            <a:pPr algn="ctr"/>
            <a:r>
              <a:rPr lang="uk-UA" sz="2800" dirty="0" smtClean="0"/>
              <a:t>Яка </a:t>
            </a:r>
            <a:r>
              <a:rPr lang="uk-UA" sz="2800" dirty="0" smtClean="0">
                <a:solidFill>
                  <a:schemeClr val="tx2">
                    <a:lumMod val="75000"/>
                  </a:schemeClr>
                </a:solidFill>
              </a:rPr>
              <a:t>щаслива </a:t>
            </a:r>
            <a:r>
              <a:rPr lang="uk-UA" sz="2800" dirty="0" smtClean="0"/>
              <a:t>сьогодні я!</a:t>
            </a:r>
            <a:endParaRPr lang="ru-RU" sz="2800" dirty="0"/>
          </a:p>
        </p:txBody>
      </p:sp>
      <p:sp>
        <p:nvSpPr>
          <p:cNvPr id="6" name="Стрелка вниз 5"/>
          <p:cNvSpPr/>
          <p:nvPr/>
        </p:nvSpPr>
        <p:spPr>
          <a:xfrm>
            <a:off x="2428860" y="1428736"/>
            <a:ext cx="500066" cy="571504"/>
          </a:xfrm>
          <a:prstGeom prst="down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5857884" y="1500174"/>
            <a:ext cx="642942" cy="2214578"/>
          </a:xfrm>
          <a:prstGeom prst="down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48434"/>
          </a:xfrm>
        </p:spPr>
        <p:txBody>
          <a:bodyPr>
            <a:normAutofit fontScale="90000"/>
          </a:bodyPr>
          <a:lstStyle/>
          <a:p>
            <a:r>
              <a:rPr lang="uk-UA" sz="4800" dirty="0" smtClean="0"/>
              <a:t/>
            </a:r>
            <a:br>
              <a:rPr lang="uk-UA" sz="4800" dirty="0" smtClean="0"/>
            </a:br>
            <a:r>
              <a:rPr lang="uk-UA" sz="4800" dirty="0" smtClean="0"/>
              <a:t/>
            </a:r>
            <a:br>
              <a:rPr lang="uk-UA" sz="4800" dirty="0" smtClean="0"/>
            </a:br>
            <a:r>
              <a:rPr lang="uk-UA" sz="4800" dirty="0" smtClean="0"/>
              <a:t/>
            </a:r>
            <a:br>
              <a:rPr lang="uk-UA" sz="4800" dirty="0" smtClean="0"/>
            </a:br>
            <a:r>
              <a:rPr lang="uk-UA" sz="4800" dirty="0" smtClean="0"/>
              <a:t/>
            </a:r>
            <a:br>
              <a:rPr lang="uk-UA" sz="4800" dirty="0" smtClean="0"/>
            </a:br>
            <a:r>
              <a:rPr lang="uk-UA" sz="4800" dirty="0" smtClean="0"/>
              <a:t/>
            </a:r>
            <a:br>
              <a:rPr lang="uk-UA" sz="4800" dirty="0" smtClean="0"/>
            </a:br>
            <a:r>
              <a:rPr lang="uk-UA" sz="4800" dirty="0" smtClean="0"/>
              <a:t/>
            </a:r>
            <a:br>
              <a:rPr lang="uk-UA" sz="4800" dirty="0" smtClean="0"/>
            </a:br>
            <a:r>
              <a:rPr lang="uk-UA" sz="4800" dirty="0" smtClean="0"/>
              <a:t/>
            </a:r>
            <a:br>
              <a:rPr lang="uk-UA" sz="4800" dirty="0" smtClean="0"/>
            </a:br>
            <a:r>
              <a:rPr lang="uk-UA" sz="4800" dirty="0" smtClean="0"/>
              <a:t/>
            </a:r>
            <a:br>
              <a:rPr lang="uk-UA" sz="4800" dirty="0" smtClean="0"/>
            </a:br>
            <a:r>
              <a:rPr lang="uk-UA" sz="4800" dirty="0" smtClean="0"/>
              <a:t/>
            </a:r>
            <a:br>
              <a:rPr lang="uk-UA" sz="4800" dirty="0" smtClean="0"/>
            </a:br>
            <a:r>
              <a:rPr lang="uk-UA" sz="4800" dirty="0" smtClean="0"/>
              <a:t/>
            </a:r>
            <a:br>
              <a:rPr lang="uk-UA" sz="4800" dirty="0" smtClean="0"/>
            </a:br>
            <a:r>
              <a:rPr lang="uk-UA" sz="4800" dirty="0" smtClean="0"/>
              <a:t/>
            </a:r>
            <a:br>
              <a:rPr lang="uk-UA" sz="4800" dirty="0" smtClean="0"/>
            </a:br>
            <a:r>
              <a:rPr lang="uk-UA" sz="4800" dirty="0" smtClean="0"/>
              <a:t/>
            </a:r>
            <a:br>
              <a:rPr lang="uk-UA" sz="4800" dirty="0" smtClean="0"/>
            </a:br>
            <a:r>
              <a:rPr lang="uk-UA" sz="4800" dirty="0" smtClean="0"/>
              <a:t/>
            </a:r>
            <a:br>
              <a:rPr lang="uk-UA" sz="4800" dirty="0" smtClean="0"/>
            </a:br>
            <a:r>
              <a:rPr lang="uk-UA" sz="4800" dirty="0" smtClean="0"/>
              <a:t/>
            </a:r>
            <a:br>
              <a:rPr lang="uk-UA" sz="4800" dirty="0" smtClean="0"/>
            </a:br>
            <a:r>
              <a:rPr lang="uk-UA" sz="4800" dirty="0" smtClean="0"/>
              <a:t/>
            </a:r>
            <a:br>
              <a:rPr lang="uk-UA" sz="4800" dirty="0" smtClean="0"/>
            </a:br>
            <a:r>
              <a:rPr lang="uk-UA" sz="4800" dirty="0" smtClean="0"/>
              <a:t/>
            </a:r>
            <a:br>
              <a:rPr lang="uk-UA" sz="4800" dirty="0" smtClean="0"/>
            </a:br>
            <a:r>
              <a:rPr lang="uk-UA" sz="4800" dirty="0" smtClean="0"/>
              <a:t/>
            </a:r>
            <a:br>
              <a:rPr lang="uk-UA" sz="4800" dirty="0" smtClean="0"/>
            </a:br>
            <a:r>
              <a:rPr lang="uk-UA" sz="4800" dirty="0" smtClean="0"/>
              <a:t/>
            </a:r>
            <a:br>
              <a:rPr lang="uk-UA" sz="4800" dirty="0" smtClean="0"/>
            </a:br>
            <a:r>
              <a:rPr lang="uk-UA" sz="5300" dirty="0" smtClean="0"/>
              <a:t>- Тож,юний друже,</a:t>
            </a:r>
            <a:br>
              <a:rPr lang="uk-UA" sz="5300" dirty="0" smtClean="0"/>
            </a:br>
            <a:r>
              <a:rPr lang="uk-UA" sz="5300" dirty="0" smtClean="0"/>
              <a:t>про прикметник пам’ятай</a:t>
            </a:r>
            <a:br>
              <a:rPr lang="uk-UA" sz="5300" dirty="0" smtClean="0"/>
            </a:br>
            <a:r>
              <a:rPr lang="uk-UA" sz="5300" dirty="0" smtClean="0"/>
              <a:t>і завжди його вживай!</a:t>
            </a:r>
            <a:r>
              <a:rPr lang="uk-UA" sz="4800" dirty="0" smtClean="0"/>
              <a:t/>
            </a:r>
            <a:br>
              <a:rPr lang="uk-UA" sz="4800" dirty="0" smtClean="0"/>
            </a:br>
            <a:r>
              <a:rPr lang="uk-UA" sz="4800" dirty="0" smtClean="0"/>
              <a:t/>
            </a:r>
            <a:br>
              <a:rPr lang="uk-UA" sz="4800" dirty="0" smtClean="0"/>
            </a:br>
            <a:r>
              <a:rPr lang="uk-UA" sz="4800" dirty="0" smtClean="0"/>
              <a:t/>
            </a:r>
            <a:br>
              <a:rPr lang="uk-UA" sz="4800" dirty="0" smtClean="0"/>
            </a:br>
            <a:r>
              <a:rPr lang="uk-UA" sz="4800" dirty="0" smtClean="0"/>
              <a:t/>
            </a:r>
            <a:br>
              <a:rPr lang="uk-UA" sz="4800" dirty="0" smtClean="0"/>
            </a:br>
            <a:r>
              <a:rPr lang="uk-UA" sz="4800" dirty="0" smtClean="0"/>
              <a:t/>
            </a:r>
            <a:br>
              <a:rPr lang="uk-UA" sz="4800" dirty="0" smtClean="0"/>
            </a:br>
            <a:r>
              <a:rPr lang="uk-UA" sz="4800" dirty="0" smtClean="0"/>
              <a:t/>
            </a:r>
            <a:br>
              <a:rPr lang="uk-UA" sz="4800" dirty="0" smtClean="0"/>
            </a:br>
            <a:endParaRPr lang="ru-RU" sz="4800" dirty="0"/>
          </a:p>
        </p:txBody>
      </p:sp>
      <p:pic>
        <p:nvPicPr>
          <p:cNvPr id="3" name="Рисунок 2" descr="multfilm-17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628" y="2786058"/>
            <a:ext cx="2826347" cy="3643338"/>
          </a:xfrm>
          <a:prstGeom prst="rect">
            <a:avLst/>
          </a:prstGeom>
        </p:spPr>
      </p:pic>
      <p:pic>
        <p:nvPicPr>
          <p:cNvPr id="4" name="Рисунок 3" descr="multfilm-1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3108" y="4286256"/>
            <a:ext cx="1643074" cy="19979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929718" cy="6357982"/>
          </a:xfrm>
        </p:spPr>
        <p:txBody>
          <a:bodyPr>
            <a:noAutofit/>
          </a:bodyPr>
          <a:lstStyle/>
          <a:p>
            <a:r>
              <a:rPr lang="uk-UA" sz="4800" dirty="0" smtClean="0">
                <a:solidFill>
                  <a:srgbClr val="FF0000"/>
                </a:solidFill>
              </a:rPr>
              <a:t>Попрацюйте самостійно!</a:t>
            </a:r>
            <a:r>
              <a:rPr lang="uk-UA" sz="4400" dirty="0" smtClean="0"/>
              <a:t/>
            </a:r>
            <a:br>
              <a:rPr lang="uk-UA" sz="4400" dirty="0" smtClean="0"/>
            </a:br>
            <a:r>
              <a:rPr lang="uk-UA" sz="4400" dirty="0" smtClean="0">
                <a:solidFill>
                  <a:schemeClr val="bg1"/>
                </a:solidFill>
              </a:rPr>
              <a:t>1.Доберіть прикметники і поставте їх у потрібній формі.</a:t>
            </a:r>
            <a:r>
              <a:rPr lang="uk-UA" sz="4400" dirty="0" smtClean="0"/>
              <a:t/>
            </a:r>
            <a:br>
              <a:rPr lang="uk-UA" sz="4400" dirty="0" smtClean="0"/>
            </a:br>
            <a:r>
              <a:rPr lang="uk-UA" sz="4400" dirty="0" smtClean="0"/>
              <a:t>Восени багато птахів відлітає до </a:t>
            </a:r>
            <a:r>
              <a:rPr lang="uk-UA" sz="4400" dirty="0" smtClean="0">
                <a:solidFill>
                  <a:schemeClr val="bg1"/>
                </a:solidFill>
              </a:rPr>
              <a:t>…</a:t>
            </a:r>
            <a:r>
              <a:rPr lang="uk-UA" sz="4400" dirty="0" smtClean="0"/>
              <a:t> країв,у вирій. </a:t>
            </a:r>
            <a:r>
              <a:rPr lang="uk-UA" sz="4400" dirty="0" smtClean="0">
                <a:solidFill>
                  <a:schemeClr val="bg1"/>
                </a:solidFill>
              </a:rPr>
              <a:t>…</a:t>
            </a:r>
            <a:r>
              <a:rPr lang="uk-UA" sz="4400" dirty="0" smtClean="0"/>
              <a:t> зозулі, </a:t>
            </a:r>
            <a:r>
              <a:rPr lang="uk-UA" sz="4400" dirty="0" smtClean="0">
                <a:solidFill>
                  <a:schemeClr val="bg1"/>
                </a:solidFill>
              </a:rPr>
              <a:t>…</a:t>
            </a:r>
            <a:r>
              <a:rPr lang="uk-UA" sz="4400" dirty="0" smtClean="0"/>
              <a:t> солов’ї, </a:t>
            </a:r>
            <a:r>
              <a:rPr lang="uk-UA" sz="4400" dirty="0" smtClean="0">
                <a:solidFill>
                  <a:schemeClr val="bg1"/>
                </a:solidFill>
              </a:rPr>
              <a:t>… </a:t>
            </a:r>
            <a:r>
              <a:rPr lang="uk-UA" sz="4400" dirty="0" smtClean="0"/>
              <a:t>ластівки зникають,ледве відчувши першу прохолоду </a:t>
            </a:r>
            <a:r>
              <a:rPr lang="uk-UA" sz="4400" dirty="0" smtClean="0">
                <a:solidFill>
                  <a:schemeClr val="bg1"/>
                </a:solidFill>
              </a:rPr>
              <a:t>…</a:t>
            </a:r>
            <a:r>
              <a:rPr lang="uk-UA" sz="4400" dirty="0" smtClean="0"/>
              <a:t> ночей.</a:t>
            </a:r>
            <a:br>
              <a:rPr lang="uk-UA" sz="4400" dirty="0" smtClean="0"/>
            </a:br>
            <a:r>
              <a:rPr lang="uk-UA" sz="4400" dirty="0" smtClean="0">
                <a:solidFill>
                  <a:schemeClr val="bg1"/>
                </a:solidFill>
              </a:rPr>
              <a:t>Довідка:</a:t>
            </a:r>
            <a:r>
              <a:rPr lang="uk-UA" sz="4400" dirty="0" smtClean="0"/>
              <a:t>співучий,голосистий,</a:t>
            </a:r>
            <a:br>
              <a:rPr lang="uk-UA" sz="4400" dirty="0" smtClean="0"/>
            </a:br>
            <a:r>
              <a:rPr lang="uk-UA" sz="4400" dirty="0" smtClean="0"/>
              <a:t>теплий,бистрокрилий,осінній.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705600"/>
          </a:xfrm>
        </p:spPr>
        <p:txBody>
          <a:bodyPr>
            <a:noAutofit/>
          </a:bodyPr>
          <a:lstStyle/>
          <a:p>
            <a:r>
              <a:rPr lang="uk-UA" sz="4400" dirty="0" smtClean="0">
                <a:solidFill>
                  <a:schemeClr val="bg1"/>
                </a:solidFill>
              </a:rPr>
              <a:t/>
            </a:r>
            <a:br>
              <a:rPr lang="uk-UA" sz="4400" dirty="0" smtClean="0">
                <a:solidFill>
                  <a:schemeClr val="bg1"/>
                </a:solidFill>
              </a:rPr>
            </a:br>
            <a:r>
              <a:rPr lang="uk-UA" sz="4400" dirty="0" smtClean="0">
                <a:solidFill>
                  <a:schemeClr val="bg1"/>
                </a:solidFill>
              </a:rPr>
              <a:t>2.Випишіть прикметники, визначте рід, число, відмінок.</a:t>
            </a:r>
            <a:r>
              <a:rPr lang="uk-UA" sz="4400" dirty="0" smtClean="0"/>
              <a:t/>
            </a:r>
            <a:br>
              <a:rPr lang="uk-UA" sz="4400" dirty="0" smtClean="0"/>
            </a:br>
            <a:r>
              <a:rPr lang="uk-UA" sz="4400" dirty="0" smtClean="0"/>
              <a:t>У днів осінніх є своє тепло,</a:t>
            </a:r>
            <a:br>
              <a:rPr lang="uk-UA" sz="4400" dirty="0" smtClean="0"/>
            </a:br>
            <a:r>
              <a:rPr lang="uk-UA" sz="4400" dirty="0" smtClean="0"/>
              <a:t>Так схоже на останнє одкровення,</a:t>
            </a:r>
            <a:br>
              <a:rPr lang="uk-UA" sz="4400" dirty="0" smtClean="0"/>
            </a:br>
            <a:r>
              <a:rPr lang="uk-UA" sz="4400" dirty="0" smtClean="0"/>
              <a:t>На сплеск гарячий пізнього натхнення,</a:t>
            </a:r>
            <a:br>
              <a:rPr lang="uk-UA" sz="4400" dirty="0" smtClean="0"/>
            </a:br>
            <a:r>
              <a:rPr lang="uk-UA" sz="4400" dirty="0" smtClean="0"/>
              <a:t>Що в зиму пізнім маком розцвіло.</a:t>
            </a:r>
            <a:br>
              <a:rPr lang="uk-UA" sz="4400" dirty="0" smtClean="0"/>
            </a:br>
            <a:r>
              <a:rPr lang="uk-UA" sz="4400" dirty="0" smtClean="0"/>
              <a:t>						Т.Нікітін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52400"/>
            <a:ext cx="8715436" cy="649131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3.З поданих словосполучень спробуйте скласти вірш про відліт птахів . Для цього ставте слова в потрібних формах, переставляйте місцями,додавайте прийменники, сполучники.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Пташки відлітають; далекі країни; гомінливі шпаки; поважні лелеки.</a:t>
            </a:r>
            <a:br>
              <a:rPr lang="uk-UA" dirty="0" smtClean="0"/>
            </a:br>
            <a:r>
              <a:rPr lang="uk-UA" dirty="0" smtClean="0"/>
              <a:t>Жорстока зима; холодами їх лякати; та нема так ніде; у рідному краї. Лиш діждатися весни; ті далекі країни; враз вони прилинуть-і лелеки,і шпаки.</a:t>
            </a:r>
            <a:endParaRPr lang="ru-RU" dirty="0"/>
          </a:p>
        </p:txBody>
      </p:sp>
      <p:pic>
        <p:nvPicPr>
          <p:cNvPr id="4" name="Крутой-Печальный ангел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839200" y="328612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39725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490782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4.Спробуйте самі скласти поезію (міні-твір) за поданим малюнком,використовуючи якомога більше прикметників.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3" name="Рисунок 2" descr="shenandoah_natl_park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48" y="2571744"/>
            <a:ext cx="7858180" cy="4125521"/>
          </a:xfrm>
          <a:prstGeom prst="rect">
            <a:avLst/>
          </a:prstGeom>
        </p:spPr>
      </p:pic>
      <p:pic>
        <p:nvPicPr>
          <p:cNvPr id="4" name="Крутой-Ты в моём сентябре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43966" y="450057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34129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5786" y="152400"/>
            <a:ext cx="7901014" cy="5562616"/>
          </a:xfrm>
        </p:spPr>
        <p:txBody>
          <a:bodyPr>
            <a:normAutofit/>
          </a:bodyPr>
          <a:lstStyle/>
          <a:p>
            <a:r>
              <a:rPr lang="uk-UA" sz="5400" dirty="0" smtClean="0">
                <a:solidFill>
                  <a:srgbClr val="C00000"/>
                </a:solidFill>
              </a:rPr>
              <a:t>  …Прикметник  </a:t>
            </a:r>
            <a:br>
              <a:rPr lang="uk-UA" sz="5400" dirty="0" smtClean="0">
                <a:solidFill>
                  <a:srgbClr val="C00000"/>
                </a:solidFill>
              </a:rPr>
            </a:br>
            <a:r>
              <a:rPr lang="uk-UA" sz="5400" dirty="0" smtClean="0">
                <a:solidFill>
                  <a:srgbClr val="C00000"/>
                </a:solidFill>
              </a:rPr>
              <a:t>    дасть іменнику - </a:t>
            </a:r>
            <a:br>
              <a:rPr lang="uk-UA" sz="5400" dirty="0" smtClean="0">
                <a:solidFill>
                  <a:srgbClr val="C00000"/>
                </a:solidFill>
              </a:rPr>
            </a:br>
            <a:r>
              <a:rPr lang="uk-UA" sz="5400" dirty="0" smtClean="0">
                <a:solidFill>
                  <a:srgbClr val="C00000"/>
                </a:solidFill>
              </a:rPr>
              <a:t>    предмету</a:t>
            </a:r>
            <a:br>
              <a:rPr lang="uk-UA" sz="5400" dirty="0" smtClean="0">
                <a:solidFill>
                  <a:srgbClr val="C00000"/>
                </a:solidFill>
              </a:rPr>
            </a:br>
            <a:r>
              <a:rPr lang="uk-UA" sz="5400" dirty="0" smtClean="0">
                <a:solidFill>
                  <a:srgbClr val="C00000"/>
                </a:solidFill>
              </a:rPr>
              <a:t>  якусь його ознаку  </a:t>
            </a:r>
            <a:br>
              <a:rPr lang="uk-UA" sz="5400" dirty="0" smtClean="0">
                <a:solidFill>
                  <a:srgbClr val="C00000"/>
                </a:solidFill>
              </a:rPr>
            </a:br>
            <a:r>
              <a:rPr lang="uk-UA" sz="5400" dirty="0" smtClean="0">
                <a:solidFill>
                  <a:srgbClr val="C00000"/>
                </a:solidFill>
              </a:rPr>
              <a:t>    чи прикмету…</a:t>
            </a:r>
            <a:br>
              <a:rPr lang="uk-UA" sz="5400" dirty="0" smtClean="0">
                <a:solidFill>
                  <a:srgbClr val="C00000"/>
                </a:solidFill>
              </a:rPr>
            </a:br>
            <a:r>
              <a:rPr lang="uk-UA" sz="5400" dirty="0" smtClean="0">
                <a:solidFill>
                  <a:srgbClr val="C00000"/>
                </a:solidFill>
              </a:rPr>
              <a:t>	              Д.Білоус </a:t>
            </a:r>
            <a:endParaRPr lang="ru-RU" sz="5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286544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bg1"/>
                </a:solidFill>
              </a:rPr>
              <a:t>                                     - Що таке прикметник?</a:t>
            </a:r>
            <a:br>
              <a:rPr lang="uk-UA" sz="3200" dirty="0" smtClean="0">
                <a:solidFill>
                  <a:schemeClr val="bg1"/>
                </a:solidFill>
              </a:rPr>
            </a:br>
            <a:r>
              <a:rPr lang="uk-UA" sz="3200" dirty="0" smtClean="0">
                <a:solidFill>
                  <a:schemeClr val="bg1"/>
                </a:solidFill>
              </a:rPr>
              <a:t>                                     - Це частина мови</a:t>
            </a:r>
            <a:br>
              <a:rPr lang="uk-UA" sz="3200" dirty="0" smtClean="0">
                <a:solidFill>
                  <a:schemeClr val="bg1"/>
                </a:solidFill>
              </a:rPr>
            </a:br>
            <a:r>
              <a:rPr lang="uk-UA" sz="3200" dirty="0" smtClean="0">
                <a:solidFill>
                  <a:schemeClr val="bg1"/>
                </a:solidFill>
              </a:rPr>
              <a:t>                             без якої,друже,тяжко обійтись.</a:t>
            </a:r>
            <a:br>
              <a:rPr lang="uk-UA" sz="3200" dirty="0" smtClean="0">
                <a:solidFill>
                  <a:schemeClr val="bg1"/>
                </a:solidFill>
              </a:rPr>
            </a:br>
            <a:r>
              <a:rPr lang="uk-UA" sz="3200" dirty="0" smtClean="0">
                <a:solidFill>
                  <a:schemeClr val="bg1"/>
                </a:solidFill>
              </a:rPr>
              <a:t>                             Хто нам вкаже колір,</a:t>
            </a:r>
            <a:br>
              <a:rPr lang="uk-UA" sz="3200" dirty="0" smtClean="0">
                <a:solidFill>
                  <a:schemeClr val="bg1"/>
                </a:solidFill>
              </a:rPr>
            </a:br>
            <a:r>
              <a:rPr lang="uk-UA" sz="3200" dirty="0" smtClean="0">
                <a:solidFill>
                  <a:schemeClr val="bg1"/>
                </a:solidFill>
              </a:rPr>
              <a:t>                             яка парта в школі,</a:t>
            </a:r>
            <a:br>
              <a:rPr lang="uk-UA" sz="3200" dirty="0" smtClean="0">
                <a:solidFill>
                  <a:schemeClr val="bg1"/>
                </a:solidFill>
              </a:rPr>
            </a:br>
            <a:r>
              <a:rPr lang="uk-UA" sz="3200" dirty="0" smtClean="0">
                <a:solidFill>
                  <a:schemeClr val="bg1"/>
                </a:solidFill>
              </a:rPr>
              <a:t>		        день який надворі,</a:t>
            </a:r>
            <a:br>
              <a:rPr lang="uk-UA" sz="3200" dirty="0" smtClean="0">
                <a:solidFill>
                  <a:schemeClr val="bg1"/>
                </a:solidFill>
              </a:rPr>
            </a:br>
            <a:r>
              <a:rPr lang="uk-UA" sz="3200" dirty="0" smtClean="0">
                <a:solidFill>
                  <a:schemeClr val="bg1"/>
                </a:solidFill>
              </a:rPr>
              <a:t>		        яка потім ніч?</a:t>
            </a:r>
            <a:br>
              <a:rPr lang="uk-UA" sz="3200" dirty="0" smtClean="0">
                <a:solidFill>
                  <a:schemeClr val="bg1"/>
                </a:solidFill>
              </a:rPr>
            </a:br>
            <a:r>
              <a:rPr lang="uk-UA" sz="3200" dirty="0" smtClean="0">
                <a:solidFill>
                  <a:schemeClr val="bg1"/>
                </a:solidFill>
              </a:rPr>
              <a:t>		        Звісно ж,це прикметник</a:t>
            </a:r>
            <a:br>
              <a:rPr lang="uk-UA" sz="3200" dirty="0" smtClean="0">
                <a:solidFill>
                  <a:schemeClr val="bg1"/>
                </a:solidFill>
              </a:rPr>
            </a:br>
            <a:r>
              <a:rPr lang="uk-UA" sz="3200" dirty="0" smtClean="0">
                <a:solidFill>
                  <a:schemeClr val="bg1"/>
                </a:solidFill>
              </a:rPr>
              <a:t>		        допоможе всюди:</a:t>
            </a:r>
            <a:br>
              <a:rPr lang="uk-UA" sz="3200" dirty="0" smtClean="0">
                <a:solidFill>
                  <a:schemeClr val="bg1"/>
                </a:solidFill>
              </a:rPr>
            </a:br>
            <a:r>
              <a:rPr lang="uk-UA" sz="3200" dirty="0" smtClean="0">
                <a:solidFill>
                  <a:schemeClr val="bg1"/>
                </a:solidFill>
              </a:rPr>
              <a:t>		       виразить ознаку,колір він назве,</a:t>
            </a:r>
            <a:br>
              <a:rPr lang="uk-UA" sz="3200" dirty="0" smtClean="0">
                <a:solidFill>
                  <a:schemeClr val="bg1"/>
                </a:solidFill>
              </a:rPr>
            </a:br>
            <a:r>
              <a:rPr lang="uk-UA" sz="3200" dirty="0" smtClean="0">
                <a:solidFill>
                  <a:schemeClr val="bg1"/>
                </a:solidFill>
              </a:rPr>
              <a:t>             вкаже на прикмету,форму,колір,розмір,</a:t>
            </a:r>
            <a:br>
              <a:rPr lang="uk-UA" sz="3200" dirty="0" smtClean="0">
                <a:solidFill>
                  <a:schemeClr val="bg1"/>
                </a:solidFill>
              </a:rPr>
            </a:br>
            <a:r>
              <a:rPr lang="uk-UA" sz="3200" dirty="0" smtClean="0">
                <a:solidFill>
                  <a:schemeClr val="bg1"/>
                </a:solidFill>
              </a:rPr>
              <a:t>         ще й на приналежність предмета комусь…</a:t>
            </a:r>
            <a:endParaRPr lang="ru-RU" sz="3200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multfilm-17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357430"/>
            <a:ext cx="2438400" cy="3143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r>
              <a:rPr lang="uk-UA" sz="4900" dirty="0" smtClean="0">
                <a:solidFill>
                  <a:srgbClr val="FF0000"/>
                </a:solidFill>
              </a:rPr>
              <a:t>    ? </a:t>
            </a:r>
            <a:r>
              <a:rPr lang="uk-UA" sz="4400" dirty="0" smtClean="0"/>
              <a:t> </a:t>
            </a:r>
            <a:r>
              <a:rPr lang="uk-UA" sz="4400" dirty="0" smtClean="0">
                <a:solidFill>
                  <a:schemeClr val="bg1"/>
                </a:solidFill>
              </a:rPr>
              <a:t>Спробуйте прочитати   </a:t>
            </a:r>
            <a:br>
              <a:rPr lang="uk-UA" sz="4400" dirty="0" smtClean="0">
                <a:solidFill>
                  <a:schemeClr val="bg1"/>
                </a:solidFill>
              </a:rPr>
            </a:br>
            <a:r>
              <a:rPr lang="uk-UA" sz="4400" dirty="0" smtClean="0">
                <a:solidFill>
                  <a:schemeClr val="bg1"/>
                </a:solidFill>
              </a:rPr>
              <a:t>  текст,вилучивши з нього прикметники.  </a:t>
            </a:r>
            <a:br>
              <a:rPr lang="uk-UA" sz="4400" dirty="0" smtClean="0">
                <a:solidFill>
                  <a:schemeClr val="bg1"/>
                </a:solidFill>
              </a:rPr>
            </a:br>
            <a:r>
              <a:rPr lang="uk-UA" sz="4400" dirty="0" smtClean="0">
                <a:solidFill>
                  <a:schemeClr val="bg1"/>
                </a:solidFill>
              </a:rPr>
              <a:t>  Зробіть висновок.</a:t>
            </a:r>
            <a:r>
              <a:rPr lang="uk-UA" sz="4400" dirty="0" smtClean="0"/>
              <a:t/>
            </a:r>
            <a:br>
              <a:rPr lang="uk-UA" sz="4400" dirty="0" smtClean="0"/>
            </a:br>
            <a:r>
              <a:rPr lang="uk-UA" sz="4400" dirty="0" smtClean="0"/>
              <a:t>        Буду я навчатись мови золотої…</a:t>
            </a:r>
            <a:br>
              <a:rPr lang="uk-UA" sz="4400" dirty="0" smtClean="0"/>
            </a:br>
            <a:r>
              <a:rPr lang="uk-UA" sz="4400" dirty="0" smtClean="0"/>
              <a:t>        У трави-веснянки,у гори крутої,</a:t>
            </a:r>
            <a:br>
              <a:rPr lang="uk-UA" sz="4400" dirty="0" smtClean="0"/>
            </a:br>
            <a:r>
              <a:rPr lang="uk-UA" sz="4400" dirty="0" smtClean="0"/>
              <a:t>        В потічка веселого,що постане</a:t>
            </a:r>
            <a:br>
              <a:rPr lang="uk-UA" sz="4400" dirty="0" smtClean="0"/>
            </a:br>
            <a:r>
              <a:rPr lang="uk-UA" sz="4400" dirty="0" smtClean="0"/>
              <a:t>						       річкою,</a:t>
            </a:r>
            <a:br>
              <a:rPr lang="uk-UA" sz="4400" dirty="0" smtClean="0"/>
            </a:br>
            <a:r>
              <a:rPr lang="uk-UA" sz="4400" dirty="0" smtClean="0"/>
              <a:t>        В пагінця зеленого,що зросте</a:t>
            </a:r>
            <a:br>
              <a:rPr lang="uk-UA" sz="4400" dirty="0" smtClean="0"/>
            </a:br>
            <a:r>
              <a:rPr lang="uk-UA" sz="4400" dirty="0" smtClean="0"/>
              <a:t>						смерічкою.</a:t>
            </a:r>
            <a:br>
              <a:rPr lang="uk-UA" sz="4400" dirty="0" smtClean="0"/>
            </a:br>
            <a:r>
              <a:rPr lang="uk-UA" sz="4400" dirty="0" smtClean="0"/>
              <a:t>					        А.Малишко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85728"/>
            <a:ext cx="8858312" cy="6286544"/>
          </a:xfrm>
        </p:spPr>
        <p:txBody>
          <a:bodyPr>
            <a:noAutofit/>
          </a:bodyPr>
          <a:lstStyle/>
          <a:p>
            <a:r>
              <a:rPr lang="uk-UA" sz="9600" dirty="0" smtClean="0">
                <a:solidFill>
                  <a:srgbClr val="C00000"/>
                </a:solidFill>
              </a:rPr>
              <a:t>!</a:t>
            </a:r>
            <a:r>
              <a:rPr lang="uk-UA" sz="5400" dirty="0" smtClean="0">
                <a:solidFill>
                  <a:srgbClr val="FF0000"/>
                </a:solidFill>
              </a:rPr>
              <a:t>Прикметник</a:t>
            </a:r>
            <a:r>
              <a:rPr lang="uk-UA" sz="5400" dirty="0" smtClean="0">
                <a:solidFill>
                  <a:schemeClr val="bg1"/>
                </a:solidFill>
              </a:rPr>
              <a:t>-це самостійна частина мови,що виражає ознаку (прикмету) предмета і відповідає на питання який? чий?</a:t>
            </a:r>
            <a:r>
              <a:rPr lang="uk-UA" sz="5400" dirty="0" smtClean="0"/>
              <a:t/>
            </a:r>
            <a:br>
              <a:rPr lang="uk-UA" sz="5400" dirty="0" smtClean="0"/>
            </a:br>
            <a:r>
              <a:rPr lang="uk-UA" sz="5400" dirty="0" smtClean="0"/>
              <a:t>	Кольоровий,скляний,</a:t>
            </a:r>
            <a:br>
              <a:rPr lang="uk-UA" sz="5400" dirty="0" smtClean="0"/>
            </a:br>
            <a:r>
              <a:rPr lang="uk-UA" sz="5400" dirty="0" smtClean="0"/>
              <a:t>      міський,мамин.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991244"/>
          </a:xfrm>
        </p:spPr>
        <p:txBody>
          <a:bodyPr>
            <a:normAutofit/>
          </a:bodyPr>
          <a:lstStyle/>
          <a:p>
            <a:r>
              <a:rPr lang="uk-UA" sz="5400" dirty="0" smtClean="0">
                <a:solidFill>
                  <a:srgbClr val="FF0000"/>
                </a:solidFill>
              </a:rPr>
              <a:t>Початкова форма прикметника -</a:t>
            </a:r>
            <a:r>
              <a:rPr lang="uk-UA" sz="5400" dirty="0" smtClean="0"/>
              <a:t/>
            </a:r>
            <a:br>
              <a:rPr lang="uk-UA" sz="5400" dirty="0" smtClean="0"/>
            </a:br>
            <a:r>
              <a:rPr lang="uk-UA" sz="5400" dirty="0" smtClean="0">
                <a:solidFill>
                  <a:schemeClr val="bg1"/>
                </a:solidFill>
              </a:rPr>
              <a:t>називний відмінок однини </a:t>
            </a:r>
            <a:br>
              <a:rPr lang="uk-UA" sz="5400" dirty="0" smtClean="0">
                <a:solidFill>
                  <a:schemeClr val="bg1"/>
                </a:solidFill>
              </a:rPr>
            </a:br>
            <a:r>
              <a:rPr lang="uk-UA" sz="5400" dirty="0" smtClean="0">
                <a:solidFill>
                  <a:schemeClr val="bg1"/>
                </a:solidFill>
              </a:rPr>
              <a:t>чоловічого роду:</a:t>
            </a:r>
            <a:r>
              <a:rPr lang="uk-UA" sz="5400" dirty="0" smtClean="0"/>
              <a:t/>
            </a:r>
            <a:br>
              <a:rPr lang="uk-UA" sz="5400" dirty="0" smtClean="0"/>
            </a:br>
            <a:r>
              <a:rPr lang="uk-UA" sz="5400" dirty="0" smtClean="0"/>
              <a:t>чорний,дерев’яний,</a:t>
            </a:r>
            <a:br>
              <a:rPr lang="uk-UA" sz="5400" dirty="0" smtClean="0"/>
            </a:br>
            <a:r>
              <a:rPr lang="uk-UA" sz="5400" dirty="0" smtClean="0"/>
              <a:t>міський.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48434"/>
          </a:xfrm>
        </p:spPr>
        <p:txBody>
          <a:bodyPr>
            <a:normAutofit/>
          </a:bodyPr>
          <a:lstStyle/>
          <a:p>
            <a:r>
              <a:rPr lang="uk-UA" sz="4800" dirty="0" smtClean="0">
                <a:solidFill>
                  <a:schemeClr val="bg1"/>
                </a:solidFill>
              </a:rPr>
              <a:t>Прикметник </a:t>
            </a:r>
            <a:r>
              <a:rPr lang="uk-UA" sz="4800" dirty="0" smtClean="0">
                <a:solidFill>
                  <a:srgbClr val="C00000"/>
                </a:solidFill>
              </a:rPr>
              <a:t>змінюється</a:t>
            </a:r>
            <a:r>
              <a:rPr lang="uk-UA" sz="4800" dirty="0" smtClean="0">
                <a:solidFill>
                  <a:schemeClr val="bg1"/>
                </a:solidFill>
              </a:rPr>
              <a:t> за </a:t>
            </a:r>
            <a:r>
              <a:rPr lang="uk-UA" sz="4800" dirty="0" smtClean="0">
                <a:solidFill>
                  <a:srgbClr val="FF0000"/>
                </a:solidFill>
              </a:rPr>
              <a:t>родами</a:t>
            </a:r>
            <a:r>
              <a:rPr lang="uk-UA" sz="4800" dirty="0" smtClean="0">
                <a:solidFill>
                  <a:schemeClr val="bg1"/>
                </a:solidFill>
              </a:rPr>
              <a:t/>
            </a:r>
            <a:br>
              <a:rPr lang="uk-UA" sz="4800" dirty="0" smtClean="0">
                <a:solidFill>
                  <a:schemeClr val="bg1"/>
                </a:solidFill>
              </a:rPr>
            </a:br>
            <a:r>
              <a:rPr lang="uk-UA" sz="4800" dirty="0" smtClean="0">
                <a:solidFill>
                  <a:schemeClr val="bg1"/>
                </a:solidFill>
              </a:rPr>
              <a:t/>
            </a:r>
            <a:br>
              <a:rPr lang="uk-UA" sz="4800" dirty="0" smtClean="0">
                <a:solidFill>
                  <a:schemeClr val="bg1"/>
                </a:solidFill>
              </a:rPr>
            </a:br>
            <a:r>
              <a:rPr lang="uk-UA" sz="4800" dirty="0" smtClean="0">
                <a:solidFill>
                  <a:schemeClr val="bg1"/>
                </a:solidFill>
              </a:rPr>
              <a:t/>
            </a:r>
            <a:br>
              <a:rPr lang="uk-UA" sz="4800" dirty="0" smtClean="0">
                <a:solidFill>
                  <a:schemeClr val="bg1"/>
                </a:solidFill>
              </a:rPr>
            </a:br>
            <a:r>
              <a:rPr lang="uk-UA" sz="4800" dirty="0" smtClean="0">
                <a:solidFill>
                  <a:schemeClr val="bg1"/>
                </a:solidFill>
              </a:rPr>
              <a:t> </a:t>
            </a:r>
            <a:r>
              <a:rPr lang="uk-UA" sz="4800" dirty="0" smtClean="0">
                <a:solidFill>
                  <a:srgbClr val="FF0000"/>
                </a:solidFill>
              </a:rPr>
              <a:t>числами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Облако 2"/>
          <p:cNvSpPr/>
          <p:nvPr/>
        </p:nvSpPr>
        <p:spPr>
          <a:xfrm>
            <a:off x="0" y="1857364"/>
            <a:ext cx="3000396" cy="150019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чоловічий</a:t>
            </a:r>
          </a:p>
          <a:p>
            <a:pPr algn="ctr"/>
            <a:r>
              <a:rPr lang="uk-UA" sz="2800" dirty="0" smtClean="0"/>
              <a:t>(синій)</a:t>
            </a:r>
            <a:endParaRPr lang="ru-RU" sz="2800" dirty="0"/>
          </a:p>
        </p:txBody>
      </p:sp>
      <p:sp>
        <p:nvSpPr>
          <p:cNvPr id="4" name="Облако 3"/>
          <p:cNvSpPr/>
          <p:nvPr/>
        </p:nvSpPr>
        <p:spPr>
          <a:xfrm>
            <a:off x="3071802" y="1857364"/>
            <a:ext cx="3071834" cy="150019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жіночий</a:t>
            </a:r>
          </a:p>
          <a:p>
            <a:pPr algn="ctr"/>
            <a:r>
              <a:rPr lang="uk-UA" sz="2800" dirty="0" smtClean="0"/>
              <a:t>(синя)</a:t>
            </a:r>
            <a:endParaRPr lang="ru-RU" sz="2800" dirty="0"/>
          </a:p>
        </p:txBody>
      </p:sp>
      <p:sp>
        <p:nvSpPr>
          <p:cNvPr id="5" name="Облако 4"/>
          <p:cNvSpPr/>
          <p:nvPr/>
        </p:nvSpPr>
        <p:spPr>
          <a:xfrm>
            <a:off x="6143636" y="1857364"/>
            <a:ext cx="2786050" cy="150019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середній</a:t>
            </a:r>
          </a:p>
          <a:p>
            <a:pPr algn="ctr"/>
            <a:r>
              <a:rPr lang="uk-UA" sz="2800" dirty="0" smtClean="0"/>
              <a:t>(синє)</a:t>
            </a:r>
            <a:endParaRPr lang="ru-RU" sz="2800" dirty="0"/>
          </a:p>
        </p:txBody>
      </p:sp>
      <p:sp>
        <p:nvSpPr>
          <p:cNvPr id="6" name="Облако 5"/>
          <p:cNvSpPr/>
          <p:nvPr/>
        </p:nvSpPr>
        <p:spPr>
          <a:xfrm>
            <a:off x="428596" y="4143380"/>
            <a:ext cx="2928958" cy="150019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однина</a:t>
            </a:r>
          </a:p>
          <a:p>
            <a:pPr algn="ctr"/>
            <a:r>
              <a:rPr lang="uk-UA" sz="2800" dirty="0" smtClean="0"/>
              <a:t>(чорний)</a:t>
            </a:r>
            <a:endParaRPr lang="ru-RU" sz="2800" dirty="0"/>
          </a:p>
        </p:txBody>
      </p:sp>
      <p:sp>
        <p:nvSpPr>
          <p:cNvPr id="7" name="Облако 6"/>
          <p:cNvSpPr/>
          <p:nvPr/>
        </p:nvSpPr>
        <p:spPr>
          <a:xfrm>
            <a:off x="4929190" y="4143380"/>
            <a:ext cx="3000396" cy="142876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множина</a:t>
            </a:r>
          </a:p>
          <a:p>
            <a:pPr algn="ctr"/>
            <a:r>
              <a:rPr lang="uk-UA" sz="2800" dirty="0" smtClean="0"/>
              <a:t>(чорні)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33460"/>
          </a:xfrm>
        </p:spPr>
        <p:txBody>
          <a:bodyPr>
            <a:normAutofit fontScale="90000"/>
          </a:bodyPr>
          <a:lstStyle/>
          <a:p>
            <a:r>
              <a:rPr lang="uk-UA" sz="4800" dirty="0" smtClean="0">
                <a:solidFill>
                  <a:srgbClr val="FF0000"/>
                </a:solidFill>
              </a:rPr>
              <a:t/>
            </a:r>
            <a:br>
              <a:rPr lang="uk-UA" sz="4800" dirty="0" smtClean="0">
                <a:solidFill>
                  <a:srgbClr val="FF0000"/>
                </a:solidFill>
              </a:rPr>
            </a:br>
            <a:r>
              <a:rPr lang="uk-UA" sz="4800" dirty="0" smtClean="0">
                <a:solidFill>
                  <a:srgbClr val="FF0000"/>
                </a:solidFill>
              </a:rPr>
              <a:t/>
            </a:r>
            <a:br>
              <a:rPr lang="uk-UA" sz="4800" dirty="0" smtClean="0">
                <a:solidFill>
                  <a:srgbClr val="FF0000"/>
                </a:solidFill>
              </a:rPr>
            </a:br>
            <a:r>
              <a:rPr lang="uk-UA" sz="4800" dirty="0" smtClean="0">
                <a:solidFill>
                  <a:srgbClr val="FF0000"/>
                </a:solidFill>
              </a:rPr>
              <a:t/>
            </a:r>
            <a:br>
              <a:rPr lang="uk-UA" sz="4800" dirty="0" smtClean="0">
                <a:solidFill>
                  <a:srgbClr val="FF0000"/>
                </a:solidFill>
              </a:rPr>
            </a:br>
            <a:r>
              <a:rPr lang="uk-UA" sz="4800" dirty="0" smtClean="0">
                <a:solidFill>
                  <a:srgbClr val="FF0000"/>
                </a:solidFill>
              </a:rPr>
              <a:t/>
            </a:r>
            <a:br>
              <a:rPr lang="uk-UA" sz="4800" dirty="0" smtClean="0">
                <a:solidFill>
                  <a:srgbClr val="FF0000"/>
                </a:solidFill>
              </a:rPr>
            </a:br>
            <a:r>
              <a:rPr lang="uk-UA" sz="4800" dirty="0" smtClean="0">
                <a:solidFill>
                  <a:srgbClr val="FF0000"/>
                </a:solidFill>
              </a:rPr>
              <a:t/>
            </a:r>
            <a:br>
              <a:rPr lang="uk-UA" sz="4800" dirty="0" smtClean="0">
                <a:solidFill>
                  <a:srgbClr val="FF0000"/>
                </a:solidFill>
              </a:rPr>
            </a:br>
            <a:r>
              <a:rPr lang="uk-UA" sz="4800" dirty="0" smtClean="0">
                <a:solidFill>
                  <a:srgbClr val="FF0000"/>
                </a:solidFill>
              </a:rPr>
              <a:t/>
            </a:r>
            <a:br>
              <a:rPr lang="uk-UA" sz="4800" dirty="0" smtClean="0">
                <a:solidFill>
                  <a:srgbClr val="FF0000"/>
                </a:solidFill>
              </a:rPr>
            </a:br>
            <a:r>
              <a:rPr lang="uk-UA" sz="4800" dirty="0" smtClean="0">
                <a:solidFill>
                  <a:srgbClr val="FF0000"/>
                </a:solidFill>
              </a:rPr>
              <a:t/>
            </a:r>
            <a:br>
              <a:rPr lang="uk-UA" sz="4800" dirty="0" smtClean="0">
                <a:solidFill>
                  <a:srgbClr val="FF0000"/>
                </a:solidFill>
              </a:rPr>
            </a:br>
            <a:r>
              <a:rPr lang="uk-UA" sz="6000" dirty="0" smtClean="0">
                <a:solidFill>
                  <a:srgbClr val="FF0000"/>
                </a:solidFill>
              </a:rPr>
              <a:t>відмінками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" name="Облако 2"/>
          <p:cNvSpPr/>
          <p:nvPr/>
        </p:nvSpPr>
        <p:spPr>
          <a:xfrm>
            <a:off x="500034" y="1214422"/>
            <a:ext cx="3786214" cy="128588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називний</a:t>
            </a:r>
          </a:p>
          <a:p>
            <a:pPr algn="ctr"/>
            <a:r>
              <a:rPr lang="uk-UA" sz="2800" dirty="0" smtClean="0"/>
              <a:t>(який? чий?</a:t>
            </a:r>
          </a:p>
          <a:p>
            <a:pPr algn="ctr"/>
            <a:r>
              <a:rPr lang="uk-UA" sz="2800" dirty="0" smtClean="0"/>
              <a:t>які?чиї?)</a:t>
            </a:r>
            <a:endParaRPr lang="ru-RU" sz="2800" dirty="0"/>
          </a:p>
        </p:txBody>
      </p:sp>
      <p:sp>
        <p:nvSpPr>
          <p:cNvPr id="4" name="Облако 3"/>
          <p:cNvSpPr/>
          <p:nvPr/>
        </p:nvSpPr>
        <p:spPr>
          <a:xfrm>
            <a:off x="571472" y="2643182"/>
            <a:ext cx="3857652" cy="178595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родовий</a:t>
            </a:r>
          </a:p>
          <a:p>
            <a:pPr algn="ctr"/>
            <a:r>
              <a:rPr lang="uk-UA" sz="2800" dirty="0" smtClean="0"/>
              <a:t>(якого? чийого?</a:t>
            </a:r>
          </a:p>
          <a:p>
            <a:pPr algn="ctr"/>
            <a:r>
              <a:rPr lang="uk-UA" sz="2800" dirty="0" smtClean="0"/>
              <a:t>яких?чиїх?)</a:t>
            </a:r>
            <a:endParaRPr lang="ru-RU" sz="2800" dirty="0"/>
          </a:p>
        </p:txBody>
      </p:sp>
      <p:sp>
        <p:nvSpPr>
          <p:cNvPr id="5" name="Облако 4"/>
          <p:cNvSpPr/>
          <p:nvPr/>
        </p:nvSpPr>
        <p:spPr>
          <a:xfrm>
            <a:off x="571472" y="4500570"/>
            <a:ext cx="4143404" cy="214314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давальний</a:t>
            </a:r>
          </a:p>
          <a:p>
            <a:pPr algn="ctr"/>
            <a:r>
              <a:rPr lang="uk-UA" sz="2800" dirty="0" smtClean="0"/>
              <a:t>(якому? чийому?</a:t>
            </a:r>
          </a:p>
          <a:p>
            <a:pPr algn="ctr"/>
            <a:r>
              <a:rPr lang="uk-UA" sz="2800" dirty="0" smtClean="0"/>
              <a:t>яким?чиїм?)</a:t>
            </a:r>
            <a:endParaRPr lang="ru-RU" sz="2800" dirty="0"/>
          </a:p>
        </p:txBody>
      </p:sp>
      <p:sp>
        <p:nvSpPr>
          <p:cNvPr id="6" name="Облако 5"/>
          <p:cNvSpPr/>
          <p:nvPr/>
        </p:nvSpPr>
        <p:spPr>
          <a:xfrm>
            <a:off x="4500562" y="714356"/>
            <a:ext cx="4357718" cy="171451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знахідний</a:t>
            </a:r>
          </a:p>
          <a:p>
            <a:pPr algn="ctr"/>
            <a:r>
              <a:rPr lang="uk-UA" sz="2800" dirty="0" smtClean="0"/>
              <a:t>(який?якого?</a:t>
            </a:r>
            <a:r>
              <a:rPr lang="uk-UA" sz="2800" dirty="0"/>
              <a:t> </a:t>
            </a:r>
            <a:r>
              <a:rPr lang="uk-UA" sz="2800" dirty="0" smtClean="0"/>
              <a:t>чий?чийого?</a:t>
            </a:r>
          </a:p>
          <a:p>
            <a:pPr algn="ctr"/>
            <a:r>
              <a:rPr lang="uk-UA" sz="2800" dirty="0" smtClean="0"/>
              <a:t>які?чиї?)</a:t>
            </a:r>
            <a:endParaRPr lang="ru-RU" sz="2800" dirty="0"/>
          </a:p>
        </p:txBody>
      </p:sp>
      <p:sp>
        <p:nvSpPr>
          <p:cNvPr id="7" name="Облако 6"/>
          <p:cNvSpPr/>
          <p:nvPr/>
        </p:nvSpPr>
        <p:spPr>
          <a:xfrm>
            <a:off x="4572000" y="2714620"/>
            <a:ext cx="4357718" cy="171451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орудний</a:t>
            </a:r>
          </a:p>
          <a:p>
            <a:pPr algn="ctr"/>
            <a:r>
              <a:rPr lang="uk-UA" sz="2800" dirty="0" smtClean="0"/>
              <a:t>(яким? чиїм?</a:t>
            </a:r>
          </a:p>
          <a:p>
            <a:pPr algn="ctr"/>
            <a:r>
              <a:rPr lang="uk-UA" sz="2800" dirty="0" smtClean="0"/>
              <a:t>якими?чиїми?)</a:t>
            </a:r>
            <a:endParaRPr lang="ru-RU" sz="2800" dirty="0"/>
          </a:p>
        </p:txBody>
      </p:sp>
      <p:sp>
        <p:nvSpPr>
          <p:cNvPr id="8" name="Облако 7"/>
          <p:cNvSpPr/>
          <p:nvPr/>
        </p:nvSpPr>
        <p:spPr>
          <a:xfrm>
            <a:off x="5000628" y="4500570"/>
            <a:ext cx="4000528" cy="235743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місцевий</a:t>
            </a:r>
          </a:p>
          <a:p>
            <a:pPr algn="ctr"/>
            <a:r>
              <a:rPr lang="uk-UA" sz="2800" dirty="0" smtClean="0"/>
              <a:t>(на якому? на чийому?</a:t>
            </a:r>
          </a:p>
          <a:p>
            <a:pPr algn="ctr"/>
            <a:r>
              <a:rPr lang="uk-UA" sz="2800" dirty="0" smtClean="0"/>
              <a:t>на яких?на чиїх?)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205558"/>
          </a:xfrm>
        </p:spPr>
        <p:txBody>
          <a:bodyPr/>
          <a:lstStyle/>
          <a:p>
            <a:r>
              <a:rPr lang="uk-UA" sz="4800" dirty="0" smtClean="0">
                <a:solidFill>
                  <a:schemeClr val="bg2"/>
                </a:solidFill>
              </a:rPr>
              <a:t>Прикметники </a:t>
            </a:r>
            <a:r>
              <a:rPr lang="uk-UA" sz="4800" dirty="0" smtClean="0">
                <a:solidFill>
                  <a:srgbClr val="C00000"/>
                </a:solidFill>
              </a:rPr>
              <a:t>за значенням </a:t>
            </a:r>
            <a:r>
              <a:rPr lang="uk-UA" sz="4800" dirty="0" smtClean="0">
                <a:solidFill>
                  <a:schemeClr val="bg2"/>
                </a:solidFill>
              </a:rPr>
              <a:t>поділяються на</a:t>
            </a:r>
            <a:r>
              <a:rPr lang="uk-UA" sz="4800" dirty="0" smtClean="0"/>
              <a:t/>
            </a:r>
            <a:br>
              <a:rPr lang="uk-UA" sz="4800" dirty="0" smtClean="0"/>
            </a:br>
            <a:r>
              <a:rPr lang="uk-UA" sz="4800" dirty="0" smtClean="0">
                <a:solidFill>
                  <a:srgbClr val="FF0000"/>
                </a:solidFill>
              </a:rPr>
              <a:t>групи: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Облако 2"/>
          <p:cNvSpPr/>
          <p:nvPr/>
        </p:nvSpPr>
        <p:spPr>
          <a:xfrm>
            <a:off x="357158" y="2714620"/>
            <a:ext cx="3286148" cy="135732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 smtClean="0"/>
              <a:t>якісні</a:t>
            </a:r>
            <a:endParaRPr lang="ru-RU" sz="4000" dirty="0"/>
          </a:p>
        </p:txBody>
      </p:sp>
      <p:sp>
        <p:nvSpPr>
          <p:cNvPr id="4" name="Облако 3"/>
          <p:cNvSpPr/>
          <p:nvPr/>
        </p:nvSpPr>
        <p:spPr>
          <a:xfrm>
            <a:off x="2714612" y="3786190"/>
            <a:ext cx="3500462" cy="142876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 smtClean="0"/>
              <a:t>відносні</a:t>
            </a:r>
            <a:endParaRPr lang="ru-RU" sz="4000" dirty="0"/>
          </a:p>
        </p:txBody>
      </p:sp>
      <p:sp>
        <p:nvSpPr>
          <p:cNvPr id="5" name="Облако 4"/>
          <p:cNvSpPr/>
          <p:nvPr/>
        </p:nvSpPr>
        <p:spPr>
          <a:xfrm>
            <a:off x="4643438" y="5000636"/>
            <a:ext cx="4214842" cy="150019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 smtClean="0"/>
              <a:t>присвійні</a:t>
            </a:r>
            <a:endParaRPr lang="ru-RU" sz="4000" dirty="0"/>
          </a:p>
        </p:txBody>
      </p:sp>
      <p:pic>
        <p:nvPicPr>
          <p:cNvPr id="6" name="Рисунок 5" descr="multfilm-1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4357694"/>
            <a:ext cx="1785950" cy="2171715"/>
          </a:xfrm>
          <a:prstGeom prst="rect">
            <a:avLst/>
          </a:prstGeom>
        </p:spPr>
      </p:pic>
      <p:pic>
        <p:nvPicPr>
          <p:cNvPr id="7" name="Рисунок 6" descr="multfilm-176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57950" y="1142984"/>
            <a:ext cx="2438400" cy="3143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274</TotalTime>
  <Words>221</Words>
  <Application>Microsoft Office PowerPoint</Application>
  <PresentationFormat>Экран (4:3)</PresentationFormat>
  <Paragraphs>67</Paragraphs>
  <Slides>17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Бумажная</vt:lpstr>
      <vt:lpstr>   Прикметник: загальне значення, морфологічні ознаки, синтаксична роль </vt:lpstr>
      <vt:lpstr>  …Прикметник       дасть іменнику -      предмету   якусь його ознаку       чи прикмету…                Д.Білоус </vt:lpstr>
      <vt:lpstr>                                     - Що таке прикметник?                                      - Це частина мови                              без якої,друже,тяжко обійтись.                              Хто нам вкаже колір,                              яка парта в школі,           день який надворі,           яка потім ніч?           Звісно ж,це прикметник           допоможе всюди:          виразить ознаку,колір він назве,              вкаже на прикмету,форму,колір,розмір,          ще й на приналежність предмета комусь…</vt:lpstr>
      <vt:lpstr>    ?  Спробуйте прочитати      текст,вилучивши з нього прикметники.     Зробіть висновок.         Буду я навчатись мови золотої…         У трави-веснянки,у гори крутої,         В потічка веселого,що постане              річкою,         В пагінця зеленого,що зросте       смерічкою.              А.Малишко </vt:lpstr>
      <vt:lpstr>!Прикметник-це самостійна частина мови,що виражає ознаку (прикмету) предмета і відповідає на питання який? чий?  Кольоровий,скляний,       міський,мамин.</vt:lpstr>
      <vt:lpstr>Початкова форма прикметника - називний відмінок однини  чоловічого роду: чорний,дерев’яний, міський.</vt:lpstr>
      <vt:lpstr>Прикметник змінюється за родами    числами    </vt:lpstr>
      <vt:lpstr>       відмінками</vt:lpstr>
      <vt:lpstr>Прикметники за значенням поділяються на групи:      </vt:lpstr>
      <vt:lpstr>Якісні прикметники мають ступені порівняння:       </vt:lpstr>
      <vt:lpstr>Слайд 11</vt:lpstr>
      <vt:lpstr>Слайд 12</vt:lpstr>
      <vt:lpstr>                  - Тож,юний друже, про прикметник пам’ятай і завжди його вживай!      </vt:lpstr>
      <vt:lpstr>Попрацюйте самостійно! 1.Доберіть прикметники і поставте їх у потрібній формі. Восени багато птахів відлітає до … країв,у вирій. … зозулі, … солов’ї, … ластівки зникають,ледве відчувши першу прохолоду … ночей. Довідка:співучий,голосистий, теплий,бистрокрилий,осінній.</vt:lpstr>
      <vt:lpstr> 2.Випишіть прикметники, визначте рід, число, відмінок. У днів осінніх є своє тепло, Так схоже на останнє одкровення, На сплеск гарячий пізнього натхнення, Що в зиму пізнім маком розцвіло.       Т.Нікітін</vt:lpstr>
      <vt:lpstr>3.З поданих словосполучень спробуйте скласти вірш про відліт птахів . Для цього ставте слова в потрібних формах, переставляйте місцями,додавайте прийменники, сполучники. Пташки відлітають; далекі країни; гомінливі шпаки; поважні лелеки. Жорстока зима; холодами їх лякати; та нема так ніде; у рідному краї. Лиш діждатися весни; ті далекі країни; враз вони прилинуть-і лелеки,і шпаки.</vt:lpstr>
      <vt:lpstr>4.Спробуйте самі скласти поезію (міні-твір) за поданим малюнком,використовуючи якомога більше прикметників.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Прикметник: загальне значення, морфологічні ознаки, синтаксична роль</dc:title>
  <dc:creator>Admin</dc:creator>
  <cp:lastModifiedBy>i</cp:lastModifiedBy>
  <cp:revision>34</cp:revision>
  <dcterms:created xsi:type="dcterms:W3CDTF">2011-02-03T18:03:35Z</dcterms:created>
  <dcterms:modified xsi:type="dcterms:W3CDTF">2022-02-02T18:11:57Z</dcterms:modified>
</cp:coreProperties>
</file>