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5" r:id="rId10"/>
    <p:sldId id="266" r:id="rId11"/>
    <p:sldId id="267" r:id="rId12"/>
    <p:sldId id="271" r:id="rId13"/>
    <p:sldId id="268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E396DD-2892-4F30-9739-044CB237839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32103-CF91-4C38-B61B-B5986CB00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98FD5-9AB1-4F87-A540-55849344D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2048-70B0-4C97-A2CE-4C5CA11B5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BF66-B3DD-4922-AF46-C3A1C16C7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994C0-FD35-460B-9859-19428C01E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E2BB9-3F2D-4B21-8529-E101625CC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49E8A-322F-4B56-96D8-1B07DB854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A1CC7-3E79-49F1-A5AE-EE4D3ADC8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01A36-00E4-4CD6-A104-927133632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990600"/>
            <a:ext cx="5334000" cy="30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E55F5-D9B2-4EAC-8077-027BB51D5A6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52600" y="457200"/>
            <a:ext cx="5802923" cy="4191000"/>
            <a:chOff x="1752600" y="457200"/>
            <a:chExt cx="5802923" cy="4191000"/>
          </a:xfrm>
        </p:grpSpPr>
        <p:pic>
          <p:nvPicPr>
            <p:cNvPr id="9" name="Picture 8" descr="Bitmap_128.bmp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752600" y="457200"/>
              <a:ext cx="5802923" cy="4191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 bwMode="auto">
            <a:xfrm>
              <a:off x="1905000" y="457200"/>
              <a:ext cx="838200" cy="304800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0" descr="board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1447800" cy="1447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78C9FB5B-5159-48DF-88AA-F523D3E849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500174"/>
            <a:ext cx="6934200" cy="1143000"/>
          </a:xfrm>
        </p:spPr>
        <p:txBody>
          <a:bodyPr/>
          <a:lstStyle/>
          <a:p>
            <a:r>
              <a:rPr lang="uk-UA" sz="4800" b="1" dirty="0" smtClean="0"/>
              <a:t>Покритонасінні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772400" cy="2786082"/>
          </a:xfrm>
        </p:spPr>
        <p:txBody>
          <a:bodyPr/>
          <a:lstStyle/>
          <a:p>
            <a:r>
              <a:rPr lang="uk-UA" sz="1400" dirty="0" smtClean="0"/>
              <a:t>Найбільша складність і різноманітність будови серед усіх вегетативних органів виявляється в листка. Тут спостерігаються різні типи листкорозміщення та комбінації частин листка (черешкові, сидячі, піхвові, з прилистками тощо), різноманітні форми листкової пластинки та її краю, а також типи жилкування листкових пластинок. Листки можуть бути лопатеві, роздільні та розсічені, прості чи складні; на них бувають волоски і шипи, а самі листки або їхні частини перетворюються в колючки (наприклад, у барбарису, будяка, кактусів) або вусики (в гороху, чини). </a:t>
            </a:r>
            <a:r>
              <a:rPr lang="uk-UA" sz="1400" i="1" dirty="0" smtClean="0"/>
              <a:t> </a:t>
            </a:r>
            <a:r>
              <a:rPr lang="uk-UA" sz="1400" dirty="0" smtClean="0"/>
              <a:t>У багатьох рослин листки змінюються настільки, що виконують зовсім не звичні функції, як, наприклад, листки комахоїдних рослин.</a:t>
            </a:r>
            <a:endParaRPr lang="ru-RU" sz="1400" dirty="0"/>
          </a:p>
        </p:txBody>
      </p:sp>
      <p:pic>
        <p:nvPicPr>
          <p:cNvPr id="4" name="Рисунок 3" descr="resBB9C555B-E910-4F88-8DC8-A000F85356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643182"/>
            <a:ext cx="6357982" cy="4019555"/>
          </a:xfrm>
          <a:prstGeom prst="rect">
            <a:avLst/>
          </a:prstGeom>
        </p:spPr>
      </p:pic>
      <p:pic>
        <p:nvPicPr>
          <p:cNvPr id="5" name="Рисунок 4" descr="DSCF03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71744"/>
            <a:ext cx="2928958" cy="4071966"/>
          </a:xfrm>
          <a:prstGeom prst="rect">
            <a:avLst/>
          </a:prstGeom>
        </p:spPr>
      </p:pic>
      <p:pic>
        <p:nvPicPr>
          <p:cNvPr id="7" name="Рисунок 6" descr="Echinocactus-grusonii2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643182"/>
            <a:ext cx="5241609" cy="3929090"/>
          </a:xfrm>
          <a:prstGeom prst="rect">
            <a:avLst/>
          </a:prstGeom>
        </p:spPr>
      </p:pic>
      <p:pic>
        <p:nvPicPr>
          <p:cNvPr id="8" name="Рисунок 7" descr="gorohp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500306"/>
            <a:ext cx="2643206" cy="4200294"/>
          </a:xfrm>
          <a:prstGeom prst="rect">
            <a:avLst/>
          </a:prstGeom>
        </p:spPr>
      </p:pic>
      <p:pic>
        <p:nvPicPr>
          <p:cNvPr id="9" name="Рисунок 8" descr="Drosera_list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2500306"/>
            <a:ext cx="4262888" cy="3359156"/>
          </a:xfrm>
          <a:prstGeom prst="rect">
            <a:avLst/>
          </a:prstGeom>
        </p:spPr>
      </p:pic>
      <p:pic>
        <p:nvPicPr>
          <p:cNvPr id="11" name="Рисунок 10" descr="1214231316_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4" y="3286124"/>
            <a:ext cx="381000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772400" cy="2143140"/>
          </a:xfrm>
        </p:spPr>
        <p:txBody>
          <a:bodyPr/>
          <a:lstStyle/>
          <a:p>
            <a:r>
              <a:rPr lang="uk-UA" sz="1600" dirty="0" smtClean="0"/>
              <a:t>Та все ж таки найхарактернішим органом квіткових рослин є</a:t>
            </a:r>
            <a:br>
              <a:rPr lang="uk-UA" sz="1600" dirty="0" smtClean="0"/>
            </a:br>
            <a:r>
              <a:rPr lang="uk-UA" sz="1600" dirty="0" smtClean="0"/>
              <a:t>генеративний — квітка, яка складається з тичинок (андроцей) та маточок (</a:t>
            </a:r>
            <a:r>
              <a:rPr lang="uk-UA" sz="1600" dirty="0" err="1" smtClean="0"/>
              <a:t>гінецей</a:t>
            </a:r>
            <a:r>
              <a:rPr lang="uk-UA" sz="1600" dirty="0" smtClean="0"/>
              <a:t>). У квітці відбувається запилення, тобто перенесення пилку з тичинок на маточку, як правило, комахами, вітром або якимось іншим чином. Частіше відбувається запилення комахами, а не вітром, а також перехресне запилення, а не самозапилення.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4286248" cy="374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_dc8b_c1acf119_L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8868"/>
            <a:ext cx="3929081" cy="34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214686"/>
            <a:ext cx="4833948" cy="3300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"/>
          <p:cNvPicPr>
            <a:picLocks noChangeAspect="1" noChangeArrowheads="1"/>
          </p:cNvPicPr>
          <p:nvPr/>
        </p:nvPicPr>
        <p:blipFill>
          <a:blip r:embed="rId2"/>
          <a:srcRect l="15962" t="10083" r="10045" b="11806"/>
          <a:stretch>
            <a:fillRect/>
          </a:stretch>
        </p:blipFill>
        <p:spPr bwMode="auto">
          <a:xfrm>
            <a:off x="1643042" y="642918"/>
            <a:ext cx="5929312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285875" y="642938"/>
            <a:ext cx="2303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ПЕЛЮСТКИ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071688" y="6429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5572125" y="57150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ТИЧИНКИ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7286625" y="292893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МАТОЧКА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500063" y="3286125"/>
            <a:ext cx="216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ОЦВІТИНА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1258888" y="5300663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928688" y="5072063"/>
            <a:ext cx="216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КВІТКОЛОЖЕ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6215063" y="4786313"/>
            <a:ext cx="228602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ЧАШОЛИСТИКИ (чашечка)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4214810" y="6072206"/>
            <a:ext cx="216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КВІТКОНІЖКА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461946"/>
          </a:xfrm>
          <a:solidFill>
            <a:srgbClr val="FFC000"/>
          </a:solidFill>
        </p:spPr>
        <p:txBody>
          <a:bodyPr/>
          <a:lstStyle/>
          <a:p>
            <a:r>
              <a:rPr lang="ru-RU" sz="2000" dirty="0" err="1" smtClean="0"/>
              <a:t>Повторимо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квітки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  <p:bldP spid="130056" grpId="0"/>
      <p:bldP spid="130057" grpId="0"/>
      <p:bldP spid="130058" grpId="0"/>
      <p:bldP spid="130060" grpId="0"/>
      <p:bldP spid="130061" grpId="0"/>
      <p:bldP spid="1300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058152" cy="2143140"/>
          </a:xfrm>
        </p:spPr>
        <p:txBody>
          <a:bodyPr/>
          <a:lstStyle/>
          <a:p>
            <a:r>
              <a:rPr lang="uk-UA" sz="1800" dirty="0" smtClean="0"/>
              <a:t>Зародок і ендосперм, розвиваючись, витісняють інші клітини зародкового мішка, які були в ньому до запліднення, і займають здебільшого весь насінний зачаток. Останній перетворюється в насінину, його покриви — в шкірку насінини, зав'язь — у плід, а її стінки — в оплодень. Звідси і виникла назва відділу Покритонасінні, оскільки в них насінина міститься всередині плоду</a:t>
            </a:r>
            <a:endParaRPr lang="ru-RU" sz="1800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14282" y="2428868"/>
          <a:ext cx="3786182" cy="4206845"/>
        </p:xfrm>
        <a:graphic>
          <a:graphicData uri="http://schemas.openxmlformats.org/presentationml/2006/ole">
            <p:oleObj spid="_x0000_s1026" name="Фотография Photo Editor" r:id="rId3" imgW="5582429" imgH="5068007" progId="">
              <p:embed/>
            </p:oleObj>
          </a:graphicData>
        </a:graphic>
      </p:graphicFrame>
      <p:sp>
        <p:nvSpPr>
          <p:cNvPr id="5" name="Скругленный прямоугольник 24"/>
          <p:cNvSpPr>
            <a:spLocks noChangeArrowheads="1"/>
          </p:cNvSpPr>
          <p:nvPr/>
        </p:nvSpPr>
        <p:spPr bwMode="auto">
          <a:xfrm>
            <a:off x="214282" y="5000636"/>
            <a:ext cx="1643042" cy="3571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kumimoji="1" lang="uk-UA" sz="1400" dirty="0">
                <a:latin typeface="Century" pitchFamily="18" charset="0"/>
                <a:ea typeface="ＭＳ ゴシック"/>
                <a:cs typeface="ＭＳ ゴシック"/>
              </a:rPr>
              <a:t>Стінка  </a:t>
            </a:r>
            <a:r>
              <a:rPr kumimoji="1" lang="uk-UA" sz="1400" dirty="0" err="1" smtClean="0">
                <a:latin typeface="Century" pitchFamily="18" charset="0"/>
                <a:ea typeface="ＭＳ ゴシック"/>
                <a:cs typeface="ＭＳ ゴシック"/>
              </a:rPr>
              <a:t>зав'</a:t>
            </a:r>
            <a:r>
              <a:rPr kumimoji="1" lang="uk-UA" sz="1400" dirty="0" smtClean="0">
                <a:latin typeface="Century" pitchFamily="18" charset="0"/>
                <a:ea typeface="ＭＳ ゴシック"/>
                <a:cs typeface="ＭＳ ゴシック"/>
              </a:rPr>
              <a:t> </a:t>
            </a:r>
            <a:r>
              <a:rPr kumimoji="1" lang="uk-UA" sz="1400" dirty="0">
                <a:latin typeface="Century" pitchFamily="18" charset="0"/>
                <a:ea typeface="ＭＳ ゴシック"/>
                <a:cs typeface="ＭＳ ゴシック"/>
              </a:rPr>
              <a:t>язі</a:t>
            </a:r>
            <a:endParaRPr kumimoji="1" lang="ru-RU" sz="1400" dirty="0">
              <a:latin typeface="Century" pitchFamily="18" charset="0"/>
              <a:ea typeface="ＭＳ ゴシック"/>
              <a:cs typeface="ＭＳ ゴシック"/>
            </a:endParaRPr>
          </a:p>
        </p:txBody>
      </p:sp>
      <p:sp>
        <p:nvSpPr>
          <p:cNvPr id="6" name="Скругленный прямоугольник 19"/>
          <p:cNvSpPr>
            <a:spLocks noChangeArrowheads="1"/>
          </p:cNvSpPr>
          <p:nvPr/>
        </p:nvSpPr>
        <p:spPr bwMode="auto">
          <a:xfrm>
            <a:off x="357158" y="3143248"/>
            <a:ext cx="1714503" cy="3571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kumimoji="1" lang="uk-UA" sz="1400" dirty="0">
                <a:latin typeface="Century" pitchFamily="18" charset="0"/>
                <a:ea typeface="ＭＳ ゴシック"/>
                <a:cs typeface="ＭＳ ゴシック"/>
              </a:rPr>
              <a:t>Насінні зачатки</a:t>
            </a:r>
            <a:endParaRPr kumimoji="1" lang="ru-RU" sz="1400" dirty="0">
              <a:latin typeface="Century" pitchFamily="18" charset="0"/>
              <a:ea typeface="ＭＳ ゴシック"/>
              <a:cs typeface="ＭＳ ゴシック"/>
            </a:endParaRPr>
          </a:p>
        </p:txBody>
      </p:sp>
      <p:pic>
        <p:nvPicPr>
          <p:cNvPr id="7" name="Picture 6" descr="18_9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00438"/>
            <a:ext cx="4572032" cy="294388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6000760" y="3143248"/>
            <a:ext cx="1000132" cy="1428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7429520" y="3357562"/>
            <a:ext cx="142876" cy="1643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648200" y="1828801"/>
            <a:ext cx="4038600" cy="8143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858016" y="2928934"/>
            <a:ext cx="1643074" cy="3571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Насіння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429124" y="2714620"/>
            <a:ext cx="2071702" cy="4286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Околоплодень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7772400" cy="1143000"/>
          </a:xfrm>
        </p:spPr>
        <p:txBody>
          <a:bodyPr/>
          <a:lstStyle/>
          <a:p>
            <a:r>
              <a:rPr lang="uk-UA" sz="2000" dirty="0" smtClean="0"/>
              <a:t>В анатомічному відношенні квіткові рослини також є найбільш досконалими представниками рослинного світу. Вони складаються з багатьох тканин, які досягають найвищої складності організації та диференціації. Особливо характерними є наявність судин ксилеми.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stat-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500306"/>
            <a:ext cx="5143536" cy="407196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857224" y="2571744"/>
            <a:ext cx="1357322" cy="4286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флоема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500562" y="2428868"/>
            <a:ext cx="1204922" cy="419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ксилема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14810" y="5429264"/>
            <a:ext cx="1552588" cy="4095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серцевина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000628" y="5786454"/>
            <a:ext cx="828684" cy="3571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кора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143372" y="6143644"/>
            <a:ext cx="1357322" cy="4286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епідерміс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772400" cy="4114800"/>
          </a:xfrm>
        </p:spPr>
        <p:txBody>
          <a:bodyPr/>
          <a:lstStyle/>
          <a:p>
            <a:r>
              <a:rPr lang="uk-UA" i="1" dirty="0" smtClean="0"/>
              <a:t>Від чого залежить розвиток органів рослин (морфологічний розвиток) ?</a:t>
            </a:r>
          </a:p>
          <a:p>
            <a:r>
              <a:rPr lang="uk-UA" i="1" dirty="0" smtClean="0"/>
              <a:t> Чи впливають природні умови на видозміни стебел, листків тощо ?</a:t>
            </a:r>
          </a:p>
          <a:p>
            <a:r>
              <a:rPr lang="uk-UA" i="1" dirty="0" smtClean="0"/>
              <a:t> Як називають це явище?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86808" cy="2214578"/>
          </a:xfrm>
        </p:spPr>
        <p:txBody>
          <a:bodyPr/>
          <a:lstStyle/>
          <a:p>
            <a:r>
              <a:rPr lang="uk-UA" sz="2000" dirty="0" smtClean="0"/>
              <a:t>Високий ступінь морфологічного й анатомічного розвитку квіткових безпосередньо залежить від їхньої екології. У переважній більшості випадків квіткові рослини пристосовані до життя на суші в найрізноманітніших екологічних умовах — від тропіків до тундри і високих гір, від сухих та освітлених місцезростань (пустель) до боліт і водойм, навіть морських (тобто солоних).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7" name="Рисунок 6" descr="140706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182"/>
            <a:ext cx="5334011" cy="4000508"/>
          </a:xfrm>
          <a:prstGeom prst="rect">
            <a:avLst/>
          </a:prstGeom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643182"/>
            <a:ext cx="4047194" cy="3035396"/>
          </a:xfrm>
          <a:prstGeom prst="rect">
            <a:avLst/>
          </a:prstGeom>
        </p:spPr>
      </p:pic>
      <p:pic>
        <p:nvPicPr>
          <p:cNvPr id="6" name="Рисунок 5" descr="tund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2928934"/>
            <a:ext cx="5238755" cy="3929066"/>
          </a:xfrm>
          <a:prstGeom prst="rect">
            <a:avLst/>
          </a:prstGeom>
        </p:spPr>
      </p:pic>
      <p:pic>
        <p:nvPicPr>
          <p:cNvPr id="4" name="Рисунок 3" descr="bol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286124"/>
            <a:ext cx="4714908" cy="3181449"/>
          </a:xfrm>
          <a:prstGeom prst="rect">
            <a:avLst/>
          </a:prstGeom>
        </p:spPr>
      </p:pic>
      <p:pic>
        <p:nvPicPr>
          <p:cNvPr id="5" name="Рисунок 4" descr="f12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2643182"/>
            <a:ext cx="407196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33450"/>
          </a:xfrm>
        </p:spPr>
        <p:txBody>
          <a:bodyPr/>
          <a:lstStyle/>
          <a:p>
            <a:r>
              <a:rPr lang="uk-UA" i="1" dirty="0" smtClean="0"/>
              <a:t>Класифікація квіткових рослин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Дводольні </a:t>
            </a:r>
          </a:p>
          <a:p>
            <a:r>
              <a:rPr lang="uk-UA" dirty="0" smtClean="0"/>
              <a:t>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Однодольні. </a:t>
            </a:r>
          </a:p>
          <a:p>
            <a:endParaRPr lang="uk-UA" dirty="0" smtClean="0"/>
          </a:p>
          <a:p>
            <a:pPr>
              <a:buNone/>
            </a:pPr>
            <a:r>
              <a:rPr lang="uk-UA" i="1" dirty="0" smtClean="0">
                <a:solidFill>
                  <a:srgbClr val="FF0000"/>
                </a:solidFill>
              </a:rPr>
              <a:t>За якою ознакою виникла така назва?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zerno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357298"/>
            <a:ext cx="3333760" cy="2442080"/>
          </a:xfrm>
          <a:prstGeom prst="rect">
            <a:avLst/>
          </a:prstGeom>
        </p:spPr>
      </p:pic>
      <p:pic>
        <p:nvPicPr>
          <p:cNvPr id="5" name="Рисунок 4" descr="zer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929198"/>
            <a:ext cx="2000264" cy="1670448"/>
          </a:xfrm>
          <a:prstGeom prst="rect">
            <a:avLst/>
          </a:prstGeom>
        </p:spPr>
      </p:pic>
      <p:pic>
        <p:nvPicPr>
          <p:cNvPr id="6" name="Рисунок 5" descr="!!!!!!!!!!!!!!!!!!!!!!!!!!!!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429132"/>
            <a:ext cx="2551176" cy="2231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7772400" cy="2286016"/>
          </a:xfrm>
        </p:spPr>
        <p:txBody>
          <a:bodyPr/>
          <a:lstStyle/>
          <a:p>
            <a:r>
              <a:rPr lang="uk-UA" sz="1600" dirty="0" smtClean="0"/>
              <a:t>До класу Дводольні входять, зокрема, такі родини, рослини з яких ви можете спостерігати у довкіллі. Вони найчастіше використовуються людиною у різних сферах життя: </a:t>
            </a:r>
            <a:r>
              <a:rPr lang="uk-UA" sz="1600" dirty="0" err="1" smtClean="0"/>
              <a:t>Жовтецеві</a:t>
            </a:r>
            <a:r>
              <a:rPr lang="uk-UA" sz="1600" dirty="0" smtClean="0"/>
              <a:t>, </a:t>
            </a:r>
            <a:r>
              <a:rPr lang="uk-UA" sz="1600" dirty="0" err="1" smtClean="0"/>
              <a:t>Півонієві</a:t>
            </a:r>
            <a:r>
              <a:rPr lang="uk-UA" sz="1600" dirty="0" smtClean="0"/>
              <a:t>, Макові, Гвоздичні, Лободові, Гречкові, Букові, Березові, Горіхові, Гарбузові, </a:t>
            </a:r>
            <a:r>
              <a:rPr lang="uk-UA" sz="1600" dirty="0" err="1" smtClean="0"/>
              <a:t>Капустові</a:t>
            </a:r>
            <a:r>
              <a:rPr lang="uk-UA" sz="1600" dirty="0" smtClean="0"/>
              <a:t>, Мальвові, Кропивові, Розові, Бобові, Льонові, Виноградні, Селерові (Зонтичні), Пасльонові, Айстрові та багато інших. </a:t>
            </a:r>
          </a:p>
          <a:p>
            <a:endParaRPr lang="uk-UA" sz="1600" dirty="0" smtClean="0"/>
          </a:p>
          <a:p>
            <a:r>
              <a:rPr lang="uk-UA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Розові</a:t>
            </a:r>
            <a:endParaRPr lang="ru-RU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04040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143248"/>
            <a:ext cx="828680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7772400" cy="2500330"/>
          </a:xfrm>
        </p:spPr>
        <p:txBody>
          <a:bodyPr/>
          <a:lstStyle/>
          <a:p>
            <a:r>
              <a:rPr lang="uk-UA" sz="1800" dirty="0" smtClean="0"/>
              <a:t>До класу Однодольні належать родини </a:t>
            </a:r>
            <a:r>
              <a:rPr lang="uk-UA" sz="1800" dirty="0" err="1" smtClean="0"/>
              <a:t>Лілієві</a:t>
            </a:r>
            <a:r>
              <a:rPr lang="uk-UA" sz="1800" dirty="0" smtClean="0"/>
              <a:t>, Цибулеві, Бананові, Злакові та інші</a:t>
            </a:r>
          </a:p>
          <a:p>
            <a:endParaRPr lang="uk-UA" sz="1800" dirty="0" smtClean="0"/>
          </a:p>
          <a:p>
            <a:r>
              <a:rPr lang="uk-UA" sz="3600" dirty="0" smtClean="0"/>
              <a:t>Злакові</a:t>
            </a:r>
            <a:endParaRPr lang="ru-RU" sz="3600" dirty="0"/>
          </a:p>
        </p:txBody>
      </p:sp>
      <p:pic>
        <p:nvPicPr>
          <p:cNvPr id="4" name="Рисунок 3" descr="040403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85992"/>
            <a:ext cx="8358246" cy="4367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Содержимое 3" descr="grus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5227350" cy="4114800"/>
          </a:xfrm>
        </p:spPr>
      </p:pic>
      <p:pic>
        <p:nvPicPr>
          <p:cNvPr id="5" name="Рисунок 4" descr="yagodamal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642918"/>
            <a:ext cx="6350000" cy="4762500"/>
          </a:xfrm>
          <a:prstGeom prst="rect">
            <a:avLst/>
          </a:prstGeom>
        </p:spPr>
      </p:pic>
      <p:pic>
        <p:nvPicPr>
          <p:cNvPr id="6" name="Рисунок 5" descr="156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14290"/>
            <a:ext cx="4229100" cy="6350000"/>
          </a:xfrm>
          <a:prstGeom prst="rect">
            <a:avLst/>
          </a:prstGeom>
        </p:spPr>
      </p:pic>
      <p:pic>
        <p:nvPicPr>
          <p:cNvPr id="7" name="Рисунок 6" descr="14846040_Tomat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857232"/>
            <a:ext cx="4572032" cy="4214842"/>
          </a:xfrm>
          <a:prstGeom prst="rect">
            <a:avLst/>
          </a:prstGeom>
        </p:spPr>
      </p:pic>
      <p:pic>
        <p:nvPicPr>
          <p:cNvPr id="8" name="Рисунок 7" descr="bialkowstraczkach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3214686"/>
            <a:ext cx="3448064" cy="2943238"/>
          </a:xfrm>
          <a:prstGeom prst="rect">
            <a:avLst/>
          </a:prstGeom>
        </p:spPr>
      </p:pic>
      <p:pic>
        <p:nvPicPr>
          <p:cNvPr id="9" name="Рисунок 8" descr="kasht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500042"/>
            <a:ext cx="3619500" cy="5514975"/>
          </a:xfrm>
          <a:prstGeom prst="rect">
            <a:avLst/>
          </a:prstGeom>
        </p:spPr>
      </p:pic>
      <p:pic>
        <p:nvPicPr>
          <p:cNvPr id="10" name="Рисунок 9" descr="byzina-chernay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066" y="1214422"/>
            <a:ext cx="3786202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2918"/>
            <a:ext cx="7772400" cy="4114800"/>
          </a:xfrm>
        </p:spPr>
        <p:txBody>
          <a:bodyPr/>
          <a:lstStyle/>
          <a:p>
            <a:r>
              <a:rPr lang="uk-UA" sz="2000" dirty="0" smtClean="0"/>
              <a:t>Найхарактернішою ознакою цих рослин є наявність квітки та зав'язі, що оточує насіння.</a:t>
            </a:r>
            <a:endParaRPr lang="ru-RU" sz="2000" dirty="0" smtClean="0"/>
          </a:p>
          <a:p>
            <a:r>
              <a:rPr lang="uk-UA" sz="2000" dirty="0" smtClean="0"/>
              <a:t>Покритонасінні посідають найважливіше місце поміж усіх сучасних рослин. Це найпоширеніша в сучасну геологічну епоху група рослин на земній кулі. Вона є домінуючою на суші та найважливішою за тією роллю, яку представники цієї групи відіграють у загальному </a:t>
            </a:r>
            <a:r>
              <a:rPr lang="uk-UA" sz="2000" dirty="0" err="1" smtClean="0"/>
              <a:t>колообігу</a:t>
            </a:r>
            <a:r>
              <a:rPr lang="uk-UA" sz="2000" dirty="0" smtClean="0"/>
              <a:t> речовин. Хлібні, круп'яні, овочеві та плодові культури, величезна кількість деревних, волокнистих, дубильних, олійних, кормових, медоносних, декоративних та інших рослин — все це покритонасінні. Вони постійно супроводжують нас у всіх кліматичних зонах, зростають у найрізноманітніших рослинних угрупованнях, в низинних і гірських регіонах, на суші й у воді.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772400" cy="2090742"/>
          </a:xfrm>
        </p:spPr>
        <p:txBody>
          <a:bodyPr/>
          <a:lstStyle/>
          <a:p>
            <a:r>
              <a:rPr lang="uk-UA" sz="1600" dirty="0" smtClean="0"/>
              <a:t>Серед квіткових рослин є організми, найбільші за розмірами не тільки серед рослинного, а й усього органічного світу. Вони можуть досягати 150 м заввишки (наприклад, евкаліпти з родини Миртових), мати стовбури завтовшки майже 20 м (як у баобаба з родини Баобабових) та стебла завдовжки 200 м і більше (як у ротангових пальм з родини Пальмових)</a:t>
            </a:r>
            <a:endParaRPr lang="ru-RU" sz="1600" dirty="0"/>
          </a:p>
        </p:txBody>
      </p:sp>
      <p:pic>
        <p:nvPicPr>
          <p:cNvPr id="4" name="Рисунок 3" descr="11797427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3116"/>
            <a:ext cx="2857500" cy="3800475"/>
          </a:xfrm>
          <a:prstGeom prst="rect">
            <a:avLst/>
          </a:prstGeom>
        </p:spPr>
      </p:pic>
      <p:pic>
        <p:nvPicPr>
          <p:cNvPr id="5" name="Рисунок 4" descr="59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7670"/>
            <a:ext cx="3225357" cy="2500330"/>
          </a:xfrm>
          <a:prstGeom prst="rect">
            <a:avLst/>
          </a:prstGeom>
        </p:spPr>
      </p:pic>
      <p:pic>
        <p:nvPicPr>
          <p:cNvPr id="6" name="Рисунок 5" descr="1198611822_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143117"/>
            <a:ext cx="3434734" cy="4714884"/>
          </a:xfrm>
          <a:prstGeom prst="rect">
            <a:avLst/>
          </a:prstGeom>
        </p:spPr>
      </p:pic>
      <p:pic>
        <p:nvPicPr>
          <p:cNvPr id="7" name="Рисунок 6" descr="20080708-baoba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143116"/>
            <a:ext cx="3810000" cy="2809875"/>
          </a:xfrm>
          <a:prstGeom prst="rect">
            <a:avLst/>
          </a:prstGeom>
        </p:spPr>
      </p:pic>
      <p:pic>
        <p:nvPicPr>
          <p:cNvPr id="8" name="Рисунок 7" descr="big_547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4786322"/>
            <a:ext cx="2643206" cy="1798416"/>
          </a:xfrm>
          <a:prstGeom prst="rect">
            <a:avLst/>
          </a:prstGeom>
        </p:spPr>
      </p:pic>
      <p:pic>
        <p:nvPicPr>
          <p:cNvPr id="9" name="Рисунок 8" descr="sa_shop_contragent_11_5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928802"/>
            <a:ext cx="2090747" cy="3071834"/>
          </a:xfrm>
          <a:prstGeom prst="rect">
            <a:avLst/>
          </a:prstGeom>
        </p:spPr>
      </p:pic>
      <p:pic>
        <p:nvPicPr>
          <p:cNvPr id="10" name="Рисунок 9" descr="rattan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3490946"/>
            <a:ext cx="2857488" cy="336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28604"/>
            <a:ext cx="7772400" cy="1571636"/>
          </a:xfrm>
        </p:spPr>
        <p:txBody>
          <a:bodyPr/>
          <a:lstStyle/>
          <a:p>
            <a:r>
              <a:rPr lang="uk-UA" sz="1600" dirty="0" smtClean="0"/>
              <a:t>Водночас серед квіткових є і надзвичайно дрібні організми (наприклад, ряски) — рослини з нескладною будовою, плаваючі однодольні, часто завбільшки до 1 см. </a:t>
            </a:r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r>
              <a:rPr lang="uk-UA" sz="1600" dirty="0" smtClean="0"/>
              <a:t>Отже, сьогодні на уроці ми почнемо знайомитися з відділом рослин, які називаються Покритонасінні.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4" name="Рисунок 3" descr="f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4857784" cy="3857652"/>
          </a:xfrm>
          <a:prstGeom prst="rect">
            <a:avLst/>
          </a:prstGeom>
        </p:spPr>
      </p:pic>
      <p:pic>
        <p:nvPicPr>
          <p:cNvPr id="5" name="Рисунок 4" descr="pict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500174"/>
            <a:ext cx="5051847" cy="1909766"/>
          </a:xfrm>
          <a:prstGeom prst="rect">
            <a:avLst/>
          </a:prstGeom>
        </p:spPr>
      </p:pic>
      <p:pic>
        <p:nvPicPr>
          <p:cNvPr id="6" name="Рисунок 5" descr="pict0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571876"/>
            <a:ext cx="2386898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План</a:t>
            </a:r>
            <a:endParaRPr lang="ru-RU" dirty="0" smtClean="0"/>
          </a:p>
          <a:p>
            <a:pPr lvl="0"/>
            <a:r>
              <a:rPr lang="uk-UA" dirty="0" smtClean="0"/>
              <a:t>Загальна характеристика покритонасінних рослин.</a:t>
            </a:r>
            <a:endParaRPr lang="ru-RU" dirty="0" smtClean="0"/>
          </a:p>
          <a:p>
            <a:pPr lvl="0"/>
            <a:r>
              <a:rPr lang="uk-UA" dirty="0" smtClean="0"/>
              <a:t>Класифікація покритонасінних.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7772400" cy="4114800"/>
          </a:xfrm>
        </p:spPr>
        <p:txBody>
          <a:bodyPr/>
          <a:lstStyle/>
          <a:p>
            <a:r>
              <a:rPr lang="uk-UA" sz="2000" dirty="0" smtClean="0"/>
              <a:t>Квіткові рослини найбільш високоорганізована група, вони найскладніші з усіх рослин за будовою, розвитком і процесами, які в них відбуваються. Нарешті, це наймолодша група: вона почала свою переможну ходу по нашій планеті в першій половині крейдяного періоду, коли інші основні групи рослинного світу вже повністю сформувались, а деякі з них на той час почали вимирати або й зовсім вимерли. </a:t>
            </a:r>
            <a:endParaRPr lang="ru-RU" sz="2000" dirty="0" smtClean="0"/>
          </a:p>
          <a:p>
            <a:r>
              <a:rPr lang="uk-UA" sz="2000" dirty="0" smtClean="0"/>
              <a:t>Слід зазначити, що квіткові рослини і за кількістю видів, родів та родин перевершують всі групи рослинного світу, разом узяті. Тепер налічується щонайменше 250 000 видів квіткових рослин. Вони складають майже 13 000 родів і 533 родини. </a:t>
            </a:r>
            <a:endParaRPr lang="ru-RU" sz="2000" dirty="0" smtClean="0"/>
          </a:p>
          <a:p>
            <a:r>
              <a:rPr lang="uk-UA" sz="2000" dirty="0" smtClean="0"/>
              <a:t>Квіткові рослини забезпечують життя більшості тварин суші. </a:t>
            </a:r>
            <a:r>
              <a:rPr lang="uk-UA" sz="2000" b="1" i="1" dirty="0" smtClean="0">
                <a:solidFill>
                  <a:srgbClr val="FF0000"/>
                </a:solidFill>
              </a:rPr>
              <a:t>Поясніть, чому?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42910" y="135729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uk-UA" sz="1600" dirty="0" smtClean="0"/>
              <a:t>Вегетативні органи квіткових рослин досягають найбільшої складності га різноманітності своєї будови. Так</a:t>
            </a:r>
            <a:r>
              <a:rPr lang="uk-UA" sz="1800" dirty="0" smtClean="0"/>
              <a:t>, </a:t>
            </a:r>
            <a:r>
              <a:rPr lang="uk-UA" sz="1800" dirty="0" smtClean="0">
                <a:solidFill>
                  <a:srgbClr val="FF0000"/>
                </a:solidFill>
              </a:rPr>
              <a:t>коренева система</a:t>
            </a:r>
            <a:r>
              <a:rPr lang="uk-UA" sz="1800" dirty="0" smtClean="0"/>
              <a:t> </a:t>
            </a:r>
            <a:r>
              <a:rPr lang="uk-UA" sz="1600" dirty="0" smtClean="0"/>
              <a:t>може бути стрижнева або мичкувата, а в особливих випадках додаткові корені перетворюються у повітряні, дихальні, опорні тощо. Коренева система, крім звичайних функцій (прикріплення до субстрату і всмоктування води з мінеральними речовинами), може виконувати ще й функцію </a:t>
            </a:r>
            <a:r>
              <a:rPr lang="uk-UA" sz="1600" dirty="0" err="1" smtClean="0"/>
              <a:t>запасання</a:t>
            </a:r>
            <a:r>
              <a:rPr lang="uk-UA" sz="1600" dirty="0" smtClean="0"/>
              <a:t> поживних речовин. Зміна функції спричиняє зміну будови органа (наприклад, потовщення коренів у моркви, буряка та ін.).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sp>
        <p:nvSpPr>
          <p:cNvPr id="410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3429000"/>
            <a:ext cx="3862388" cy="10239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err="1" smtClean="0">
                <a:solidFill>
                  <a:srgbClr val="0000FF"/>
                </a:solidFill>
              </a:rPr>
              <a:t>Стрижнева</a:t>
            </a:r>
            <a:r>
              <a:rPr lang="ru-RU" sz="1800" dirty="0" smtClean="0">
                <a:solidFill>
                  <a:srgbClr val="0000FF"/>
                </a:solidFill>
              </a:rPr>
              <a:t> </a:t>
            </a:r>
            <a:r>
              <a:rPr lang="ru-RU" sz="1800" dirty="0" err="1" smtClean="0">
                <a:solidFill>
                  <a:srgbClr val="0000FF"/>
                </a:solidFill>
              </a:rPr>
              <a:t>коренева</a:t>
            </a:r>
            <a:r>
              <a:rPr lang="ru-RU" sz="1800" dirty="0" smtClean="0">
                <a:solidFill>
                  <a:srgbClr val="0000FF"/>
                </a:solidFill>
              </a:rPr>
              <a:t> система</a:t>
            </a:r>
          </a:p>
        </p:txBody>
      </p:sp>
      <p:sp>
        <p:nvSpPr>
          <p:cNvPr id="410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14810" y="3714752"/>
            <a:ext cx="3929062" cy="42862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dirty="0" err="1" smtClean="0">
                <a:solidFill>
                  <a:srgbClr val="0000FF"/>
                </a:solidFill>
              </a:rPr>
              <a:t>Мичковата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</a:rPr>
              <a:t>коренева</a:t>
            </a:r>
            <a:r>
              <a:rPr lang="ru-RU" sz="1600" dirty="0" smtClean="0">
                <a:solidFill>
                  <a:srgbClr val="0000FF"/>
                </a:solidFill>
              </a:rPr>
              <a:t> система</a:t>
            </a: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3857628"/>
            <a:ext cx="3573462" cy="2730500"/>
          </a:xfr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410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4214818"/>
            <a:ext cx="2714644" cy="185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571612"/>
            <a:ext cx="5915012" cy="1143000"/>
          </a:xfrm>
        </p:spPr>
        <p:txBody>
          <a:bodyPr/>
          <a:lstStyle/>
          <a:p>
            <a:r>
              <a:rPr lang="uk-UA" sz="1400" dirty="0" smtClean="0"/>
              <a:t>Стебло разом з листками утворює пагін. Він зазвичай добре розвинутий і може бути дерев'янистим чи трав'янистим, багаторічним чи однорічним; різноманітним за характером росту (прямостоячим, лежачим, повзучим, висхідним, чіпким, витким тощо), виповненим чи порожнистим; округлим, три -, чотиригранним у поперечному розрізі; з шипами та волосками і т. п. Частими є видозміни стебла і взагалі пагона як надземного (у вигляді колючок, вусиків тощо), так і підземного (у вигляді столонів, бульб, кореневищ, бульбоцибулин і цибулин). </a:t>
            </a:r>
            <a:r>
              <a:rPr lang="uk-UA" sz="1400" i="1" dirty="0" smtClean="0"/>
              <a:t> </a:t>
            </a:r>
            <a:r>
              <a:rPr lang="uk-UA" sz="1400" dirty="0" smtClean="0"/>
              <a:t>Рідко стебло буває    </a:t>
            </a:r>
            <a:r>
              <a:rPr lang="uk-UA" sz="1400" dirty="0" err="1" smtClean="0"/>
              <a:t>слабкорозвинутим</a:t>
            </a:r>
            <a:r>
              <a:rPr lang="uk-UA" sz="1400" dirty="0" smtClean="0"/>
              <a:t>, і листки розміщуються на вкороченому пагоні у вигляді листкової розетки (у подорожника, кульбаби, дворічників на першому році їхньої вегетації тощо).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resADCB2DF1-66A6-4DEE-B57E-EC5AAD5757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428892" cy="3929090"/>
          </a:xfrm>
          <a:prstGeom prst="rect">
            <a:avLst/>
          </a:prstGeom>
        </p:spPr>
      </p:pic>
      <p:pic>
        <p:nvPicPr>
          <p:cNvPr id="7" name="Рисунок 6" descr="res0879444A-6FDF-4821-84D1-A7A3617968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786190"/>
            <a:ext cx="2715768" cy="2743200"/>
          </a:xfrm>
          <a:prstGeom prst="rect">
            <a:avLst/>
          </a:prstGeom>
        </p:spPr>
      </p:pic>
      <p:pic>
        <p:nvPicPr>
          <p:cNvPr id="8" name="Рисунок 7" descr="tuber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3643314"/>
            <a:ext cx="2108572" cy="1697143"/>
          </a:xfrm>
          <a:prstGeom prst="rect">
            <a:avLst/>
          </a:prstGeom>
        </p:spPr>
      </p:pic>
      <p:pic>
        <p:nvPicPr>
          <p:cNvPr id="10" name="Рисунок 9" descr="sho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286256"/>
            <a:ext cx="3404256" cy="2366990"/>
          </a:xfrm>
          <a:prstGeom prst="rect">
            <a:avLst/>
          </a:prstGeom>
        </p:spPr>
      </p:pic>
      <p:pic>
        <p:nvPicPr>
          <p:cNvPr id="5" name="Рисунок 4" descr="res52A74F69-4393-4A47-883B-1E18143F39C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3714752"/>
            <a:ext cx="1426464" cy="214314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214282" y="2857496"/>
            <a:ext cx="2428892" cy="12858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Видовжені та вкорочені стебла пагонів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/>
              <a:t>1-соняшник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2-подорожник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Anim-4_Botany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Anim-4_Botany1</Template>
  <TotalTime>214</TotalTime>
  <Words>1012</Words>
  <Application>Microsoft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Anim-4_Botany1</vt:lpstr>
      <vt:lpstr>Фотография Photo Editor</vt:lpstr>
      <vt:lpstr>Покритонасінні</vt:lpstr>
      <vt:lpstr>Слайд 2</vt:lpstr>
      <vt:lpstr>Слайд 3</vt:lpstr>
      <vt:lpstr>Слайд 4</vt:lpstr>
      <vt:lpstr>Слайд 5</vt:lpstr>
      <vt:lpstr>Слайд 6</vt:lpstr>
      <vt:lpstr>Слайд 7</vt:lpstr>
      <vt:lpstr>Вегетативні органи квіткових рослин досягають найбільшої складності га різноманітності своєї будови. Так, коренева система може бути стрижнева або мичкувата, а в особливих випадках додаткові корені перетворюються у повітряні, дихальні, опорні тощо. Коренева система, крім звичайних функцій (прикріплення до субстрату і всмоктування води з мінеральними речовинами), може виконувати ще й функцію запасання поживних речовин. Зміна функції спричиняє зміну будови органа (наприклад, потовщення коренів у моркви, буряка та ін.). </vt:lpstr>
      <vt:lpstr>Стебло разом з листками утворює пагін. Він зазвичай добре розвинутий і може бути дерев'янистим чи трав'янистим, багаторічним чи однорічним; різноманітним за характером росту (прямостоячим, лежачим, повзучим, висхідним, чіпким, витким тощо), виповненим чи порожнистим; округлим, три -, чотиригранним у поперечному розрізі; з шипами та волосками і т. п. Частими є видозміни стебла і взагалі пагона як надземного (у вигляді колючок, вусиків тощо), так і підземного (у вигляді столонів, бульб, кореневищ, бульбоцибулин і цибулин).  Рідко стебло буває    слабкорозвинутим, і листки розміщуються на вкороченому пагоні у вигляді листкової розетки (у подорожника, кульбаби, дворічників на першому році їхньої вегетації тощо). </vt:lpstr>
      <vt:lpstr>Слайд 10</vt:lpstr>
      <vt:lpstr>Слайд 11</vt:lpstr>
      <vt:lpstr>Повторимо будову квітки. </vt:lpstr>
      <vt:lpstr>Слайд 13</vt:lpstr>
      <vt:lpstr>В анатомічному відношенні квіткові рослини також є найбільш досконалими представниками рослинного світу. Вони складаються з багатьох тканин, які досягають найвищої складності організації та диференціації. Особливо характерними є наявність судин ксилеми. </vt:lpstr>
      <vt:lpstr>Слайд 15</vt:lpstr>
      <vt:lpstr>Слайд 16</vt:lpstr>
      <vt:lpstr>Класифікація квіткових рослин </vt:lpstr>
      <vt:lpstr>Слайд 18</vt:lpstr>
      <vt:lpstr>Слайд 19</vt:lpstr>
    </vt:vector>
  </TitlesOfParts>
  <Manager/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александр-ирина</dc:creator>
  <cp:keywords/>
  <dc:description/>
  <cp:lastModifiedBy>XTreme</cp:lastModifiedBy>
  <cp:revision>21</cp:revision>
  <cp:lastPrinted>1601-01-01T00:00:00Z</cp:lastPrinted>
  <dcterms:created xsi:type="dcterms:W3CDTF">2009-02-21T10:27:21Z</dcterms:created>
  <dcterms:modified xsi:type="dcterms:W3CDTF">2010-03-25T07:16:31Z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