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256" r:id="rId2"/>
    <p:sldId id="259" r:id="rId3"/>
    <p:sldId id="261" r:id="rId4"/>
    <p:sldId id="262" r:id="rId5"/>
    <p:sldId id="258" r:id="rId6"/>
    <p:sldId id="260" r:id="rId7"/>
    <p:sldId id="257" r:id="rId8"/>
    <p:sldId id="265" r:id="rId9"/>
    <p:sldId id="266" r:id="rId10"/>
    <p:sldId id="267" r:id="rId11"/>
    <p:sldId id="268" r:id="rId12"/>
    <p:sldId id="264" r:id="rId13"/>
    <p:sldId id="263" r:id="rId14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6" name="Group 2"/>
          <p:cNvGrpSpPr>
            <a:grpSpLocks/>
          </p:cNvGrpSpPr>
          <p:nvPr/>
        </p:nvGrpSpPr>
        <p:grpSpPr bwMode="auto">
          <a:xfrm>
            <a:off x="319088" y="1752600"/>
            <a:ext cx="8824912" cy="5129213"/>
            <a:chOff x="201" y="1104"/>
            <a:chExt cx="5559" cy="3231"/>
          </a:xfrm>
        </p:grpSpPr>
        <p:sp>
          <p:nvSpPr>
            <p:cNvPr id="11267" name="Freeform 3"/>
            <p:cNvSpPr>
              <a:spLocks/>
            </p:cNvSpPr>
            <p:nvPr/>
          </p:nvSpPr>
          <p:spPr bwMode="ltGray">
            <a:xfrm>
              <a:off x="210" y="1104"/>
              <a:ext cx="5550" cy="3216"/>
            </a:xfrm>
            <a:custGeom>
              <a:avLst/>
              <a:gdLst/>
              <a:ahLst/>
              <a:cxnLst>
                <a:cxn ang="0">
                  <a:pos x="335" y="0"/>
                </a:cxn>
                <a:cxn ang="0">
                  <a:pos x="333" y="1290"/>
                </a:cxn>
                <a:cxn ang="0">
                  <a:pos x="0" y="1290"/>
                </a:cxn>
                <a:cxn ang="0">
                  <a:pos x="6" y="3210"/>
                </a:cxn>
                <a:cxn ang="0">
                  <a:pos x="5550" y="3216"/>
                </a:cxn>
                <a:cxn ang="0">
                  <a:pos x="5550" y="0"/>
                </a:cxn>
                <a:cxn ang="0">
                  <a:pos x="335" y="0"/>
                </a:cxn>
                <a:cxn ang="0">
                  <a:pos x="335" y="0"/>
                </a:cxn>
              </a:cxnLst>
              <a:rect l="0" t="0" r="r" b="b"/>
              <a:pathLst>
                <a:path w="5550" h="3216">
                  <a:moveTo>
                    <a:pt x="335" y="0"/>
                  </a:moveTo>
                  <a:lnTo>
                    <a:pt x="333" y="1290"/>
                  </a:lnTo>
                  <a:lnTo>
                    <a:pt x="0" y="1290"/>
                  </a:lnTo>
                  <a:lnTo>
                    <a:pt x="6" y="3210"/>
                  </a:lnTo>
                  <a:lnTo>
                    <a:pt x="5550" y="3216"/>
                  </a:lnTo>
                  <a:lnTo>
                    <a:pt x="5550" y="0"/>
                  </a:lnTo>
                  <a:lnTo>
                    <a:pt x="335" y="0"/>
                  </a:lnTo>
                  <a:lnTo>
                    <a:pt x="335" y="0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68" name="Freeform 4"/>
            <p:cNvSpPr>
              <a:spLocks/>
            </p:cNvSpPr>
            <p:nvPr/>
          </p:nvSpPr>
          <p:spPr bwMode="ltGray">
            <a:xfrm>
              <a:off x="528" y="2400"/>
              <a:ext cx="5232" cy="19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69" name="Freeform 5"/>
            <p:cNvSpPr>
              <a:spLocks/>
            </p:cNvSpPr>
            <p:nvPr/>
          </p:nvSpPr>
          <p:spPr bwMode="ltGray">
            <a:xfrm>
              <a:off x="201" y="2377"/>
              <a:ext cx="3455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270" name="Freeform 6"/>
            <p:cNvSpPr>
              <a:spLocks/>
            </p:cNvSpPr>
            <p:nvPr/>
          </p:nvSpPr>
          <p:spPr bwMode="ltGray">
            <a:xfrm>
              <a:off x="528" y="1104"/>
              <a:ext cx="4894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271" name="Freeform 7"/>
            <p:cNvSpPr>
              <a:spLocks/>
            </p:cNvSpPr>
            <p:nvPr/>
          </p:nvSpPr>
          <p:spPr bwMode="ltGray">
            <a:xfrm>
              <a:off x="201" y="2377"/>
              <a:ext cx="30" cy="19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272" name="Freeform 8"/>
            <p:cNvSpPr>
              <a:spLocks/>
            </p:cNvSpPr>
            <p:nvPr/>
          </p:nvSpPr>
          <p:spPr bwMode="ltGray">
            <a:xfrm>
              <a:off x="528" y="1104"/>
              <a:ext cx="29" cy="32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273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990600" y="1905000"/>
            <a:ext cx="7772400" cy="1736725"/>
          </a:xfrm>
        </p:spPr>
        <p:txBody>
          <a:bodyPr anchor="t"/>
          <a:lstStyle>
            <a:lvl1pPr>
              <a:defRPr sz="5400"/>
            </a:lvl1pPr>
          </a:lstStyle>
          <a:p>
            <a:r>
              <a:rPr lang="es-ES"/>
              <a:t>Haga clic para cambiar el estilo de título	</a:t>
            </a:r>
          </a:p>
        </p:txBody>
      </p:sp>
      <p:sp>
        <p:nvSpPr>
          <p:cNvPr id="11274" name="Rectangle 1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90600" y="3962400"/>
            <a:ext cx="6781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11275" name="Rectangle 11"/>
          <p:cNvSpPr>
            <a:spLocks noGrp="1" noChangeArrowheads="1"/>
          </p:cNvSpPr>
          <p:nvPr>
            <p:ph type="dt" sz="quarter" idx="2"/>
          </p:nvPr>
        </p:nvSpPr>
        <p:spPr>
          <a:xfrm>
            <a:off x="990600" y="6245225"/>
            <a:ext cx="1901825" cy="47625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11276" name="Rectangle 12"/>
          <p:cNvSpPr>
            <a:spLocks noGrp="1" noChangeArrowheads="1"/>
          </p:cNvSpPr>
          <p:nvPr>
            <p:ph type="ftr" sz="quarter" idx="3"/>
          </p:nvPr>
        </p:nvSpPr>
        <p:spPr>
          <a:xfrm>
            <a:off x="3468688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11277" name="Rectangle 13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1FC35DCC-ED58-4E89-B276-55991F1F846D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3" grpId="0"/>
      <p:bldP spid="11274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27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>
                          <p:stCondLst>
                            <p:cond delay="0"/>
                          </p:stCondLst>
                        </p:cTn>
                        <p:tgtEl>
                          <p:spTgt spid="11274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DEE827-9777-4495-B1F8-FD2A2862DEFC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48463" y="244475"/>
            <a:ext cx="2097087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44475"/>
            <a:ext cx="6138863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B88B79-BA4E-463F-8FBB-560A8AEAC4DA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49E17F-5641-4293-B66E-237F0CE32270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7B1137-8D1B-4C73-8098-BCA1A7BE4EF2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918075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456566-F141-43A1-BAAA-599653A59685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E04251-3382-4CBA-A932-33DB5A32EAEA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66263D-BAD9-47C0-B53D-FECFCC362652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6227E0-EE8C-42ED-8346-57A36B97FD3E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59A2C5-5BA5-4E04-AAD0-BC853B34CBFF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40EBD1-816F-4146-A86B-4F9441A8689A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2"/>
          <p:cNvGrpSpPr>
            <a:grpSpLocks/>
          </p:cNvGrpSpPr>
          <p:nvPr/>
        </p:nvGrpSpPr>
        <p:grpSpPr bwMode="auto">
          <a:xfrm>
            <a:off x="319088" y="1828800"/>
            <a:ext cx="8824912" cy="5029200"/>
            <a:chOff x="201" y="1152"/>
            <a:chExt cx="5559" cy="3168"/>
          </a:xfrm>
        </p:grpSpPr>
        <p:sp>
          <p:nvSpPr>
            <p:cNvPr id="10243" name="Freeform 3"/>
            <p:cNvSpPr>
              <a:spLocks/>
            </p:cNvSpPr>
            <p:nvPr/>
          </p:nvSpPr>
          <p:spPr bwMode="ltGray">
            <a:xfrm>
              <a:off x="528" y="2909"/>
              <a:ext cx="5232" cy="141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44" name="Freeform 4"/>
            <p:cNvSpPr>
              <a:spLocks/>
            </p:cNvSpPr>
            <p:nvPr/>
          </p:nvSpPr>
          <p:spPr bwMode="ltGray">
            <a:xfrm>
              <a:off x="210" y="1152"/>
              <a:ext cx="5550" cy="3168"/>
            </a:xfrm>
            <a:custGeom>
              <a:avLst/>
              <a:gdLst/>
              <a:ahLst/>
              <a:cxnLst>
                <a:cxn ang="0">
                  <a:pos x="330" y="1764"/>
                </a:cxn>
                <a:cxn ang="0">
                  <a:pos x="0" y="1764"/>
                </a:cxn>
                <a:cxn ang="0">
                  <a:pos x="0" y="3168"/>
                </a:cxn>
                <a:cxn ang="0">
                  <a:pos x="5550" y="3168"/>
                </a:cxn>
                <a:cxn ang="0">
                  <a:pos x="5550" y="0"/>
                </a:cxn>
                <a:cxn ang="0">
                  <a:pos x="330" y="0"/>
                </a:cxn>
                <a:cxn ang="0">
                  <a:pos x="330" y="1764"/>
                </a:cxn>
              </a:cxnLst>
              <a:rect l="0" t="0" r="r" b="b"/>
              <a:pathLst>
                <a:path w="5550" h="3168">
                  <a:moveTo>
                    <a:pt x="330" y="1764"/>
                  </a:moveTo>
                  <a:lnTo>
                    <a:pt x="0" y="1764"/>
                  </a:lnTo>
                  <a:lnTo>
                    <a:pt x="0" y="3168"/>
                  </a:lnTo>
                  <a:lnTo>
                    <a:pt x="5550" y="3168"/>
                  </a:lnTo>
                  <a:lnTo>
                    <a:pt x="5550" y="0"/>
                  </a:lnTo>
                  <a:lnTo>
                    <a:pt x="330" y="0"/>
                  </a:lnTo>
                  <a:lnTo>
                    <a:pt x="330" y="1764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45" name="Freeform 5"/>
            <p:cNvSpPr>
              <a:spLocks/>
            </p:cNvSpPr>
            <p:nvPr/>
          </p:nvSpPr>
          <p:spPr bwMode="ltGray">
            <a:xfrm>
              <a:off x="528" y="2932"/>
              <a:ext cx="5232" cy="13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alpha val="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46" name="Freeform 6"/>
            <p:cNvSpPr>
              <a:spLocks/>
            </p:cNvSpPr>
            <p:nvPr/>
          </p:nvSpPr>
          <p:spPr bwMode="ltGray">
            <a:xfrm>
              <a:off x="528" y="1152"/>
              <a:ext cx="4607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247" name="Freeform 7"/>
            <p:cNvSpPr>
              <a:spLocks/>
            </p:cNvSpPr>
            <p:nvPr/>
          </p:nvSpPr>
          <p:spPr bwMode="ltGray">
            <a:xfrm>
              <a:off x="528" y="1152"/>
              <a:ext cx="29" cy="178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248" name="Freeform 8"/>
            <p:cNvSpPr>
              <a:spLocks/>
            </p:cNvSpPr>
            <p:nvPr/>
          </p:nvSpPr>
          <p:spPr bwMode="ltGray">
            <a:xfrm>
              <a:off x="527" y="2904"/>
              <a:ext cx="29" cy="1416"/>
            </a:xfrm>
            <a:custGeom>
              <a:avLst/>
              <a:gdLst/>
              <a:ahLst/>
              <a:cxnLst>
                <a:cxn ang="0">
                  <a:pos x="0" y="1416"/>
                </a:cxn>
                <a:cxn ang="0">
                  <a:pos x="29" y="1416"/>
                </a:cxn>
                <a:cxn ang="0">
                  <a:pos x="28" y="24"/>
                </a:cxn>
                <a:cxn ang="0">
                  <a:pos x="0" y="0"/>
                </a:cxn>
                <a:cxn ang="0">
                  <a:pos x="0" y="1416"/>
                </a:cxn>
              </a:cxnLst>
              <a:rect l="0" t="0" r="r" b="b"/>
              <a:pathLst>
                <a:path w="29" h="1416">
                  <a:moveTo>
                    <a:pt x="0" y="1416"/>
                  </a:moveTo>
                  <a:lnTo>
                    <a:pt x="29" y="1416"/>
                  </a:lnTo>
                  <a:lnTo>
                    <a:pt x="28" y="24"/>
                  </a:lnTo>
                  <a:lnTo>
                    <a:pt x="0" y="0"/>
                  </a:lnTo>
                  <a:lnTo>
                    <a:pt x="0" y="1416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249" name="Freeform 9"/>
            <p:cNvSpPr>
              <a:spLocks/>
            </p:cNvSpPr>
            <p:nvPr/>
          </p:nvSpPr>
          <p:spPr bwMode="ltGray">
            <a:xfrm>
              <a:off x="201" y="2904"/>
              <a:ext cx="2879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250" name="Freeform 10"/>
            <p:cNvSpPr>
              <a:spLocks/>
            </p:cNvSpPr>
            <p:nvPr/>
          </p:nvSpPr>
          <p:spPr bwMode="ltGray">
            <a:xfrm>
              <a:off x="201" y="2904"/>
              <a:ext cx="30" cy="141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10001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51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s-ES"/>
          </a:p>
        </p:txBody>
      </p:sp>
      <p:sp>
        <p:nvSpPr>
          <p:cNvPr id="10252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s-ES"/>
          </a:p>
        </p:txBody>
      </p:sp>
      <p:sp>
        <p:nvSpPr>
          <p:cNvPr id="10253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7375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DB0F4BED-0835-42A7-BF39-495C92A0863B}" type="slidenum">
              <a:rPr lang="es-ES"/>
              <a:pPr/>
              <a:t>‹Nº›</a:t>
            </a:fld>
            <a:endParaRPr lang="es-ES"/>
          </a:p>
        </p:txBody>
      </p:sp>
      <p:sp>
        <p:nvSpPr>
          <p:cNvPr id="10254" name="Rectangle 14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44475"/>
            <a:ext cx="8385175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55" name="Rectangle 15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838200" y="1905000"/>
            <a:ext cx="800735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4" grpId="0"/>
      <p:bldP spid="10255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5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>
                          <p:stCondLst>
                            <p:cond delay="0"/>
                          </p:stCondLst>
                        </p:cTn>
                        <p:tgtEl>
                          <p:spTgt spid="10255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5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>
                          <p:stCondLst>
                            <p:cond delay="0"/>
                          </p:stCondLst>
                        </p:cTn>
                        <p:tgtEl>
                          <p:spTgt spid="10255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5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>
                          <p:stCondLst>
                            <p:cond delay="0"/>
                          </p:stCondLst>
                        </p:cTn>
                        <p:tgtEl>
                          <p:spTgt spid="10255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5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>
                          <p:stCondLst>
                            <p:cond delay="0"/>
                          </p:stCondLst>
                        </p:cTn>
                        <p:tgtEl>
                          <p:spTgt spid="10255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5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>
                          <p:stCondLst>
                            <p:cond delay="0"/>
                          </p:stCondLst>
                        </p:cTn>
                        <p:tgtEl>
                          <p:spTgt spid="1025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63713" y="981075"/>
            <a:ext cx="5029200" cy="496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838200" y="476250"/>
            <a:ext cx="8007350" cy="56197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s-ES" sz="2800"/>
              <a:t>REPORTING QUESTIONS</a:t>
            </a:r>
          </a:p>
          <a:p>
            <a:pPr>
              <a:lnSpc>
                <a:spcPct val="90000"/>
              </a:lnSpc>
            </a:pPr>
            <a:r>
              <a:rPr lang="es-ES" sz="2800"/>
              <a:t>"Where is my umbrella?" she asked.</a:t>
            </a:r>
            <a:br>
              <a:rPr lang="es-ES" sz="2800"/>
            </a:br>
            <a:r>
              <a:rPr lang="es-ES" sz="2800"/>
              <a:t>→ She asked _______________________</a:t>
            </a:r>
          </a:p>
          <a:p>
            <a:pPr>
              <a:lnSpc>
                <a:spcPct val="90000"/>
              </a:lnSpc>
            </a:pPr>
            <a:r>
              <a:rPr lang="es-ES" sz="2800"/>
              <a:t>"How are you?" Martin asked us.</a:t>
            </a:r>
            <a:br>
              <a:rPr lang="es-ES" sz="2800"/>
            </a:br>
            <a:r>
              <a:rPr lang="es-ES" sz="2800"/>
              <a:t>→ Martin asked us ___________________</a:t>
            </a:r>
          </a:p>
          <a:p>
            <a:pPr>
              <a:lnSpc>
                <a:spcPct val="90000"/>
              </a:lnSpc>
            </a:pPr>
            <a:r>
              <a:rPr lang="es-ES" sz="2800"/>
              <a:t>He asked, "Do I have to do it?"</a:t>
            </a:r>
            <a:br>
              <a:rPr lang="es-ES" sz="2800"/>
            </a:br>
            <a:r>
              <a:rPr lang="es-ES" sz="2800"/>
              <a:t>→ He asked ________________________</a:t>
            </a:r>
          </a:p>
          <a:p>
            <a:pPr>
              <a:lnSpc>
                <a:spcPct val="90000"/>
              </a:lnSpc>
            </a:pPr>
            <a:r>
              <a:rPr lang="es-ES" sz="2800"/>
              <a:t>"Where have you been?" the mother asked her daughter.</a:t>
            </a:r>
            <a:br>
              <a:rPr lang="es-ES" sz="2800"/>
            </a:br>
            <a:r>
              <a:rPr lang="es-ES" sz="2800"/>
              <a:t>→ The mother asked her daughter ________</a:t>
            </a:r>
          </a:p>
          <a:p>
            <a:pPr>
              <a:lnSpc>
                <a:spcPct val="90000"/>
              </a:lnSpc>
            </a:pPr>
            <a:r>
              <a:rPr lang="es-ES" sz="2800"/>
              <a:t>"Which dress do you like best?" she asked her boyfriend.</a:t>
            </a:r>
            <a:br>
              <a:rPr lang="es-ES" sz="2800"/>
            </a:br>
            <a:r>
              <a:rPr lang="es-ES" sz="2800"/>
              <a:t>→ She asked her boyfriend _______________</a:t>
            </a:r>
          </a:p>
          <a:p>
            <a:pPr>
              <a:lnSpc>
                <a:spcPct val="90000"/>
              </a:lnSpc>
            </a:pPr>
            <a:endParaRPr lang="es-ES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838200" y="476250"/>
            <a:ext cx="8007350" cy="5619750"/>
          </a:xfrm>
        </p:spPr>
        <p:txBody>
          <a:bodyPr/>
          <a:lstStyle/>
          <a:p>
            <a:r>
              <a:rPr lang="es-ES" sz="2800"/>
              <a:t>"What are they doing?" she asked.</a:t>
            </a:r>
            <a:br>
              <a:rPr lang="es-ES" sz="2800"/>
            </a:br>
            <a:r>
              <a:rPr lang="es-ES" sz="2800"/>
              <a:t>→ She wanted to know ________________</a:t>
            </a:r>
          </a:p>
          <a:p>
            <a:r>
              <a:rPr lang="es-ES" sz="2800"/>
              <a:t>"Are you going to the cinema?" he asked me.</a:t>
            </a:r>
            <a:br>
              <a:rPr lang="es-ES" sz="2800"/>
            </a:br>
            <a:r>
              <a:rPr lang="es-ES" sz="2800"/>
              <a:t>→ He wanted to know _________________</a:t>
            </a:r>
          </a:p>
          <a:p>
            <a:r>
              <a:rPr lang="es-ES" sz="2800"/>
              <a:t>The teacher asked, "Who speaks English?"</a:t>
            </a:r>
            <a:br>
              <a:rPr lang="es-ES" sz="2800"/>
            </a:br>
            <a:r>
              <a:rPr lang="es-ES" sz="2800"/>
              <a:t>→ The teacher wanted to know __________</a:t>
            </a:r>
          </a:p>
          <a:p>
            <a:r>
              <a:rPr lang="es-ES" sz="2800"/>
              <a:t>"How do you know that?" she asked me.</a:t>
            </a:r>
            <a:br>
              <a:rPr lang="es-ES" sz="2800"/>
            </a:br>
            <a:r>
              <a:rPr lang="es-ES" sz="2800"/>
              <a:t>→ She asked me ______________________</a:t>
            </a:r>
          </a:p>
          <a:p>
            <a:r>
              <a:rPr lang="es-ES" sz="2800"/>
              <a:t>"Has Caron talked to Kevin?" my friend asked me.</a:t>
            </a:r>
            <a:br>
              <a:rPr lang="es-ES" sz="2800"/>
            </a:br>
            <a:r>
              <a:rPr lang="es-ES" sz="2800"/>
              <a:t>→ My friend asked me __________________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838200" y="476250"/>
            <a:ext cx="8007350" cy="5619750"/>
          </a:xfrm>
        </p:spPr>
        <p:txBody>
          <a:bodyPr/>
          <a:lstStyle/>
          <a:p>
            <a:r>
              <a:rPr lang="es-ES"/>
              <a:t>When transforming questions,also note that you have to:</a:t>
            </a:r>
          </a:p>
          <a:p>
            <a:r>
              <a:rPr lang="es-ES"/>
              <a:t>transform the question into an indirect question </a:t>
            </a:r>
          </a:p>
          <a:p>
            <a:r>
              <a:rPr lang="es-ES"/>
              <a:t>use the interrogative or </a:t>
            </a:r>
            <a:r>
              <a:rPr lang="es-ES" i="1"/>
              <a:t>if</a:t>
            </a:r>
            <a:r>
              <a:rPr lang="es-ES"/>
              <a:t> / </a:t>
            </a:r>
            <a:r>
              <a:rPr lang="es-ES" i="1"/>
              <a:t>whether</a:t>
            </a:r>
            <a:r>
              <a:rPr lang="es-ES"/>
              <a:t> </a:t>
            </a:r>
          </a:p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4"/>
          <p:cNvSpPr>
            <a:spLocks noGrp="1" noRot="1" noChangeArrowheads="1"/>
          </p:cNvSpPr>
          <p:nvPr>
            <p:ph type="body" idx="1"/>
          </p:nvPr>
        </p:nvSpPr>
        <p:spPr>
          <a:xfrm>
            <a:off x="838200" y="549275"/>
            <a:ext cx="8007350" cy="5546725"/>
          </a:xfrm>
        </p:spPr>
        <p:txBody>
          <a:bodyPr/>
          <a:lstStyle/>
          <a:p>
            <a:r>
              <a:rPr lang="es-ES" b="1"/>
              <a:t>Interrogative direct speech</a:t>
            </a:r>
          </a:p>
          <a:p>
            <a:r>
              <a:rPr lang="es-ES"/>
              <a:t>“Why don’t you speak English?”</a:t>
            </a:r>
          </a:p>
          <a:p>
            <a:r>
              <a:rPr lang="es-ES" b="1"/>
              <a:t>reported speech</a:t>
            </a:r>
          </a:p>
          <a:p>
            <a:r>
              <a:rPr lang="es-ES"/>
              <a:t>He asked me why I didn’t speak English</a:t>
            </a:r>
          </a:p>
          <a:p>
            <a:r>
              <a:rPr lang="es-ES"/>
              <a:t>Direct: </a:t>
            </a:r>
          </a:p>
          <a:p>
            <a:r>
              <a:rPr lang="es-ES"/>
              <a:t>“Do you speak English?”</a:t>
            </a:r>
          </a:p>
          <a:p>
            <a:r>
              <a:rPr lang="es-ES" b="1"/>
              <a:t>reported speech:</a:t>
            </a:r>
          </a:p>
          <a:p>
            <a:r>
              <a:rPr lang="es-ES"/>
              <a:t>He asked me whether / if I spoke English.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Grp="1" noRot="1" noChangeArrowheads="1"/>
          </p:cNvSpPr>
          <p:nvPr>
            <p:ph type="body" idx="1"/>
          </p:nvPr>
        </p:nvSpPr>
        <p:spPr>
          <a:xfrm>
            <a:off x="838200" y="692150"/>
            <a:ext cx="8007350" cy="5403850"/>
          </a:xfrm>
        </p:spPr>
        <p:txBody>
          <a:bodyPr/>
          <a:lstStyle/>
          <a:p>
            <a:r>
              <a:rPr lang="es-ES" dirty="0" err="1"/>
              <a:t>If</a:t>
            </a:r>
            <a:r>
              <a:rPr lang="es-ES" dirty="0"/>
              <a:t> </a:t>
            </a:r>
            <a:r>
              <a:rPr lang="es-ES" dirty="0" err="1"/>
              <a:t>we</a:t>
            </a:r>
            <a:r>
              <a:rPr lang="es-ES" dirty="0"/>
              <a:t> </a:t>
            </a:r>
            <a:r>
              <a:rPr lang="es-ES" dirty="0" err="1"/>
              <a:t>report</a:t>
            </a:r>
            <a:r>
              <a:rPr lang="es-ES" dirty="0"/>
              <a:t> </a:t>
            </a:r>
            <a:r>
              <a:rPr lang="es-ES" dirty="0" err="1"/>
              <a:t>what</a:t>
            </a:r>
            <a:r>
              <a:rPr lang="es-ES" dirty="0"/>
              <a:t> </a:t>
            </a:r>
            <a:r>
              <a:rPr lang="es-ES" dirty="0" err="1"/>
              <a:t>another</a:t>
            </a:r>
            <a:r>
              <a:rPr lang="es-ES" dirty="0"/>
              <a:t> </a:t>
            </a:r>
            <a:r>
              <a:rPr lang="es-ES" dirty="0" err="1"/>
              <a:t>person</a:t>
            </a:r>
            <a:r>
              <a:rPr lang="es-ES" dirty="0"/>
              <a:t> has </a:t>
            </a:r>
            <a:r>
              <a:rPr lang="es-ES" dirty="0" err="1"/>
              <a:t>said</a:t>
            </a:r>
            <a:r>
              <a:rPr lang="es-ES" dirty="0"/>
              <a:t>, </a:t>
            </a:r>
            <a:r>
              <a:rPr lang="es-ES" dirty="0" err="1"/>
              <a:t>we</a:t>
            </a:r>
            <a:r>
              <a:rPr lang="es-ES" dirty="0"/>
              <a:t> </a:t>
            </a:r>
            <a:r>
              <a:rPr lang="es-ES" dirty="0" err="1"/>
              <a:t>usually</a:t>
            </a:r>
            <a:r>
              <a:rPr lang="es-ES" dirty="0"/>
              <a:t> do </a:t>
            </a:r>
            <a:r>
              <a:rPr lang="es-ES" dirty="0" err="1"/>
              <a:t>not</a:t>
            </a:r>
            <a:r>
              <a:rPr lang="es-ES" dirty="0"/>
              <a:t> use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speaker’s</a:t>
            </a:r>
            <a:r>
              <a:rPr lang="es-ES" dirty="0"/>
              <a:t> </a:t>
            </a:r>
            <a:r>
              <a:rPr lang="es-ES" dirty="0" err="1"/>
              <a:t>exact</a:t>
            </a:r>
            <a:r>
              <a:rPr lang="es-ES" dirty="0"/>
              <a:t> </a:t>
            </a:r>
            <a:r>
              <a:rPr lang="es-ES" dirty="0" err="1"/>
              <a:t>words</a:t>
            </a:r>
            <a:r>
              <a:rPr lang="es-ES" dirty="0"/>
              <a:t> (</a:t>
            </a:r>
            <a:r>
              <a:rPr lang="es-ES" dirty="0" err="1"/>
              <a:t>direct</a:t>
            </a:r>
            <a:r>
              <a:rPr lang="es-ES" dirty="0"/>
              <a:t> </a:t>
            </a:r>
            <a:r>
              <a:rPr lang="es-ES" dirty="0" err="1"/>
              <a:t>speech</a:t>
            </a:r>
            <a:r>
              <a:rPr lang="es-ES" dirty="0"/>
              <a:t>), </a:t>
            </a:r>
            <a:r>
              <a:rPr lang="es-ES" dirty="0" err="1"/>
              <a:t>but</a:t>
            </a:r>
            <a:r>
              <a:rPr lang="es-ES" dirty="0"/>
              <a:t> </a:t>
            </a:r>
            <a:r>
              <a:rPr lang="es-ES" dirty="0" err="1" smtClean="0"/>
              <a:t>reported</a:t>
            </a:r>
            <a:r>
              <a:rPr lang="es-ES" dirty="0" smtClean="0"/>
              <a:t> </a:t>
            </a:r>
            <a:r>
              <a:rPr lang="es-ES" dirty="0" err="1" smtClean="0"/>
              <a:t>speech</a:t>
            </a:r>
            <a:r>
              <a:rPr lang="es-ES" dirty="0" smtClean="0"/>
              <a:t> </a:t>
            </a:r>
            <a:r>
              <a:rPr lang="es-ES" dirty="0"/>
              <a:t>(</a:t>
            </a:r>
            <a:r>
              <a:rPr lang="es-ES" dirty="0" err="1" smtClean="0"/>
              <a:t>indirect</a:t>
            </a:r>
            <a:r>
              <a:rPr lang="es-ES" dirty="0" smtClean="0"/>
              <a:t>)</a:t>
            </a:r>
            <a:r>
              <a:rPr lang="es-ES" sz="1800" dirty="0" smtClean="0"/>
              <a:t> </a:t>
            </a:r>
            <a:r>
              <a:rPr lang="es-ES" sz="2400" dirty="0" smtClean="0"/>
              <a:t>.</a:t>
            </a:r>
          </a:p>
          <a:p>
            <a:endParaRPr lang="es-ES" sz="24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90750" y="3000372"/>
            <a:ext cx="4762500" cy="3143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838200" y="476250"/>
            <a:ext cx="8007350" cy="5619750"/>
          </a:xfrm>
        </p:spPr>
        <p:txBody>
          <a:bodyPr/>
          <a:lstStyle/>
          <a:p>
            <a:r>
              <a:rPr lang="es-ES" sz="2800" dirty="0" err="1"/>
              <a:t>When</a:t>
            </a:r>
            <a:r>
              <a:rPr lang="es-ES" sz="2800" dirty="0"/>
              <a:t> </a:t>
            </a:r>
            <a:r>
              <a:rPr lang="es-ES" sz="2800" dirty="0" err="1"/>
              <a:t>transforming</a:t>
            </a:r>
            <a:r>
              <a:rPr lang="es-ES" sz="2800" dirty="0"/>
              <a:t> </a:t>
            </a:r>
            <a:r>
              <a:rPr lang="es-ES" sz="2800" dirty="0" err="1"/>
              <a:t>statements</a:t>
            </a:r>
            <a:r>
              <a:rPr lang="es-ES" sz="2800" dirty="0"/>
              <a:t>, </a:t>
            </a:r>
            <a:r>
              <a:rPr lang="es-ES" sz="2800" dirty="0" err="1"/>
              <a:t>check</a:t>
            </a:r>
            <a:r>
              <a:rPr lang="es-ES" sz="2800" dirty="0"/>
              <a:t> </a:t>
            </a:r>
            <a:r>
              <a:rPr lang="es-ES" sz="2800" dirty="0" err="1"/>
              <a:t>whether</a:t>
            </a:r>
            <a:r>
              <a:rPr lang="es-ES" sz="2800" dirty="0"/>
              <a:t> </a:t>
            </a:r>
            <a:r>
              <a:rPr lang="es-ES" sz="2800" dirty="0" err="1"/>
              <a:t>you</a:t>
            </a:r>
            <a:r>
              <a:rPr lang="es-ES" sz="2800" dirty="0"/>
              <a:t> </a:t>
            </a:r>
            <a:r>
              <a:rPr lang="es-ES" sz="2800" dirty="0" err="1"/>
              <a:t>have</a:t>
            </a:r>
            <a:r>
              <a:rPr lang="es-ES" sz="2800" dirty="0"/>
              <a:t> </a:t>
            </a:r>
            <a:r>
              <a:rPr lang="es-ES" sz="2800" dirty="0" err="1"/>
              <a:t>to</a:t>
            </a:r>
            <a:r>
              <a:rPr lang="es-ES" sz="2800" dirty="0"/>
              <a:t> </a:t>
            </a:r>
            <a:r>
              <a:rPr lang="es-ES" sz="2800" dirty="0" err="1"/>
              <a:t>change</a:t>
            </a:r>
            <a:r>
              <a:rPr lang="es-ES" sz="2800" dirty="0"/>
              <a:t>:</a:t>
            </a:r>
          </a:p>
          <a:p>
            <a:r>
              <a:rPr lang="es-ES" sz="2800" dirty="0" err="1"/>
              <a:t>pronouns</a:t>
            </a:r>
            <a:r>
              <a:rPr lang="es-ES" sz="2800" dirty="0"/>
              <a:t> </a:t>
            </a:r>
          </a:p>
          <a:p>
            <a:r>
              <a:rPr lang="es-ES" sz="2800" dirty="0" err="1"/>
              <a:t>present</a:t>
            </a:r>
            <a:r>
              <a:rPr lang="es-ES" sz="2800" dirty="0"/>
              <a:t> tense </a:t>
            </a:r>
            <a:r>
              <a:rPr lang="es-ES" sz="2800" dirty="0" err="1"/>
              <a:t>verbs</a:t>
            </a:r>
            <a:r>
              <a:rPr lang="es-ES" sz="2800" dirty="0"/>
              <a:t> (3rd </a:t>
            </a:r>
            <a:r>
              <a:rPr lang="es-ES" sz="2800" dirty="0" err="1"/>
              <a:t>person</a:t>
            </a:r>
            <a:r>
              <a:rPr lang="es-ES" sz="2800" dirty="0"/>
              <a:t> singular) </a:t>
            </a:r>
          </a:p>
          <a:p>
            <a:r>
              <a:rPr lang="es-ES" sz="2800" dirty="0"/>
              <a:t>place and time </a:t>
            </a:r>
            <a:r>
              <a:rPr lang="es-ES" sz="2800" dirty="0" err="1"/>
              <a:t>expressions</a:t>
            </a:r>
            <a:r>
              <a:rPr lang="es-ES" sz="2800" dirty="0"/>
              <a:t> </a:t>
            </a:r>
          </a:p>
          <a:p>
            <a:r>
              <a:rPr lang="es-ES" sz="2800" dirty="0"/>
              <a:t>tenses (</a:t>
            </a:r>
            <a:r>
              <a:rPr lang="es-ES" sz="2800" dirty="0" err="1"/>
              <a:t>backshift</a:t>
            </a:r>
            <a:r>
              <a:rPr lang="es-ES" sz="2800" dirty="0"/>
              <a:t>) </a:t>
            </a:r>
          </a:p>
          <a:p>
            <a:endParaRPr lang="es-E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1736" y="3571876"/>
            <a:ext cx="4286280" cy="278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838200" y="476250"/>
            <a:ext cx="8007350" cy="5619750"/>
          </a:xfrm>
        </p:spPr>
        <p:txBody>
          <a:bodyPr/>
          <a:lstStyle/>
          <a:p>
            <a:r>
              <a:rPr lang="es-ES" b="1"/>
              <a:t>Example</a:t>
            </a:r>
          </a:p>
          <a:p>
            <a:r>
              <a:rPr lang="es-ES" b="1" u="sng"/>
              <a:t>direct speech</a:t>
            </a:r>
          </a:p>
          <a:p>
            <a:r>
              <a:rPr lang="es-ES" u="sng"/>
              <a:t>“I</a:t>
            </a:r>
            <a:r>
              <a:rPr lang="es-ES"/>
              <a:t> speak English.”</a:t>
            </a:r>
            <a:endParaRPr lang="es-ES" b="1"/>
          </a:p>
          <a:p>
            <a:pPr>
              <a:buFont typeface="Wingdings" pitchFamily="2" charset="2"/>
              <a:buNone/>
            </a:pPr>
            <a:r>
              <a:rPr lang="es-ES"/>
              <a:t> </a:t>
            </a:r>
          </a:p>
          <a:p>
            <a:r>
              <a:rPr lang="es-ES" u="sng"/>
              <a:t>English.</a:t>
            </a:r>
            <a:r>
              <a:rPr lang="es-ES" b="1" u="sng"/>
              <a:t>reported speech</a:t>
            </a:r>
            <a:br>
              <a:rPr lang="es-ES" b="1" u="sng"/>
            </a:br>
            <a:endParaRPr lang="es-ES" b="1" u="sng"/>
          </a:p>
          <a:p>
            <a:r>
              <a:rPr lang="es-ES"/>
              <a:t>He said that he spoke English.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1" name="Picture 3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042988" y="476250"/>
            <a:ext cx="7769225" cy="5648325"/>
          </a:xfr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9" name="Picture 3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116013" y="692150"/>
            <a:ext cx="7723187" cy="5761038"/>
          </a:xfr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3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042988" y="549275"/>
            <a:ext cx="7626350" cy="5903913"/>
          </a:xfr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838200" y="333375"/>
            <a:ext cx="8007350" cy="57626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s-ES" sz="2800"/>
              <a:t>Rewrite the sentences in reported speech. Change pronouns and time expressions where necessary.</a:t>
            </a:r>
          </a:p>
          <a:p>
            <a:pPr>
              <a:lnSpc>
                <a:spcPct val="90000"/>
              </a:lnSpc>
            </a:pPr>
            <a:r>
              <a:rPr lang="es-ES" sz="2800"/>
              <a:t>She said, "I am reading."</a:t>
            </a:r>
            <a:br>
              <a:rPr lang="es-ES" sz="2800"/>
            </a:br>
            <a:r>
              <a:rPr lang="es-ES" sz="2800"/>
              <a:t>→ She said that ____________________</a:t>
            </a:r>
          </a:p>
          <a:p>
            <a:pPr>
              <a:lnSpc>
                <a:spcPct val="90000"/>
              </a:lnSpc>
            </a:pPr>
            <a:r>
              <a:rPr lang="es-ES" sz="2800"/>
              <a:t>They said, "We are busy."</a:t>
            </a:r>
            <a:br>
              <a:rPr lang="es-ES" sz="2800"/>
            </a:br>
            <a:r>
              <a:rPr lang="es-ES" sz="2800"/>
              <a:t>→ They said that ___________________</a:t>
            </a:r>
          </a:p>
          <a:p>
            <a:pPr>
              <a:lnSpc>
                <a:spcPct val="90000"/>
              </a:lnSpc>
            </a:pPr>
            <a:r>
              <a:rPr lang="es-ES" sz="2800"/>
              <a:t>He said, "I know a better restaurant."</a:t>
            </a:r>
            <a:br>
              <a:rPr lang="es-ES" sz="2800"/>
            </a:br>
            <a:r>
              <a:rPr lang="es-ES" sz="2800"/>
              <a:t>→ He said that _____________________</a:t>
            </a:r>
          </a:p>
          <a:p>
            <a:pPr>
              <a:lnSpc>
                <a:spcPct val="90000"/>
              </a:lnSpc>
            </a:pPr>
            <a:r>
              <a:rPr lang="es-ES" sz="2800"/>
              <a:t>She said, "I woke up early."</a:t>
            </a:r>
            <a:br>
              <a:rPr lang="es-ES" sz="2800"/>
            </a:br>
            <a:r>
              <a:rPr lang="es-ES" sz="2800"/>
              <a:t>→ She said that ____________________</a:t>
            </a:r>
          </a:p>
          <a:p>
            <a:pPr>
              <a:lnSpc>
                <a:spcPct val="90000"/>
              </a:lnSpc>
            </a:pPr>
            <a:r>
              <a:rPr lang="es-ES" sz="2800"/>
              <a:t>He said, "I will ring her."</a:t>
            </a:r>
            <a:br>
              <a:rPr lang="es-ES" sz="2800"/>
            </a:br>
            <a:r>
              <a:rPr lang="es-ES" sz="2800"/>
              <a:t>→ He said that _____________________</a:t>
            </a:r>
          </a:p>
          <a:p>
            <a:pPr>
              <a:lnSpc>
                <a:spcPct val="90000"/>
              </a:lnSpc>
            </a:pPr>
            <a:endParaRPr lang="es-ES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838200" y="333375"/>
            <a:ext cx="8007350" cy="57626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s-ES"/>
              <a:t>They said, "We have just arrived."</a:t>
            </a:r>
            <a:br>
              <a:rPr lang="es-ES"/>
            </a:br>
            <a:r>
              <a:rPr lang="es-ES"/>
              <a:t>→ They said that _________________</a:t>
            </a:r>
          </a:p>
          <a:p>
            <a:pPr>
              <a:lnSpc>
                <a:spcPct val="90000"/>
              </a:lnSpc>
            </a:pPr>
            <a:r>
              <a:rPr lang="es-ES"/>
              <a:t>He said, "I will clean the car."</a:t>
            </a:r>
            <a:br>
              <a:rPr lang="es-ES"/>
            </a:br>
            <a:r>
              <a:rPr lang="es-ES"/>
              <a:t>→ He said that ___________________</a:t>
            </a:r>
          </a:p>
          <a:p>
            <a:pPr>
              <a:lnSpc>
                <a:spcPct val="90000"/>
              </a:lnSpc>
            </a:pPr>
            <a:r>
              <a:rPr lang="es-ES"/>
              <a:t>She said, "I did not say that."</a:t>
            </a:r>
            <a:br>
              <a:rPr lang="es-ES"/>
            </a:br>
            <a:r>
              <a:rPr lang="es-ES"/>
              <a:t>→ She said that __________________</a:t>
            </a:r>
          </a:p>
          <a:p>
            <a:pPr>
              <a:lnSpc>
                <a:spcPct val="90000"/>
              </a:lnSpc>
            </a:pPr>
            <a:r>
              <a:rPr lang="es-ES"/>
              <a:t>She said, "I don't know where my shoes are."</a:t>
            </a:r>
            <a:br>
              <a:rPr lang="es-ES"/>
            </a:br>
            <a:r>
              <a:rPr lang="es-ES"/>
              <a:t>→ She said that __________________</a:t>
            </a:r>
          </a:p>
          <a:p>
            <a:pPr>
              <a:lnSpc>
                <a:spcPct val="90000"/>
              </a:lnSpc>
            </a:pPr>
            <a:r>
              <a:rPr lang="es-ES"/>
              <a:t>He said: "I won't tell anyone."</a:t>
            </a:r>
            <a:br>
              <a:rPr lang="es-ES"/>
            </a:br>
            <a:r>
              <a:rPr lang="es-ES"/>
              <a:t>→ He said that ____________________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pas de cristal">
  <a:themeElements>
    <a:clrScheme name="Capas de cristal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Capas de cristal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apas de cristal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as de cristal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as de cristal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as de cristal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as de cristal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as de cristal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as de cristal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as de cristal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Glass Layers</Template>
  <TotalTime>81</TotalTime>
  <Words>184</Words>
  <Application>Microsoft Office PowerPoint</Application>
  <PresentationFormat>Presentación en pantalla (4:3)</PresentationFormat>
  <Paragraphs>45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Capas de cristal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isem</dc:creator>
  <cp:lastModifiedBy>MAIKA</cp:lastModifiedBy>
  <cp:revision>8</cp:revision>
  <dcterms:created xsi:type="dcterms:W3CDTF">2010-02-21T23:30:04Z</dcterms:created>
  <dcterms:modified xsi:type="dcterms:W3CDTF">2010-02-23T17:41:13Z</dcterms:modified>
</cp:coreProperties>
</file>