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0" r:id="rId5"/>
    <p:sldId id="264" r:id="rId6"/>
    <p:sldId id="267" r:id="rId7"/>
    <p:sldId id="257" r:id="rId8"/>
    <p:sldId id="265" r:id="rId9"/>
    <p:sldId id="261" r:id="rId10"/>
    <p:sldId id="266" r:id="rId11"/>
    <p:sldId id="269" r:id="rId12"/>
    <p:sldId id="262" r:id="rId13"/>
    <p:sldId id="25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C81775-8246-4E22-BAA5-C9000D552999}">
          <p14:sldIdLst>
            <p14:sldId id="256"/>
            <p14:sldId id="259"/>
            <p14:sldId id="263"/>
            <p14:sldId id="260"/>
            <p14:sldId id="264"/>
            <p14:sldId id="267"/>
            <p14:sldId id="257"/>
            <p14:sldId id="265"/>
            <p14:sldId id="261"/>
            <p14:sldId id="266"/>
            <p14:sldId id="269"/>
            <p14:sldId id="262"/>
            <p14:sldId id="258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FCD6-76C8-4F8E-A6A4-6FA8DFD0B7A8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C175-E1E1-4C45-946F-1506C8ADA1E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139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FCD6-76C8-4F8E-A6A4-6FA8DFD0B7A8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C175-E1E1-4C45-946F-1506C8ADA1E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78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FCD6-76C8-4F8E-A6A4-6FA8DFD0B7A8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C175-E1E1-4C45-946F-1506C8ADA1E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52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FCD6-76C8-4F8E-A6A4-6FA8DFD0B7A8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C175-E1E1-4C45-946F-1506C8ADA1E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76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FCD6-76C8-4F8E-A6A4-6FA8DFD0B7A8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C175-E1E1-4C45-946F-1506C8ADA1E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26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FCD6-76C8-4F8E-A6A4-6FA8DFD0B7A8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C175-E1E1-4C45-946F-1506C8ADA1E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046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FCD6-76C8-4F8E-A6A4-6FA8DFD0B7A8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C175-E1E1-4C45-946F-1506C8ADA1E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371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FCD6-76C8-4F8E-A6A4-6FA8DFD0B7A8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C175-E1E1-4C45-946F-1506C8ADA1E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962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FCD6-76C8-4F8E-A6A4-6FA8DFD0B7A8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C175-E1E1-4C45-946F-1506C8ADA1E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14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FCD6-76C8-4F8E-A6A4-6FA8DFD0B7A8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C175-E1E1-4C45-946F-1506C8ADA1E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30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6FCD6-76C8-4F8E-A6A4-6FA8DFD0B7A8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C175-E1E1-4C45-946F-1506C8ADA1E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6FCD6-76C8-4F8E-A6A4-6FA8DFD0B7A8}" type="datetimeFigureOut">
              <a:rPr lang="pt-PT" smtClean="0"/>
              <a:t>04-04-2013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6C175-E1E1-4C45-946F-1506C8ADA1E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059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sa=i&amp;rct=j&amp;q=if&amp;source=images&amp;cd=&amp;cad=rja&amp;docid=JUFfEpa_o1VOuM&amp;tbnid=2EKW9TUnQwA5kM:&amp;ved=0CAUQjRw&amp;url=http://mylobsterforlife.blogspot.com/2012/11/if-dating-series.html&amp;ei=EGdYUfidOumd0QWDl4F4&amp;bvm=bv.44442042,d.ZGU&amp;psig=AFQjCNGbW7pyY3IuE45oSWbAIFp7YQbULQ&amp;ust=136483442571062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ect-english-grammar.com/support-files/reported_questions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www.perfect-english-grammar.com/support-files/reported_statements.pdf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pt/url?sa=i&amp;rct=j&amp;q=question&amp;source=images&amp;cd=&amp;cad=rja&amp;docid=IjpVWycvC-ZaqM&amp;tbnid=RcKEWbm16NCR_M:&amp;ved=0CAUQjRw&amp;url=http://www.realizedworth.com/?attachment_id=2817&amp;ei=B1RYUZ-HI46o0wWGl4DwAw&amp;bvm=bv.44442042,d.ZGU&amp;psig=AFQjCNFg-NZfR8y3QzggXzpHqfQiCfVp6Q&amp;ust=136482950450808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t/url?sa=i&amp;rct=j&amp;q=attention&amp;source=images&amp;cd=&amp;cad=rja&amp;docid=DZYGAMJv3y8X1M&amp;tbnid=CF-TTwglGQ2LOM:&amp;ved=0CAUQjRw&amp;url=http://wildchildbootleggers.blogspot.com/2010/11/you-just-want-attention.html&amp;ei=GGRYUffSB4Py0gW0nIGgCg&amp;bvm=bv.44442042,d.ZGU&amp;psig=AFQjCNFbh49hCqsGXrG1gmEthBwwEj_rVg&amp;ust=136483367687448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013176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Aint Nothing Fancy" pitchFamily="2" charset="0"/>
              </a:rPr>
              <a:t>The Reported Speech...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Aint Nothing Fanc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7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341365" y="332656"/>
            <a:ext cx="3096344" cy="2304256"/>
          </a:xfrm>
          <a:prstGeom prst="halfFrame">
            <a:avLst>
              <a:gd name="adj1" fmla="val 6276"/>
              <a:gd name="adj2" fmla="val 567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1026" name="Picture 2" descr="http://sp.life123.com/bm.pix/art-pencils.s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74347"/>
            <a:ext cx="1800200" cy="1795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47864" y="188640"/>
            <a:ext cx="5180112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int Nothing Fancy" pitchFamily="2" charset="0"/>
              </a:rPr>
              <a:t>Reporting Questions...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int Nothing Fancy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791126"/>
            <a:ext cx="76376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cs typeface="Arial" pitchFamily="34" charset="0"/>
              </a:rPr>
              <a:t>To </a:t>
            </a:r>
            <a:r>
              <a:rPr lang="en-US" sz="3200" b="1" dirty="0">
                <a:solidFill>
                  <a:srgbClr val="00B050"/>
                </a:solidFill>
                <a:cs typeface="Arial" pitchFamily="34" charset="0"/>
              </a:rPr>
              <a:t>report a 'yes / no' </a:t>
            </a:r>
            <a:r>
              <a:rPr lang="en-US" sz="3200" b="1" dirty="0" smtClean="0">
                <a:solidFill>
                  <a:srgbClr val="00B050"/>
                </a:solidFill>
                <a:cs typeface="Arial" pitchFamily="34" charset="0"/>
              </a:rPr>
              <a:t>question… </a:t>
            </a:r>
            <a:r>
              <a:rPr lang="en-US" sz="3200" dirty="0" smtClean="0">
                <a:solidFill>
                  <a:srgbClr val="00B050"/>
                </a:solidFill>
              </a:rPr>
              <a:t>we use </a:t>
            </a:r>
            <a:r>
              <a:rPr lang="en-US" sz="3200" b="1" dirty="0" smtClean="0">
                <a:solidFill>
                  <a:srgbClr val="00B050"/>
                </a:solidFill>
              </a:rPr>
              <a:t>'if‘</a:t>
            </a:r>
            <a:r>
              <a:rPr lang="en-US" sz="3200" dirty="0" smtClean="0">
                <a:solidFill>
                  <a:srgbClr val="00B050"/>
                </a:solidFill>
              </a:rPr>
              <a:t>…</a:t>
            </a:r>
          </a:p>
          <a:p>
            <a:endParaRPr lang="pt-PT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318319"/>
              </p:ext>
            </p:extLst>
          </p:nvPr>
        </p:nvGraphicFramePr>
        <p:xfrm>
          <a:off x="827584" y="1631072"/>
          <a:ext cx="7859216" cy="3454112"/>
        </p:xfrm>
        <a:graphic>
          <a:graphicData uri="http://schemas.openxmlformats.org/drawingml/2006/table">
            <a:tbl>
              <a:tblPr/>
              <a:tblGrid>
                <a:gridCol w="3384376"/>
                <a:gridCol w="4474840"/>
              </a:tblGrid>
              <a:tr h="628020">
                <a:tc>
                  <a:txBody>
                    <a:bodyPr/>
                    <a:lstStyle/>
                    <a:p>
                      <a:r>
                        <a:rPr lang="pt-PT" sz="2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Direct</a:t>
                      </a:r>
                      <a:r>
                        <a:rPr lang="pt-PT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PT" sz="2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Question</a:t>
                      </a:r>
                      <a:endParaRPr lang="pt-PT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PT" sz="2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Reported</a:t>
                      </a:r>
                      <a:r>
                        <a:rPr lang="pt-PT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pt-PT" sz="28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Question</a:t>
                      </a:r>
                      <a:endParaRPr lang="pt-PT" sz="28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8020">
                <a:tc>
                  <a:txBody>
                    <a:bodyPr/>
                    <a:lstStyle/>
                    <a:p>
                      <a:r>
                        <a:rPr lang="pt-PT" sz="2400" dirty="0" smtClean="0"/>
                        <a:t>Do </a:t>
                      </a:r>
                      <a:r>
                        <a:rPr lang="en-US" sz="2400" noProof="0" dirty="0" smtClean="0"/>
                        <a:t>you love me?</a:t>
                      </a:r>
                      <a:endParaRPr lang="pt-PT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He asked me </a:t>
                      </a:r>
                      <a:r>
                        <a:rPr lang="en-US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if</a:t>
                      </a:r>
                      <a:r>
                        <a:rPr lang="en-US" sz="2400" dirty="0"/>
                        <a:t> I loved him.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90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Have you ever been to Mexico?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She asked me </a:t>
                      </a:r>
                      <a:r>
                        <a:rPr lang="en-US" sz="32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n-US" sz="2400" dirty="0"/>
                        <a:t> I had ever been to Mexico.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9036"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Are you living here?</a:t>
                      </a:r>
                      <a:endParaRPr lang="en-US" sz="2400" noProof="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She asked me </a:t>
                      </a:r>
                      <a:r>
                        <a:rPr lang="en-US" sz="3200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n-US" sz="2400" dirty="0"/>
                        <a:t> I was living </a:t>
                      </a:r>
                      <a:r>
                        <a:rPr lang="en-US" sz="2400" dirty="0" smtClean="0"/>
                        <a:t>there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4427984" y="4874348"/>
            <a:ext cx="1728192" cy="100292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242" name="Picture 2" descr="http://3.bp.blogspot.com/-HDoVdA8QYyo/UKtIZxiEPNI/AAAAAAAAA1A/bIs2mUEg_zw/s1600/if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570910"/>
            <a:ext cx="1080324" cy="106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3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013176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Aint Nothing Fancy" pitchFamily="2" charset="0"/>
              </a:rPr>
              <a:t>Now, let’s </a:t>
            </a:r>
            <a:r>
              <a:rPr lang="en-GB" sz="5400" dirty="0" smtClean="0">
                <a:solidFill>
                  <a:srgbClr val="00B050"/>
                </a:solidFill>
                <a:latin typeface="Aint Nothing Fancy" pitchFamily="2" charset="0"/>
              </a:rPr>
              <a:t>practise</a:t>
            </a:r>
            <a:r>
              <a:rPr lang="en-US" sz="5400" dirty="0" smtClean="0">
                <a:solidFill>
                  <a:srgbClr val="00B050"/>
                </a:solidFill>
                <a:latin typeface="Aint Nothing Fancy" pitchFamily="2" charset="0"/>
              </a:rPr>
              <a:t>...</a:t>
            </a:r>
            <a:endParaRPr lang="en-US" sz="5400" dirty="0">
              <a:solidFill>
                <a:srgbClr val="00B050"/>
              </a:solidFill>
              <a:latin typeface="Aint Nothing Fanc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9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341365" y="332656"/>
            <a:ext cx="3096344" cy="2304256"/>
          </a:xfrm>
          <a:prstGeom prst="halfFrame">
            <a:avLst>
              <a:gd name="adj1" fmla="val 6276"/>
              <a:gd name="adj2" fmla="val 567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47864" y="188640"/>
            <a:ext cx="5180112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int Nothing Fancy" pitchFamily="2" charset="0"/>
              </a:rPr>
              <a:t>Reporting Statements...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int Nothing Fancy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764704"/>
            <a:ext cx="77003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/>
            <a:r>
              <a:rPr lang="en-GB" sz="2800" b="1" dirty="0">
                <a:solidFill>
                  <a:srgbClr val="00B050"/>
                </a:solidFill>
              </a:rPr>
              <a:t>Choose the correct </a:t>
            </a:r>
            <a:r>
              <a:rPr lang="en-GB" sz="2800" b="1" dirty="0" smtClean="0">
                <a:solidFill>
                  <a:srgbClr val="00B050"/>
                </a:solidFill>
              </a:rPr>
              <a:t>verb...    </a:t>
            </a:r>
            <a:endParaRPr lang="pt-PT" sz="2800" b="1" dirty="0">
              <a:solidFill>
                <a:srgbClr val="00B050"/>
              </a:solidFill>
            </a:endParaRPr>
          </a:p>
          <a:p>
            <a:endParaRPr lang="en-GB" sz="16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/>
              <a:t>Everybody </a:t>
            </a:r>
            <a:r>
              <a:rPr lang="en-GB" sz="2800" u="sng" dirty="0" smtClean="0"/>
              <a:t>said</a:t>
            </a:r>
            <a:r>
              <a:rPr lang="en-GB" sz="2800" dirty="0" smtClean="0"/>
              <a:t> / </a:t>
            </a:r>
            <a:r>
              <a:rPr lang="en-GB" sz="2800" u="sng" dirty="0" smtClean="0"/>
              <a:t>told </a:t>
            </a:r>
            <a:r>
              <a:rPr lang="en-GB" sz="2800" dirty="0"/>
              <a:t>the concert had been terrible.</a:t>
            </a:r>
            <a:endParaRPr lang="pt-PT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/>
              <a:t>I </a:t>
            </a:r>
            <a:r>
              <a:rPr lang="en-GB" sz="2800" u="sng" dirty="0" smtClean="0"/>
              <a:t>didn’t say</a:t>
            </a:r>
            <a:r>
              <a:rPr lang="en-GB" sz="2800" dirty="0" smtClean="0"/>
              <a:t> / </a:t>
            </a:r>
            <a:r>
              <a:rPr lang="en-GB" sz="2800" u="sng" dirty="0" smtClean="0"/>
              <a:t>didn’t tell</a:t>
            </a:r>
            <a:r>
              <a:rPr lang="en-GB" sz="2800" dirty="0" smtClean="0"/>
              <a:t> </a:t>
            </a:r>
            <a:r>
              <a:rPr lang="en-GB" sz="2800" dirty="0"/>
              <a:t>Meg that I was coming today.</a:t>
            </a:r>
            <a:endParaRPr lang="pt-PT" sz="2800" dirty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/>
              <a:t>The Prime Minister </a:t>
            </a:r>
            <a:r>
              <a:rPr lang="en-GB" sz="2800" u="sng" dirty="0" smtClean="0"/>
              <a:t>said</a:t>
            </a:r>
            <a:r>
              <a:rPr lang="en-GB" sz="2800" dirty="0" smtClean="0"/>
              <a:t> / </a:t>
            </a:r>
            <a:r>
              <a:rPr lang="en-GB" sz="2800" u="sng" dirty="0" smtClean="0"/>
              <a:t>told </a:t>
            </a:r>
            <a:r>
              <a:rPr lang="en-GB" sz="2800" dirty="0"/>
              <a:t>that things would get better soon.</a:t>
            </a:r>
            <a:endParaRPr lang="pt-PT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Nancy </a:t>
            </a:r>
            <a:r>
              <a:rPr lang="en-GB" sz="2800" u="sng" dirty="0" smtClean="0"/>
              <a:t>didn’t say</a:t>
            </a:r>
            <a:r>
              <a:rPr lang="en-GB" sz="2800" dirty="0" smtClean="0"/>
              <a:t> / </a:t>
            </a:r>
            <a:r>
              <a:rPr lang="en-GB" sz="2800" u="sng" dirty="0" smtClean="0"/>
              <a:t>didn’t tell</a:t>
            </a:r>
            <a:r>
              <a:rPr lang="en-GB" sz="2800" dirty="0" smtClean="0"/>
              <a:t> us anything.</a:t>
            </a:r>
            <a:endParaRPr lang="pt-PT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/>
              <a:t>Mr Jones </a:t>
            </a:r>
            <a:r>
              <a:rPr lang="en-GB" sz="2800" u="sng" dirty="0" smtClean="0"/>
              <a:t>said</a:t>
            </a:r>
            <a:r>
              <a:rPr lang="en-GB" sz="2800" dirty="0" smtClean="0"/>
              <a:t> / </a:t>
            </a:r>
            <a:r>
              <a:rPr lang="en-GB" sz="2800" u="sng" dirty="0" smtClean="0"/>
              <a:t>told</a:t>
            </a:r>
            <a:r>
              <a:rPr lang="en-GB" sz="2800" dirty="0" smtClean="0"/>
              <a:t> the manager he was leaving.</a:t>
            </a:r>
            <a:endParaRPr lang="pt-PT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She </a:t>
            </a:r>
            <a:r>
              <a:rPr lang="en-GB" sz="2800" u="sng" dirty="0" smtClean="0"/>
              <a:t>said</a:t>
            </a:r>
            <a:r>
              <a:rPr lang="en-GB" sz="2800" dirty="0" smtClean="0"/>
              <a:t> / </a:t>
            </a:r>
            <a:r>
              <a:rPr lang="en-GB" sz="2800" u="sng" dirty="0" smtClean="0"/>
              <a:t>told</a:t>
            </a:r>
            <a:r>
              <a:rPr lang="en-GB" sz="2800" dirty="0" smtClean="0"/>
              <a:t> us to stand up.</a:t>
            </a:r>
            <a:endParaRPr lang="pt-PT" sz="28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sz="2800" dirty="0" smtClean="0"/>
              <a:t>Alice </a:t>
            </a:r>
            <a:r>
              <a:rPr lang="en-GB" sz="2800" u="sng" dirty="0" smtClean="0"/>
              <a:t>said</a:t>
            </a:r>
            <a:r>
              <a:rPr lang="en-GB" sz="2800" dirty="0" smtClean="0"/>
              <a:t> / </a:t>
            </a:r>
            <a:r>
              <a:rPr lang="en-GB" sz="2800" u="sng" dirty="0" smtClean="0"/>
              <a:t>told </a:t>
            </a:r>
            <a:r>
              <a:rPr lang="en-GB" sz="2800" dirty="0"/>
              <a:t>she was sick</a:t>
            </a:r>
            <a:r>
              <a:rPr lang="en-GB" sz="2800" dirty="0" smtClean="0"/>
              <a:t>.</a:t>
            </a:r>
            <a:endParaRPr lang="pt-PT" sz="2800" dirty="0"/>
          </a:p>
        </p:txBody>
      </p:sp>
      <p:pic>
        <p:nvPicPr>
          <p:cNvPr id="8" name="Picture 2" descr="Reclaimed Branch Colored Penc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53136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76511"/>
            <a:ext cx="4095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71800" y="1484784"/>
            <a:ext cx="864096" cy="50405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ounded Rectangle 10"/>
          <p:cNvSpPr/>
          <p:nvPr/>
        </p:nvSpPr>
        <p:spPr>
          <a:xfrm>
            <a:off x="3005660" y="2346412"/>
            <a:ext cx="2286420" cy="50405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ounded Rectangle 11"/>
          <p:cNvSpPr/>
          <p:nvPr/>
        </p:nvSpPr>
        <p:spPr>
          <a:xfrm>
            <a:off x="3995936" y="3212976"/>
            <a:ext cx="864096" cy="50405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ounded Rectangle 12"/>
          <p:cNvSpPr/>
          <p:nvPr/>
        </p:nvSpPr>
        <p:spPr>
          <a:xfrm>
            <a:off x="3851920" y="4005064"/>
            <a:ext cx="1944216" cy="50405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ounded Rectangle 13"/>
          <p:cNvSpPr/>
          <p:nvPr/>
        </p:nvSpPr>
        <p:spPr>
          <a:xfrm>
            <a:off x="3347864" y="4511169"/>
            <a:ext cx="2736304" cy="50405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ounded Rectangle 14"/>
          <p:cNvSpPr/>
          <p:nvPr/>
        </p:nvSpPr>
        <p:spPr>
          <a:xfrm>
            <a:off x="2627784" y="5301208"/>
            <a:ext cx="1224136" cy="50405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ounded Rectangle 15"/>
          <p:cNvSpPr/>
          <p:nvPr/>
        </p:nvSpPr>
        <p:spPr>
          <a:xfrm>
            <a:off x="1926495" y="5769848"/>
            <a:ext cx="864096" cy="50405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39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341365" y="332656"/>
            <a:ext cx="3096344" cy="2304256"/>
          </a:xfrm>
          <a:prstGeom prst="halfFrame">
            <a:avLst>
              <a:gd name="adj1" fmla="val 6276"/>
              <a:gd name="adj2" fmla="val 567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3074" name="Picture 2" descr="Reclaimed Branch Colored Penc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20" y="4639071"/>
            <a:ext cx="2174305" cy="2174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47864" y="188640"/>
            <a:ext cx="5180112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int Nothing Fancy" pitchFamily="2" charset="0"/>
              </a:rPr>
              <a:t>The Reported Speech...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int Nothing Fancy" pitchFamily="2" charset="0"/>
            </a:endParaRPr>
          </a:p>
        </p:txBody>
      </p:sp>
      <p:pic>
        <p:nvPicPr>
          <p:cNvPr id="3075" name="Picture 3" descr="no_icec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698032"/>
            <a:ext cx="3190634" cy="218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8122" y="1591998"/>
            <a:ext cx="80963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en-GB" sz="2800" dirty="0">
                <a:solidFill>
                  <a:srgbClr val="7030A0"/>
                </a:solidFill>
              </a:rPr>
              <a:t>“I’m having a party </a:t>
            </a:r>
            <a:r>
              <a:rPr lang="en-GB" sz="2800" dirty="0" smtClean="0">
                <a:solidFill>
                  <a:srgbClr val="7030A0"/>
                </a:solidFill>
              </a:rPr>
              <a:t>tonight.”</a:t>
            </a:r>
            <a:endParaRPr lang="pt-PT" sz="2800" dirty="0">
              <a:solidFill>
                <a:srgbClr val="7030A0"/>
              </a:solidFill>
            </a:endParaRPr>
          </a:p>
          <a:p>
            <a:pPr marL="539750">
              <a:lnSpc>
                <a:spcPct val="150000"/>
              </a:lnSpc>
            </a:pPr>
            <a:r>
              <a:rPr lang="en-GB" sz="2800" dirty="0">
                <a:solidFill>
                  <a:srgbClr val="7030A0"/>
                </a:solidFill>
              </a:rPr>
              <a:t>He said </a:t>
            </a:r>
            <a:r>
              <a:rPr lang="en-GB" sz="2800" dirty="0" smtClean="0">
                <a:solidFill>
                  <a:srgbClr val="7030A0"/>
                </a:solidFill>
              </a:rPr>
              <a:t>__________________________________</a:t>
            </a:r>
            <a:endParaRPr lang="pt-PT" sz="2800" dirty="0">
              <a:solidFill>
                <a:srgbClr val="7030A0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GB" sz="2800" dirty="0">
                <a:solidFill>
                  <a:srgbClr val="7030A0"/>
                </a:solidFill>
              </a:rPr>
              <a:t>“John is so happy.”</a:t>
            </a:r>
            <a:endParaRPr lang="pt-PT" sz="2800" dirty="0">
              <a:solidFill>
                <a:srgbClr val="7030A0"/>
              </a:solidFill>
            </a:endParaRPr>
          </a:p>
          <a:p>
            <a:pPr marL="539750">
              <a:lnSpc>
                <a:spcPct val="150000"/>
              </a:lnSpc>
            </a:pPr>
            <a:r>
              <a:rPr lang="en-GB" sz="2800" dirty="0">
                <a:solidFill>
                  <a:srgbClr val="7030A0"/>
                </a:solidFill>
              </a:rPr>
              <a:t>Mary said </a:t>
            </a:r>
            <a:r>
              <a:rPr lang="en-GB" sz="2800" dirty="0" smtClean="0">
                <a:solidFill>
                  <a:srgbClr val="7030A0"/>
                </a:solidFill>
              </a:rPr>
              <a:t>________________________________</a:t>
            </a:r>
            <a:endParaRPr lang="pt-PT" sz="2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4183" y="755993"/>
            <a:ext cx="7824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/>
            <a:r>
              <a:rPr lang="en-GB" sz="3200" b="1" dirty="0" smtClean="0">
                <a:solidFill>
                  <a:srgbClr val="00B050"/>
                </a:solidFill>
              </a:rPr>
              <a:t>Put the sentences in the Reported Speech.</a:t>
            </a:r>
            <a:endParaRPr lang="pt-PT" sz="3200" b="1" dirty="0">
              <a:solidFill>
                <a:srgbClr val="00B05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5" y="628583"/>
            <a:ext cx="856202" cy="85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84984" y="2375302"/>
            <a:ext cx="6063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(that) he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was having a party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that night.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9480" y="3625860"/>
            <a:ext cx="4995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(that) 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</a:rPr>
              <a:t>John was so happy.</a:t>
            </a:r>
            <a:endParaRPr lang="pt-P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341365" y="332656"/>
            <a:ext cx="3096344" cy="2304256"/>
          </a:xfrm>
          <a:prstGeom prst="halfFrame">
            <a:avLst>
              <a:gd name="adj1" fmla="val 6276"/>
              <a:gd name="adj2" fmla="val 567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3074" name="Picture 2" descr="Reclaimed Branch Colored Penc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20" y="4639071"/>
            <a:ext cx="2174305" cy="2174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47864" y="188640"/>
            <a:ext cx="5180112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int Nothing Fancy" pitchFamily="2" charset="0"/>
              </a:rPr>
              <a:t>The Reported Speech...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int Nothing Fancy" pitchFamily="2" charset="0"/>
            </a:endParaRPr>
          </a:p>
        </p:txBody>
      </p:sp>
      <p:pic>
        <p:nvPicPr>
          <p:cNvPr id="3075" name="Picture 3" descr="no_icec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698032"/>
            <a:ext cx="3190634" cy="218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8122" y="1591998"/>
            <a:ext cx="82403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en-GB" sz="2800" dirty="0" smtClean="0">
                <a:solidFill>
                  <a:srgbClr val="7030A0"/>
                </a:solidFill>
              </a:rPr>
              <a:t>“</a:t>
            </a:r>
            <a:r>
              <a:rPr lang="en-GB" sz="2800" dirty="0">
                <a:solidFill>
                  <a:srgbClr val="7030A0"/>
                </a:solidFill>
              </a:rPr>
              <a:t>They are going to meet Susan at four.</a:t>
            </a:r>
            <a:r>
              <a:rPr lang="en-GB" sz="2800" dirty="0" smtClean="0">
                <a:solidFill>
                  <a:srgbClr val="7030A0"/>
                </a:solidFill>
              </a:rPr>
              <a:t>”</a:t>
            </a:r>
            <a:endParaRPr lang="pt-PT" sz="2800" dirty="0">
              <a:solidFill>
                <a:srgbClr val="7030A0"/>
              </a:solidFill>
            </a:endParaRPr>
          </a:p>
          <a:p>
            <a:pPr marL="539750">
              <a:lnSpc>
                <a:spcPct val="150000"/>
              </a:lnSpc>
            </a:pPr>
            <a:r>
              <a:rPr lang="en-GB" sz="2800" dirty="0" smtClean="0">
                <a:solidFill>
                  <a:srgbClr val="7030A0"/>
                </a:solidFill>
              </a:rPr>
              <a:t>She </a:t>
            </a:r>
            <a:r>
              <a:rPr lang="en-GB" sz="2800" dirty="0">
                <a:solidFill>
                  <a:srgbClr val="7030A0"/>
                </a:solidFill>
              </a:rPr>
              <a:t>said </a:t>
            </a:r>
            <a:r>
              <a:rPr lang="en-GB" sz="2800" dirty="0" smtClean="0">
                <a:solidFill>
                  <a:srgbClr val="7030A0"/>
                </a:solidFill>
              </a:rPr>
              <a:t>__________________________________</a:t>
            </a:r>
            <a:endParaRPr lang="pt-PT" sz="2800" dirty="0">
              <a:solidFill>
                <a:srgbClr val="7030A0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 startAt="4"/>
            </a:pPr>
            <a:r>
              <a:rPr lang="en-GB" sz="2800" dirty="0" smtClean="0">
                <a:solidFill>
                  <a:srgbClr val="7030A0"/>
                </a:solidFill>
              </a:rPr>
              <a:t>“</a:t>
            </a:r>
            <a:r>
              <a:rPr lang="en-GB" sz="2800" dirty="0">
                <a:solidFill>
                  <a:srgbClr val="7030A0"/>
                </a:solidFill>
              </a:rPr>
              <a:t>I don’t understand </a:t>
            </a:r>
            <a:r>
              <a:rPr lang="en-GB" sz="2800" dirty="0" smtClean="0">
                <a:solidFill>
                  <a:srgbClr val="7030A0"/>
                </a:solidFill>
              </a:rPr>
              <a:t>anything!”</a:t>
            </a:r>
            <a:endParaRPr lang="pt-PT" sz="2800" dirty="0">
              <a:solidFill>
                <a:srgbClr val="7030A0"/>
              </a:solidFill>
            </a:endParaRPr>
          </a:p>
          <a:p>
            <a:pPr marL="263525">
              <a:lnSpc>
                <a:spcPct val="150000"/>
              </a:lnSpc>
            </a:pPr>
            <a:r>
              <a:rPr lang="en-GB" sz="2800" dirty="0" smtClean="0">
                <a:solidFill>
                  <a:srgbClr val="7030A0"/>
                </a:solidFill>
              </a:rPr>
              <a:t> John explained ______________________________</a:t>
            </a:r>
            <a:endParaRPr lang="pt-PT" sz="2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4183" y="755993"/>
            <a:ext cx="7824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/>
            <a:r>
              <a:rPr lang="en-GB" sz="3200" b="1" dirty="0" smtClean="0">
                <a:solidFill>
                  <a:srgbClr val="00B050"/>
                </a:solidFill>
              </a:rPr>
              <a:t>Put the sentences in the Reported Speech.</a:t>
            </a:r>
            <a:endParaRPr lang="pt-PT" sz="3200" b="1" dirty="0">
              <a:solidFill>
                <a:srgbClr val="00B05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5" y="628583"/>
            <a:ext cx="856202" cy="85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84984" y="2375302"/>
            <a:ext cx="6279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(that) they were going to meet Susan at 4.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3645024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(that) he didn’t understand anything.</a:t>
            </a:r>
            <a:endParaRPr lang="pt-P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8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341365" y="332656"/>
            <a:ext cx="3096344" cy="2304256"/>
          </a:xfrm>
          <a:prstGeom prst="halfFrame">
            <a:avLst>
              <a:gd name="adj1" fmla="val 6276"/>
              <a:gd name="adj2" fmla="val 567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3074" name="Picture 2" descr="Reclaimed Branch Colored Penc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20" y="4639071"/>
            <a:ext cx="2174305" cy="2174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47864" y="188640"/>
            <a:ext cx="5180112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int Nothing Fancy" pitchFamily="2" charset="0"/>
              </a:rPr>
              <a:t>The Reported Speech...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int Nothing Fancy" pitchFamily="2" charset="0"/>
            </a:endParaRPr>
          </a:p>
        </p:txBody>
      </p:sp>
      <p:pic>
        <p:nvPicPr>
          <p:cNvPr id="3075" name="Picture 3" descr="no_icec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698032"/>
            <a:ext cx="3190634" cy="218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8122" y="1591998"/>
            <a:ext cx="82758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en-GB" sz="2800" dirty="0" smtClean="0">
                <a:solidFill>
                  <a:srgbClr val="7030A0"/>
                </a:solidFill>
              </a:rPr>
              <a:t>“</a:t>
            </a:r>
            <a:r>
              <a:rPr lang="en-GB" sz="2800" dirty="0">
                <a:solidFill>
                  <a:srgbClr val="7030A0"/>
                </a:solidFill>
              </a:rPr>
              <a:t>I will write to my parents.”</a:t>
            </a:r>
            <a:endParaRPr lang="pt-PT" sz="2800" dirty="0">
              <a:solidFill>
                <a:srgbClr val="7030A0"/>
              </a:solidFill>
            </a:endParaRPr>
          </a:p>
          <a:p>
            <a:pPr marL="539750">
              <a:lnSpc>
                <a:spcPct val="150000"/>
              </a:lnSpc>
            </a:pPr>
            <a:r>
              <a:rPr lang="en-GB" sz="2800" dirty="0" smtClean="0">
                <a:solidFill>
                  <a:srgbClr val="7030A0"/>
                </a:solidFill>
              </a:rPr>
              <a:t>Tom said __________________________________</a:t>
            </a:r>
            <a:endParaRPr lang="pt-PT" sz="2800" dirty="0">
              <a:solidFill>
                <a:srgbClr val="7030A0"/>
              </a:solidFill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 startAt="6"/>
            </a:pPr>
            <a:r>
              <a:rPr lang="en-GB" sz="2800" dirty="0" smtClean="0">
                <a:solidFill>
                  <a:srgbClr val="7030A0"/>
                </a:solidFill>
              </a:rPr>
              <a:t>“</a:t>
            </a:r>
            <a:r>
              <a:rPr lang="en-GB" sz="2800" dirty="0">
                <a:solidFill>
                  <a:srgbClr val="7030A0"/>
                </a:solidFill>
              </a:rPr>
              <a:t>Jane has already been to </a:t>
            </a:r>
            <a:r>
              <a:rPr lang="en-GB" sz="2800" dirty="0" smtClean="0">
                <a:solidFill>
                  <a:srgbClr val="7030A0"/>
                </a:solidFill>
              </a:rPr>
              <a:t>France.”</a:t>
            </a:r>
            <a:endParaRPr lang="pt-PT" sz="2800" dirty="0">
              <a:solidFill>
                <a:srgbClr val="7030A0"/>
              </a:solidFill>
            </a:endParaRPr>
          </a:p>
          <a:p>
            <a:pPr marL="263525">
              <a:lnSpc>
                <a:spcPct val="150000"/>
              </a:lnSpc>
            </a:pPr>
            <a:r>
              <a:rPr lang="en-GB" sz="2800" dirty="0" smtClean="0">
                <a:solidFill>
                  <a:srgbClr val="7030A0"/>
                </a:solidFill>
              </a:rPr>
              <a:t>John explained _______________________________</a:t>
            </a:r>
            <a:endParaRPr lang="pt-PT" sz="2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4183" y="755993"/>
            <a:ext cx="78243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/>
            <a:r>
              <a:rPr lang="en-GB" sz="3200" b="1" dirty="0" smtClean="0">
                <a:solidFill>
                  <a:srgbClr val="00B050"/>
                </a:solidFill>
              </a:rPr>
              <a:t>Put the sentences in the Reported Speech.</a:t>
            </a:r>
            <a:endParaRPr lang="pt-PT" sz="3200" b="1" dirty="0">
              <a:solidFill>
                <a:srgbClr val="00B05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5" y="628583"/>
            <a:ext cx="856202" cy="85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40193" y="2329716"/>
            <a:ext cx="6279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(that) he would write to his parents.</a:t>
            </a:r>
            <a:endParaRPr lang="pt-P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3645024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(that) she had already been to France.</a:t>
            </a:r>
            <a:endParaRPr lang="pt-P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149506">
            <a:off x="35856" y="1027259"/>
            <a:ext cx="7021117" cy="1470025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Aint Nothing Fancy" pitchFamily="2" charset="0"/>
              </a:rPr>
              <a:t>Now, let’s </a:t>
            </a:r>
            <a:r>
              <a:rPr lang="en-GB" sz="5400" dirty="0" smtClean="0">
                <a:solidFill>
                  <a:schemeClr val="accent4">
                    <a:lumMod val="75000"/>
                  </a:schemeClr>
                </a:solidFill>
                <a:latin typeface="Aint Nothing Fancy" pitchFamily="2" charset="0"/>
              </a:rPr>
              <a:t>practise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Aint Nothing Fancy" pitchFamily="2" charset="0"/>
              </a:rPr>
              <a:t>...</a:t>
            </a:r>
            <a:b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Aint Nothing Fancy" pitchFamily="2" charset="0"/>
              </a:rPr>
            </a:b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Aint Nothing Fancy" pitchFamily="2" charset="0"/>
              </a:rPr>
              <a:t>… on your own!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Aint Nothing Fancy" pitchFamily="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3327">
            <a:off x="6463047" y="336560"/>
            <a:ext cx="1754598" cy="158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>
            <a:hlinkClick r:id="rId3"/>
          </p:cNvPr>
          <p:cNvSpPr/>
          <p:nvPr/>
        </p:nvSpPr>
        <p:spPr>
          <a:xfrm>
            <a:off x="5652120" y="2708919"/>
            <a:ext cx="3312368" cy="1768655"/>
          </a:xfrm>
          <a:prstGeom prst="wedgeRoundRectCallout">
            <a:avLst>
              <a:gd name="adj1" fmla="val -50530"/>
              <a:gd name="adj2" fmla="val 79777"/>
              <a:gd name="adj3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  <a:latin typeface="Aint Nothing Fancy" pitchFamily="2" charset="0"/>
              </a:rPr>
              <a:t>Reporting Questions</a:t>
            </a:r>
            <a:endParaRPr lang="en-GB" sz="4000" dirty="0">
              <a:solidFill>
                <a:schemeClr val="accent3">
                  <a:lumMod val="75000"/>
                </a:schemeClr>
              </a:solidFill>
              <a:latin typeface="Aint Nothing Fancy" pitchFamily="2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87" y="4477574"/>
            <a:ext cx="1922014" cy="159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>
            <a:hlinkClick r:id="rId5"/>
          </p:cNvPr>
          <p:cNvSpPr/>
          <p:nvPr/>
        </p:nvSpPr>
        <p:spPr>
          <a:xfrm>
            <a:off x="179512" y="3212976"/>
            <a:ext cx="3312368" cy="1768655"/>
          </a:xfrm>
          <a:prstGeom prst="wedgeRoundRectCallout">
            <a:avLst>
              <a:gd name="adj1" fmla="val 55710"/>
              <a:gd name="adj2" fmla="val 85261"/>
              <a:gd name="adj3" fmla="val 1666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  <a:latin typeface="Aint Nothing Fancy" pitchFamily="2" charset="0"/>
              </a:rPr>
              <a:t>Reporting Statements</a:t>
            </a:r>
            <a:endParaRPr lang="en-GB" sz="4000" dirty="0">
              <a:solidFill>
                <a:schemeClr val="accent3">
                  <a:lumMod val="75000"/>
                </a:schemeClr>
              </a:solidFill>
              <a:latin typeface="Aint Nothing Fancy" pitchFamily="2" charset="0"/>
            </a:endParaRPr>
          </a:p>
        </p:txBody>
      </p:sp>
      <p:pic>
        <p:nvPicPr>
          <p:cNvPr id="7" name="Picture 2" descr="Reclaimed Branch Colored Penci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97152"/>
            <a:ext cx="1933989" cy="1933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0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341365" y="332656"/>
            <a:ext cx="3096344" cy="2304256"/>
          </a:xfrm>
          <a:prstGeom prst="halfFrame">
            <a:avLst>
              <a:gd name="adj1" fmla="val 6276"/>
              <a:gd name="adj2" fmla="val 567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1026" name="Picture 2" descr="http://sp.life123.com/bm.pix/art-pencils.s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30747"/>
            <a:ext cx="1944216" cy="1938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5576" y="1988840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Sometimes someone says a sentence…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   For example: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3200" dirty="0" smtClean="0">
                <a:solidFill>
                  <a:srgbClr val="00B050"/>
                </a:solidFill>
              </a:rPr>
              <a:t>"I am going to the cinema tonight."</a:t>
            </a:r>
          </a:p>
          <a:p>
            <a:pPr marL="442913" indent="-442913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Later, maybe we want to tell someone else what the first person said.</a:t>
            </a:r>
            <a:endParaRPr lang="pt-PT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707212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>
                <a:solidFill>
                  <a:srgbClr val="F79646">
                    <a:lumMod val="75000"/>
                  </a:srgbClr>
                </a:solidFill>
                <a:latin typeface="Aint Nothing Fancy" pitchFamily="2" charset="0"/>
              </a:rPr>
              <a:t>When do we use </a:t>
            </a:r>
            <a:endParaRPr lang="en-US" sz="4800" dirty="0" smtClean="0">
              <a:solidFill>
                <a:srgbClr val="F79646">
                  <a:lumMod val="75000"/>
                </a:srgbClr>
              </a:solidFill>
              <a:latin typeface="Aint Nothing Fancy" pitchFamily="2" charset="0"/>
            </a:endParaRPr>
          </a:p>
          <a:p>
            <a:pPr lvl="0"/>
            <a:r>
              <a:rPr lang="en-US" sz="4800" dirty="0" smtClean="0">
                <a:solidFill>
                  <a:srgbClr val="F79646">
                    <a:lumMod val="75000"/>
                  </a:srgbClr>
                </a:solidFill>
                <a:latin typeface="Aint Nothing Fancy" pitchFamily="2" charset="0"/>
              </a:rPr>
              <a:t>the reported </a:t>
            </a:r>
            <a:r>
              <a:rPr lang="en-US" sz="4800" dirty="0">
                <a:solidFill>
                  <a:srgbClr val="F79646">
                    <a:lumMod val="75000"/>
                  </a:srgbClr>
                </a:solidFill>
                <a:latin typeface="Aint Nothing Fancy" pitchFamily="2" charset="0"/>
              </a:rPr>
              <a:t>speech? </a:t>
            </a:r>
          </a:p>
        </p:txBody>
      </p:sp>
    </p:spTree>
    <p:extLst>
      <p:ext uri="{BB962C8B-B14F-4D97-AF65-F5344CB8AC3E}">
        <p14:creationId xmlns:p14="http://schemas.microsoft.com/office/powerpoint/2010/main" val="209860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341365" y="332656"/>
            <a:ext cx="3096344" cy="2304256"/>
          </a:xfrm>
          <a:prstGeom prst="halfFrame">
            <a:avLst>
              <a:gd name="adj1" fmla="val 6276"/>
              <a:gd name="adj2" fmla="val 567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1026" name="Picture 2" descr="http://sp.life123.com/bm.pix/art-pencils.s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30747"/>
            <a:ext cx="1944216" cy="1938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43608" y="923236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>
                <a:solidFill>
                  <a:srgbClr val="F79646">
                    <a:lumMod val="75000"/>
                  </a:srgbClr>
                </a:solidFill>
                <a:latin typeface="Aint Nothing Fancy" pitchFamily="2" charset="0"/>
              </a:rPr>
              <a:t>When do we use </a:t>
            </a:r>
            <a:endParaRPr lang="en-US" sz="4800" dirty="0" smtClean="0">
              <a:solidFill>
                <a:srgbClr val="F79646">
                  <a:lumMod val="75000"/>
                </a:srgbClr>
              </a:solidFill>
              <a:latin typeface="Aint Nothing Fancy" pitchFamily="2" charset="0"/>
            </a:endParaRPr>
          </a:p>
          <a:p>
            <a:pPr lvl="0"/>
            <a:r>
              <a:rPr lang="en-US" sz="4800" dirty="0" smtClean="0">
                <a:solidFill>
                  <a:srgbClr val="F79646">
                    <a:lumMod val="75000"/>
                  </a:srgbClr>
                </a:solidFill>
                <a:latin typeface="Aint Nothing Fancy" pitchFamily="2" charset="0"/>
              </a:rPr>
              <a:t>the reported </a:t>
            </a:r>
            <a:r>
              <a:rPr lang="en-US" sz="4800" dirty="0">
                <a:solidFill>
                  <a:srgbClr val="F79646">
                    <a:lumMod val="75000"/>
                  </a:srgbClr>
                </a:solidFill>
                <a:latin typeface="Aint Nothing Fancy" pitchFamily="2" charset="0"/>
              </a:rPr>
              <a:t>speech? </a:t>
            </a:r>
          </a:p>
        </p:txBody>
      </p:sp>
      <p:pic>
        <p:nvPicPr>
          <p:cNvPr id="6146" name="Picture 2" descr="http://english1ni.files.wordpress.com/2011/04/reported_spee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9" y="3251782"/>
            <a:ext cx="3967107" cy="24482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ounded Rectangular Callout 5"/>
          <p:cNvSpPr/>
          <p:nvPr/>
        </p:nvSpPr>
        <p:spPr>
          <a:xfrm>
            <a:off x="5004048" y="2780928"/>
            <a:ext cx="3816424" cy="1728192"/>
          </a:xfrm>
          <a:prstGeom prst="wedgeRoundRectCallout">
            <a:avLst>
              <a:gd name="adj1" fmla="val -60625"/>
              <a:gd name="adj2" fmla="val 80366"/>
              <a:gd name="adj3" fmla="val 1666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00B050"/>
                </a:solidFill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He told </a:t>
            </a:r>
            <a:r>
              <a:rPr lang="en-US" sz="2800" b="1" u="sng" dirty="0">
                <a:solidFill>
                  <a:srgbClr val="00B050"/>
                </a:solidFill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me</a:t>
            </a:r>
            <a:r>
              <a:rPr lang="en-US" dirty="0" smtClean="0">
                <a:solidFill>
                  <a:srgbClr val="00B050"/>
                </a:solidFill>
                <a:uFill>
                  <a:solidFill>
                    <a:schemeClr val="accent4">
                      <a:lumMod val="75000"/>
                    </a:schemeClr>
                  </a:solidFill>
                </a:uFill>
              </a:rPr>
              <a:t>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he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was</a:t>
            </a:r>
            <a:r>
              <a:rPr lang="en-US" sz="2800" b="1" dirty="0">
                <a:solidFill>
                  <a:srgbClr val="00B050"/>
                </a:solidFill>
              </a:rPr>
              <a:t> going to the cinema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that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night</a:t>
            </a:r>
            <a:r>
              <a:rPr lang="en-US" sz="2800" b="1" dirty="0">
                <a:solidFill>
                  <a:srgbClr val="00B050"/>
                </a:solidFill>
              </a:rPr>
              <a:t>.</a:t>
            </a:r>
            <a:endParaRPr lang="pt-PT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341365" y="332656"/>
            <a:ext cx="3096344" cy="2304256"/>
          </a:xfrm>
          <a:prstGeom prst="halfFrame">
            <a:avLst>
              <a:gd name="adj1" fmla="val 6276"/>
              <a:gd name="adj2" fmla="val 567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1026" name="Picture 2" descr="http://sp.life123.com/bm.pix/art-pencils.s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30747"/>
            <a:ext cx="1944216" cy="1938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3568" y="1552436"/>
            <a:ext cx="85729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We usually use a 'reporting verb' like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'</a:t>
            </a:r>
            <a:r>
              <a:rPr lang="en-US" sz="3200" b="1" dirty="0" smtClean="0">
                <a:solidFill>
                  <a:srgbClr val="00B050"/>
                </a:solidFill>
              </a:rPr>
              <a:t>say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' or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'</a:t>
            </a:r>
            <a:r>
              <a:rPr lang="en-US" sz="3200" b="1" dirty="0" smtClean="0">
                <a:solidFill>
                  <a:srgbClr val="00B050"/>
                </a:solidFill>
              </a:rPr>
              <a:t>tell</a:t>
            </a:r>
            <a:r>
              <a:rPr lang="en-US" sz="3200" dirty="0" smtClean="0">
                <a:solidFill>
                  <a:schemeClr val="accent4">
                    <a:lumMod val="75000"/>
                  </a:schemeClr>
                </a:solidFill>
              </a:rPr>
              <a:t>‘. </a:t>
            </a:r>
            <a:endParaRPr lang="pt-PT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704890"/>
            <a:ext cx="6483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int Nothing Fancy" pitchFamily="2" charset="0"/>
              </a:rPr>
              <a:t>The Reported Speech…</a:t>
            </a:r>
            <a:endParaRPr lang="pt-PT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3134866"/>
            <a:ext cx="582081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For example:</a:t>
            </a:r>
          </a:p>
          <a:p>
            <a:pPr>
              <a:lnSpc>
                <a:spcPct val="150000"/>
              </a:lnSpc>
            </a:pPr>
            <a:r>
              <a:rPr lang="en-US" sz="3200" b="1" u="sng" dirty="0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He told me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that he loved me.</a:t>
            </a:r>
          </a:p>
          <a:p>
            <a:pPr>
              <a:lnSpc>
                <a:spcPct val="150000"/>
              </a:lnSpc>
            </a:pPr>
            <a:r>
              <a:rPr lang="en-US" sz="3200" b="1" u="sng" dirty="0" smtClean="0">
                <a:solidFill>
                  <a:schemeClr val="accent1">
                    <a:lumMod val="75000"/>
                  </a:schemeClr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He said to me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that he wanted to marry me.</a:t>
            </a:r>
          </a:p>
          <a:p>
            <a:pPr>
              <a:lnSpc>
                <a:spcPct val="150000"/>
              </a:lnSpc>
            </a:pPr>
            <a:endParaRPr lang="pt-PT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3144219" cy="2075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6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341365" y="332656"/>
            <a:ext cx="3096344" cy="2304256"/>
          </a:xfrm>
          <a:prstGeom prst="halfFrame">
            <a:avLst>
              <a:gd name="adj1" fmla="val 6276"/>
              <a:gd name="adj2" fmla="val 567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70489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int Nothing Fancy" pitchFamily="2" charset="0"/>
              </a:rPr>
              <a:t>Reporting Verbs… Say &amp; Tell </a:t>
            </a:r>
            <a:endParaRPr lang="pt-PT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Picture 2" descr="http://sp.life123.com/bm.pix/art-pencils.s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93" y="4299943"/>
            <a:ext cx="1584176" cy="1579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5576" y="1556792"/>
            <a:ext cx="792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00B050"/>
                </a:solidFill>
              </a:rPr>
              <a:t>With ‘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tell</a:t>
            </a:r>
            <a:r>
              <a:rPr lang="en-US" sz="4000" b="1" dirty="0" smtClean="0">
                <a:solidFill>
                  <a:srgbClr val="00B050"/>
                </a:solidFill>
              </a:rPr>
              <a:t>' </a:t>
            </a:r>
            <a:r>
              <a:rPr lang="en-US" sz="4000" b="1" dirty="0">
                <a:solidFill>
                  <a:srgbClr val="00B050"/>
                </a:solidFill>
              </a:rPr>
              <a:t>we </a:t>
            </a:r>
            <a:r>
              <a:rPr lang="en-US" sz="4000" b="1" u="sng" dirty="0">
                <a:solidFill>
                  <a:srgbClr val="00B050"/>
                </a:solidFill>
              </a:rPr>
              <a:t>NEED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</a:rPr>
              <a:t>to use the </a:t>
            </a:r>
            <a:r>
              <a:rPr lang="en-US" sz="4000" b="1" dirty="0">
                <a:solidFill>
                  <a:srgbClr val="00B050"/>
                </a:solidFill>
              </a:rPr>
              <a:t>direct object (</a:t>
            </a:r>
            <a:r>
              <a:rPr lang="en-US" sz="4000" b="1" dirty="0" smtClean="0">
                <a:solidFill>
                  <a:srgbClr val="00B050"/>
                </a:solidFill>
              </a:rPr>
              <a:t>'me‘, ‘you’, ‘us’).</a:t>
            </a:r>
          </a:p>
          <a:p>
            <a:pPr marL="539750">
              <a:lnSpc>
                <a:spcPct val="150000"/>
              </a:lnSpc>
            </a:pPr>
            <a:r>
              <a:rPr lang="en-US" sz="3200" dirty="0" smtClean="0"/>
              <a:t>John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told me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smtClean="0"/>
              <a:t>(that) he was going to be late.</a:t>
            </a:r>
          </a:p>
          <a:p>
            <a:pPr marL="571500" lvl="0" indent="-571500">
              <a:buFont typeface="Wingdings" pitchFamily="2" charset="2"/>
              <a:buChar char="ü"/>
            </a:pPr>
            <a:endParaRPr lang="en-US" sz="800" b="1" dirty="0" smtClean="0">
              <a:solidFill>
                <a:srgbClr val="00B050"/>
              </a:solidFill>
            </a:endParaRPr>
          </a:p>
          <a:p>
            <a:pPr marL="571500" indent="-571500" algn="just">
              <a:buFont typeface="Wingdings" pitchFamily="2" charset="2"/>
              <a:buChar char="ü"/>
            </a:pPr>
            <a:r>
              <a:rPr lang="en-US" sz="4000" b="1" dirty="0" smtClean="0">
                <a:solidFill>
                  <a:srgbClr val="00B050"/>
                </a:solidFill>
              </a:rPr>
              <a:t>With '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say</a:t>
            </a:r>
            <a:r>
              <a:rPr lang="en-US" sz="4000" b="1" dirty="0" smtClean="0">
                <a:solidFill>
                  <a:srgbClr val="00B050"/>
                </a:solidFill>
              </a:rPr>
              <a:t>' we CAN or CAN’T use the direct object.</a:t>
            </a:r>
            <a:endParaRPr lang="en-US" sz="4000" dirty="0" smtClean="0">
              <a:solidFill>
                <a:srgbClr val="00B050"/>
              </a:solidFill>
            </a:endParaRPr>
          </a:p>
          <a:p>
            <a:pPr marL="539750">
              <a:lnSpc>
                <a:spcPct val="150000"/>
              </a:lnSpc>
            </a:pPr>
            <a:r>
              <a:rPr lang="en-US" sz="3200" dirty="0"/>
              <a:t>John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said</a:t>
            </a:r>
            <a:r>
              <a:rPr lang="en-US" sz="3200" dirty="0"/>
              <a:t> (that) he would be late</a:t>
            </a:r>
            <a:r>
              <a:rPr lang="en-US" sz="3200" dirty="0" smtClean="0"/>
              <a:t>.   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39750">
              <a:lnSpc>
                <a:spcPct val="150000"/>
              </a:lnSpc>
            </a:pPr>
            <a:r>
              <a:rPr lang="en-US" sz="3200" dirty="0" smtClean="0"/>
              <a:t>John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said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</a:rPr>
              <a:t>to me </a:t>
            </a:r>
            <a:r>
              <a:rPr lang="en-US" sz="3200" dirty="0" smtClean="0"/>
              <a:t>(that) he would be late.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 rot="20444569">
            <a:off x="249669" y="5451700"/>
            <a:ext cx="1011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int Nothing Fancy" pitchFamily="2" charset="0"/>
              </a:rPr>
              <a:t>OR…</a:t>
            </a:r>
            <a:endParaRPr lang="pt-PT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1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341365" y="332656"/>
            <a:ext cx="3096344" cy="2304256"/>
          </a:xfrm>
          <a:prstGeom prst="halfFrame">
            <a:avLst>
              <a:gd name="adj1" fmla="val 6276"/>
              <a:gd name="adj2" fmla="val 567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576" y="70489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int Nothing Fancy" pitchFamily="2" charset="0"/>
              </a:rPr>
              <a:t>Example of Reporting Verbs…</a:t>
            </a:r>
            <a:endParaRPr lang="pt-PT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1556792"/>
            <a:ext cx="338437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He decided …. 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He affirmed …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He exclaimed …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He explained …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He confessed …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pt-PT" dirty="0"/>
          </a:p>
        </p:txBody>
      </p:sp>
      <p:sp>
        <p:nvSpPr>
          <p:cNvPr id="10" name="Rectangle 9"/>
          <p:cNvSpPr/>
          <p:nvPr/>
        </p:nvSpPr>
        <p:spPr>
          <a:xfrm>
            <a:off x="4499992" y="2558802"/>
            <a:ext cx="3384376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He asked…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He questioned…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B050"/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He wondered…</a:t>
            </a:r>
            <a:endParaRPr lang="en-US" sz="3200" dirty="0" smtClean="0">
              <a:solidFill>
                <a:srgbClr val="00B050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uFill>
                  <a:solidFill>
                    <a:schemeClr val="accent6">
                      <a:lumMod val="75000"/>
                    </a:schemeClr>
                  </a:solidFill>
                </a:uFill>
              </a:rPr>
              <a:t>He inquired…</a:t>
            </a:r>
          </a:p>
          <a:p>
            <a:pPr>
              <a:lnSpc>
                <a:spcPct val="150000"/>
              </a:lnSpc>
            </a:pPr>
            <a:endParaRPr lang="pt-PT" dirty="0"/>
          </a:p>
        </p:txBody>
      </p:sp>
      <p:pic>
        <p:nvPicPr>
          <p:cNvPr id="8199" name="Picture 7" descr="http://realizedworth.com/wp-content/uploads/2013/01/question-m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62" y="1389793"/>
            <a:ext cx="1741884" cy="2177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sp.life123.com/bm.pix/art-pencils.s6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89749"/>
            <a:ext cx="1584176" cy="1579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28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341365" y="332656"/>
            <a:ext cx="3096344" cy="2304256"/>
          </a:xfrm>
          <a:prstGeom prst="halfFrame">
            <a:avLst>
              <a:gd name="adj1" fmla="val 6276"/>
              <a:gd name="adj2" fmla="val 567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47864" y="188640"/>
            <a:ext cx="5180112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int Nothing Fancy" pitchFamily="2" charset="0"/>
              </a:rPr>
              <a:t>The Reported Speech...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int Nothing Fancy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692696"/>
            <a:ext cx="8059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If the sentence starts in the past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pay attention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the following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transformations…</a:t>
            </a:r>
            <a:endParaRPr lang="pt-PT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019593"/>
              </p:ext>
            </p:extLst>
          </p:nvPr>
        </p:nvGraphicFramePr>
        <p:xfrm>
          <a:off x="611561" y="1556792"/>
          <a:ext cx="8352928" cy="502999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1872207"/>
                <a:gridCol w="2736304"/>
                <a:gridCol w="3744417"/>
              </a:tblGrid>
              <a:tr h="450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TENSE</a:t>
                      </a:r>
                      <a:endParaRPr lang="pt-PT" sz="20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 SPEECH</a:t>
                      </a:r>
                      <a:endParaRPr lang="pt-PT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REPORTED SPEECH</a:t>
                      </a:r>
                      <a:endParaRPr lang="pt-PT" sz="2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endParaRPr lang="pt-PT" sz="16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I </a:t>
                      </a:r>
                      <a:r>
                        <a:rPr lang="en-GB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like</a:t>
                      </a:r>
                      <a:r>
                        <a:rPr lang="en-GB" sz="1600" dirty="0">
                          <a:effectLst/>
                        </a:rPr>
                        <a:t> ice cream.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She said </a:t>
                      </a:r>
                      <a:r>
                        <a:rPr lang="en-GB" sz="1600" dirty="0">
                          <a:effectLst/>
                        </a:rPr>
                        <a:t>(that) </a:t>
                      </a: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</a:rPr>
                        <a:t>she </a:t>
                      </a:r>
                      <a:r>
                        <a:rPr lang="en-GB" sz="1800" b="1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liked</a:t>
                      </a:r>
                      <a:r>
                        <a:rPr lang="en-GB" sz="1800" b="1" dirty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en-GB" sz="1600" dirty="0">
                          <a:effectLst/>
                        </a:rPr>
                        <a:t>ice cream.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</a:t>
                      </a:r>
                      <a:endParaRPr lang="pt-PT" sz="16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I </a:t>
                      </a:r>
                      <a:r>
                        <a:rPr lang="en-GB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 living </a:t>
                      </a:r>
                      <a:r>
                        <a:rPr lang="en-GB" sz="1600" dirty="0">
                          <a:effectLst/>
                        </a:rPr>
                        <a:t>in London.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living</a:t>
                      </a:r>
                      <a:r>
                        <a:rPr lang="en-GB" sz="1600" dirty="0">
                          <a:effectLst/>
                        </a:rPr>
                        <a:t> in London.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9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endParaRPr lang="pt-PT" sz="16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I </a:t>
                      </a:r>
                      <a:r>
                        <a:rPr lang="en-GB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bought</a:t>
                      </a:r>
                      <a:r>
                        <a:rPr lang="en-GB" sz="1600" dirty="0">
                          <a:effectLst/>
                        </a:rPr>
                        <a:t> a car.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bought</a:t>
                      </a:r>
                      <a:r>
                        <a:rPr lang="en-GB" sz="1600" dirty="0">
                          <a:effectLst/>
                        </a:rPr>
                        <a:t> a car (OR…) </a:t>
                      </a:r>
                      <a:endParaRPr lang="pt-PT" sz="1600" dirty="0">
                        <a:effectLst/>
                      </a:endParaRPr>
                    </a:p>
                    <a:p>
                      <a:pPr marL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bought</a:t>
                      </a:r>
                      <a:r>
                        <a:rPr lang="en-GB" sz="1600" dirty="0">
                          <a:effectLst/>
                        </a:rPr>
                        <a:t> a car.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</a:t>
                      </a:r>
                      <a:endParaRPr lang="pt-PT" sz="16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I </a:t>
                      </a:r>
                      <a:r>
                        <a:rPr lang="en-GB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walking</a:t>
                      </a:r>
                      <a:r>
                        <a:rPr lang="en-GB" sz="1600" dirty="0">
                          <a:effectLst/>
                        </a:rPr>
                        <a:t> along the street.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been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walking</a:t>
                      </a:r>
                      <a:r>
                        <a:rPr lang="en-GB" sz="1600" dirty="0">
                          <a:effectLst/>
                        </a:rPr>
                        <a:t> along the street.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Perfect</a:t>
                      </a:r>
                      <a:endParaRPr lang="pt-PT" sz="16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I </a:t>
                      </a:r>
                      <a:r>
                        <a:rPr lang="en-GB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haven't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seen</a:t>
                      </a:r>
                      <a:r>
                        <a:rPr lang="en-GB" sz="1600" dirty="0">
                          <a:effectLst/>
                        </a:rPr>
                        <a:t> Julie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hadn't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seen</a:t>
                      </a:r>
                      <a:r>
                        <a:rPr lang="en-GB" sz="1600" dirty="0">
                          <a:effectLst/>
                        </a:rPr>
                        <a:t> Julie.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Perfect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I </a:t>
                      </a:r>
                      <a:r>
                        <a:rPr lang="en-GB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taken</a:t>
                      </a:r>
                      <a:r>
                        <a:rPr lang="en-GB" sz="1600" dirty="0">
                          <a:effectLst/>
                        </a:rPr>
                        <a:t> English lessons before.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taken</a:t>
                      </a:r>
                      <a:r>
                        <a:rPr lang="en-GB" sz="1600" dirty="0">
                          <a:effectLst/>
                        </a:rPr>
                        <a:t> English lessons before.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endParaRPr lang="pt-PT" sz="16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I'</a:t>
                      </a:r>
                      <a:r>
                        <a:rPr lang="en-GB" sz="16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ll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en-GB" sz="1600" dirty="0">
                          <a:effectLst/>
                        </a:rPr>
                        <a:t> you later.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r>
                        <a:rPr lang="en-GB" sz="1600" dirty="0">
                          <a:effectLst/>
                        </a:rPr>
                        <a:t> me later.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I </a:t>
                      </a:r>
                      <a:r>
                        <a:rPr lang="en-GB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</a:t>
                      </a:r>
                      <a:r>
                        <a:rPr lang="en-GB" sz="1600" dirty="0">
                          <a:effectLst/>
                        </a:rPr>
                        <a:t>, but...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help</a:t>
                      </a:r>
                      <a:r>
                        <a:rPr lang="en-GB" sz="1600" dirty="0">
                          <a:effectLst/>
                        </a:rPr>
                        <a:t> but...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endParaRPr lang="pt-PT" sz="16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I </a:t>
                      </a:r>
                      <a:r>
                        <a:rPr lang="en-GB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speak</a:t>
                      </a:r>
                      <a:r>
                        <a:rPr lang="en-GB" sz="1600" dirty="0">
                          <a:effectLst/>
                        </a:rPr>
                        <a:t> perfect English.</a:t>
                      </a:r>
                      <a:endParaRPr lang="pt-P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09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u="sng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speak</a:t>
                      </a:r>
                      <a:r>
                        <a:rPr lang="en-GB" sz="1600" dirty="0">
                          <a:effectLst/>
                        </a:rPr>
                        <a:t> perfect English</a:t>
                      </a:r>
                      <a:endParaRPr lang="pt-PT" sz="1800" b="1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06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341365" y="332656"/>
            <a:ext cx="3096344" cy="2304256"/>
          </a:xfrm>
          <a:prstGeom prst="halfFrame">
            <a:avLst>
              <a:gd name="adj1" fmla="val 6276"/>
              <a:gd name="adj2" fmla="val 567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47864" y="188640"/>
            <a:ext cx="5180112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int Nothing Fancy" pitchFamily="2" charset="0"/>
              </a:rPr>
              <a:t>The Reported Speech...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int Nothing Fancy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692696"/>
            <a:ext cx="8059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chemeClr val="accent4">
                    <a:lumMod val="75000"/>
                  </a:schemeClr>
                </a:solidFill>
              </a:rPr>
              <a:t>If the sentence starts in the past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en-GB" sz="2400" b="1" dirty="0" smtClean="0">
                <a:solidFill>
                  <a:schemeClr val="accent4">
                    <a:lumMod val="75000"/>
                  </a:schemeClr>
                </a:solidFill>
              </a:rPr>
              <a:t>pay attention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the following </a:t>
            </a:r>
            <a:r>
              <a:rPr lang="en-GB" sz="2400" dirty="0" smtClean="0">
                <a:solidFill>
                  <a:schemeClr val="accent4">
                    <a:lumMod val="75000"/>
                  </a:schemeClr>
                </a:solidFill>
              </a:rPr>
              <a:t>transformations…</a:t>
            </a:r>
            <a:endParaRPr lang="pt-PT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299655"/>
              </p:ext>
            </p:extLst>
          </p:nvPr>
        </p:nvGraphicFramePr>
        <p:xfrm>
          <a:off x="755576" y="1772818"/>
          <a:ext cx="7992888" cy="46085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2435756"/>
                <a:gridCol w="5557132"/>
              </a:tblGrid>
              <a:tr h="558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From</a:t>
                      </a:r>
                      <a:endParaRPr lang="pt-PT" sz="240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i="1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To</a:t>
                      </a:r>
                      <a:endParaRPr lang="pt-PT" sz="2400" i="1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</a:tr>
              <a:tr h="405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this (evening)</a:t>
                      </a:r>
                      <a:endParaRPr lang="pt-PT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effectLst/>
                        </a:rPr>
                        <a:t>that (evening)</a:t>
                      </a:r>
                      <a:endParaRPr lang="pt-PT" sz="2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today/this day</a:t>
                      </a:r>
                      <a:endParaRPr lang="pt-PT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effectLst/>
                        </a:rPr>
                        <a:t>that day</a:t>
                      </a:r>
                      <a:endParaRPr lang="pt-PT" sz="2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these (days)</a:t>
                      </a:r>
                      <a:endParaRPr lang="pt-PT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effectLst/>
                        </a:rPr>
                        <a:t>those (days)</a:t>
                      </a:r>
                      <a:endParaRPr lang="pt-PT" sz="2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now</a:t>
                      </a:r>
                      <a:endParaRPr lang="pt-PT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effectLst/>
                        </a:rPr>
                        <a:t>then</a:t>
                      </a:r>
                      <a:endParaRPr lang="pt-PT" sz="2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(a week) ago</a:t>
                      </a:r>
                      <a:endParaRPr lang="pt-PT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B050"/>
                          </a:solidFill>
                          <a:effectLst/>
                        </a:rPr>
                        <a:t>(the week) before</a:t>
                      </a:r>
                      <a:endParaRPr lang="pt-PT" sz="2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0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last weekend</a:t>
                      </a:r>
                      <a:endParaRPr lang="pt-PT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B050"/>
                          </a:solidFill>
                          <a:effectLst/>
                        </a:rPr>
                        <a:t>the weekend before / the previous weekend</a:t>
                      </a:r>
                      <a:endParaRPr lang="pt-PT" sz="2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here</a:t>
                      </a:r>
                      <a:endParaRPr lang="pt-PT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effectLst/>
                        </a:rPr>
                        <a:t>there</a:t>
                      </a:r>
                      <a:endParaRPr lang="pt-PT" sz="2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next (week)</a:t>
                      </a:r>
                      <a:endParaRPr lang="pt-PT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effectLst/>
                        </a:rPr>
                        <a:t>the following (week)</a:t>
                      </a:r>
                      <a:endParaRPr lang="pt-PT" sz="2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50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tomorrow</a:t>
                      </a:r>
                      <a:endParaRPr lang="pt-PT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00B050"/>
                          </a:solidFill>
                          <a:effectLst/>
                        </a:rPr>
                        <a:t>the next/following day</a:t>
                      </a:r>
                      <a:endParaRPr lang="pt-PT" sz="24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9" name="Picture 2" descr="http://sp.life123.com/bm.pix/art-pencils.s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757" y="1108194"/>
            <a:ext cx="1533136" cy="1528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27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341365" y="332656"/>
            <a:ext cx="3096344" cy="2304256"/>
          </a:xfrm>
          <a:prstGeom prst="halfFrame">
            <a:avLst>
              <a:gd name="adj1" fmla="val 6276"/>
              <a:gd name="adj2" fmla="val 5675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1026" name="Picture 2" descr="http://sp.life123.com/bm.pix/art-pencils.s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74347"/>
            <a:ext cx="1800200" cy="1795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347864" y="188640"/>
            <a:ext cx="5180112" cy="8640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int Nothing Fancy" pitchFamily="2" charset="0"/>
              </a:rPr>
              <a:t>Reporting Questions...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int Nothing Fancy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220630"/>
              </p:ext>
            </p:extLst>
          </p:nvPr>
        </p:nvGraphicFramePr>
        <p:xfrm>
          <a:off x="748802" y="1742547"/>
          <a:ext cx="7937107" cy="3131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184579"/>
                <a:gridCol w="4752528"/>
              </a:tblGrid>
              <a:tr h="508640">
                <a:tc>
                  <a:txBody>
                    <a:bodyPr/>
                    <a:lstStyle/>
                    <a:p>
                      <a:r>
                        <a:rPr lang="en-US" b="1" noProof="0" dirty="0" smtClean="0"/>
                        <a:t>Direct Questions</a:t>
                      </a:r>
                      <a:endParaRPr lang="en-US" b="1" noProof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noProof="0" smtClean="0"/>
                        <a:t>Reported </a:t>
                      </a:r>
                      <a:r>
                        <a:rPr lang="en-US" b="1" noProof="0" dirty="0" smtClean="0"/>
                        <a:t>Questions</a:t>
                      </a:r>
                      <a:endParaRPr lang="en-US" b="1" noProof="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Where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/>
                        <a:t>is the Post </a:t>
                      </a:r>
                      <a:r>
                        <a:rPr lang="en-US" sz="2400" dirty="0" smtClean="0"/>
                        <a:t>Office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smtClean="0"/>
                        <a:t>please?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She asked me </a:t>
                      </a:r>
                      <a:r>
                        <a:rPr lang="en-US" sz="2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where</a:t>
                      </a:r>
                      <a:r>
                        <a:rPr lang="en-US" sz="2400" dirty="0"/>
                        <a:t> </a:t>
                      </a:r>
                      <a:r>
                        <a:rPr lang="en-US" sz="2400" b="1" u="sng" dirty="0">
                          <a:solidFill>
                            <a:srgbClr val="00B050"/>
                          </a:solidFill>
                        </a:rPr>
                        <a:t>the Post Office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b="1" u="sng" dirty="0">
                          <a:solidFill>
                            <a:srgbClr val="00B050"/>
                          </a:solidFill>
                        </a:rPr>
                        <a:t>was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/>
                </a:tc>
              </a:tr>
              <a:tr h="792088"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sz="2400" b="1" kern="12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en-US" sz="2400" noProof="0" dirty="0" smtClean="0"/>
                        <a:t> are you doing?</a:t>
                      </a:r>
                      <a:endParaRPr lang="en-US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She asked me </a:t>
                      </a:r>
                      <a:r>
                        <a:rPr lang="en-US" sz="2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en-US" sz="2400" dirty="0"/>
                        <a:t> </a:t>
                      </a:r>
                      <a:r>
                        <a:rPr lang="en-US" sz="2400" b="1" u="sng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u="sng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en-US" sz="2400" u="sng" dirty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b="1" u="sng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doing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400" b="1" kern="1200" noProof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en-US" sz="2400" noProof="0" dirty="0" smtClean="0"/>
                        <a:t> was </a:t>
                      </a:r>
                      <a:r>
                        <a:rPr lang="en-US" sz="2400" noProof="0" dirty="0"/>
                        <a:t>that fantastic </a:t>
                      </a:r>
                      <a:r>
                        <a:rPr lang="en-US" sz="2400" noProof="0" dirty="0" smtClean="0"/>
                        <a:t>man?</a:t>
                      </a:r>
                      <a:endParaRPr lang="en-US" sz="2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She asked me </a:t>
                      </a:r>
                      <a:r>
                        <a:rPr lang="en-US" sz="24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who</a:t>
                      </a:r>
                      <a:r>
                        <a:rPr lang="en-US" sz="2400" dirty="0"/>
                        <a:t> </a:t>
                      </a:r>
                      <a:r>
                        <a:rPr lang="en-US" sz="2400" b="1" u="sng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that fantastic man</a:t>
                      </a:r>
                      <a:r>
                        <a:rPr lang="en-US" sz="24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u="sng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had been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11357" y="938042"/>
            <a:ext cx="36888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For '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wh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cs typeface="Arial" pitchFamily="34" charset="0"/>
              </a:rPr>
              <a:t>' questions…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3275856" y="5589240"/>
            <a:ext cx="3312368" cy="792088"/>
          </a:xfrm>
          <a:prstGeom prst="borderCallout1">
            <a:avLst>
              <a:gd name="adj1" fmla="val -9236"/>
              <a:gd name="adj2" fmla="val 78667"/>
              <a:gd name="adj3" fmla="val -130627"/>
              <a:gd name="adj4" fmla="val 108479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b="1" dirty="0" err="1" smtClean="0">
                <a:solidFill>
                  <a:schemeClr val="accent4">
                    <a:lumMod val="75000"/>
                  </a:schemeClr>
                </a:solidFill>
              </a:rPr>
              <a:t>Subject</a:t>
            </a:r>
            <a:r>
              <a:rPr lang="pt-PT" sz="2800" b="1" dirty="0" smtClean="0">
                <a:solidFill>
                  <a:schemeClr val="accent4">
                    <a:lumMod val="75000"/>
                  </a:schemeClr>
                </a:solidFill>
              </a:rPr>
              <a:t> + </a:t>
            </a:r>
            <a:r>
              <a:rPr lang="pt-PT" sz="2800" b="1" dirty="0" err="1" smtClean="0">
                <a:solidFill>
                  <a:schemeClr val="accent4">
                    <a:lumMod val="75000"/>
                  </a:schemeClr>
                </a:solidFill>
              </a:rPr>
              <a:t>Verb</a:t>
            </a:r>
            <a:endParaRPr lang="pt-PT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100" name="Picture 4" descr="http://2.bp.blogspot.com/_Imki6iuehr0/TOtzK65nFdI/AAAAAAAAAU8/4a-lliiMJKg/s1600/Attenti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1715">
            <a:off x="539552" y="5157192"/>
            <a:ext cx="2424074" cy="90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7308304" y="938042"/>
            <a:ext cx="936104" cy="249095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8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861</Words>
  <Application>Microsoft Office PowerPoint</Application>
  <PresentationFormat>On-screen Show (4:3)</PresentationFormat>
  <Paragraphs>147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Reported Speech...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Now, let’s practise...</vt:lpstr>
      <vt:lpstr>PowerPoint Presentation</vt:lpstr>
      <vt:lpstr>PowerPoint Presentation</vt:lpstr>
      <vt:lpstr>PowerPoint Presentation</vt:lpstr>
      <vt:lpstr>PowerPoint Presentation</vt:lpstr>
      <vt:lpstr>Now, let’s practise... … on your own!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Reported Speech...</dc:title>
  <dc:creator>M800</dc:creator>
  <cp:lastModifiedBy>M800</cp:lastModifiedBy>
  <cp:revision>39</cp:revision>
  <dcterms:created xsi:type="dcterms:W3CDTF">2013-03-31T13:11:33Z</dcterms:created>
  <dcterms:modified xsi:type="dcterms:W3CDTF">2013-04-04T18:53:15Z</dcterms:modified>
</cp:coreProperties>
</file>