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60" r:id="rId4"/>
    <p:sldId id="259" r:id="rId5"/>
    <p:sldId id="264" r:id="rId6"/>
    <p:sldId id="265" r:id="rId7"/>
    <p:sldId id="261" r:id="rId8"/>
    <p:sldId id="266" r:id="rId9"/>
    <p:sldId id="267" r:id="rId10"/>
    <p:sldId id="262" r:id="rId11"/>
    <p:sldId id="268" r:id="rId12"/>
    <p:sldId id="269" r:id="rId13"/>
    <p:sldId id="270" r:id="rId14"/>
    <p:sldId id="271" r:id="rId15"/>
    <p:sldId id="272" r:id="rId16"/>
    <p:sldId id="280" r:id="rId17"/>
    <p:sldId id="273" r:id="rId18"/>
    <p:sldId id="274" r:id="rId19"/>
    <p:sldId id="275" r:id="rId20"/>
    <p:sldId id="276" r:id="rId21"/>
    <p:sldId id="281" r:id="rId22"/>
    <p:sldId id="283" r:id="rId23"/>
    <p:sldId id="279" r:id="rId24"/>
    <p:sldId id="263" r:id="rId25"/>
    <p:sldId id="282" r:id="rId26"/>
    <p:sldId id="277" r:id="rId27"/>
  </p:sldIdLst>
  <p:sldSz cx="9144000" cy="6858000" type="screen4x3"/>
  <p:notesSz cx="6858000" cy="9144000"/>
  <p:defaultTextStyle>
    <a:defPPr>
      <a:defRPr lang="uk-UA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6" autoAdjust="0"/>
    <p:restoredTop sz="94660"/>
  </p:normalViewPr>
  <p:slideViewPr>
    <p:cSldViewPr>
      <p:cViewPr varScale="1">
        <p:scale>
          <a:sx n="65" d="100"/>
          <a:sy n="65" d="100"/>
        </p:scale>
        <p:origin x="-53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5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16FF31-7642-42E4-BA6C-30010397C778}" type="datetimeFigureOut">
              <a:rPr lang="uk-UA"/>
              <a:pPr>
                <a:defRPr/>
              </a:pPr>
              <a:t>27.03.2012</a:t>
            </a:fld>
            <a:endParaRPr lang="uk-UA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62B8E7-0612-483C-828D-BF6B14FD84E5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4508C3-3287-4C6A-9C15-F664C6D0C75F}" type="datetimeFigureOut">
              <a:rPr lang="uk-UA"/>
              <a:pPr>
                <a:defRPr/>
              </a:pPr>
              <a:t>27.03.2012</a:t>
            </a:fld>
            <a:endParaRPr lang="uk-UA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6D1BB0-6EB6-4AB3-B72B-CD144FB43884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E97847-43CE-4FE8-AE26-08CB880BDBF4}" type="datetimeFigureOut">
              <a:rPr lang="uk-UA"/>
              <a:pPr>
                <a:defRPr/>
              </a:pPr>
              <a:t>27.03.2012</a:t>
            </a:fld>
            <a:endParaRPr lang="uk-UA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B95BF0-9448-4DC4-9FDD-53E1AC29FBDC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13108F-DE70-49ED-9718-E6C3A4F8A70F}" type="datetimeFigureOut">
              <a:rPr lang="uk-UA"/>
              <a:pPr>
                <a:defRPr/>
              </a:pPr>
              <a:t>27.03.2012</a:t>
            </a:fld>
            <a:endParaRPr lang="uk-UA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162DF7-2DD7-4032-A64B-D298B6D68F00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C963A6-1CBA-4527-8A05-6E7CE593671F}" type="datetimeFigureOut">
              <a:rPr lang="uk-UA"/>
              <a:pPr>
                <a:defRPr/>
              </a:pPr>
              <a:t>27.03.2012</a:t>
            </a:fld>
            <a:endParaRPr lang="uk-UA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4A1231-6358-4A47-8987-0FD8152486F4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F3C90A-296F-4006-8534-B929A03037E2}" type="datetimeFigureOut">
              <a:rPr lang="uk-UA"/>
              <a:pPr>
                <a:defRPr/>
              </a:pPr>
              <a:t>27.03.2012</a:t>
            </a:fld>
            <a:endParaRPr lang="uk-UA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99DFC3-3D98-48B3-BEC0-EC09E18BC749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FB3F94-44CB-4618-95C6-DA20A54F4535}" type="datetimeFigureOut">
              <a:rPr lang="uk-UA"/>
              <a:pPr>
                <a:defRPr/>
              </a:pPr>
              <a:t>27.03.2012</a:t>
            </a:fld>
            <a:endParaRPr lang="uk-UA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63C817-77C5-4934-A6ED-CE9EE6791732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FE7C8C-05E0-4AFA-AAF0-606918754C31}" type="datetimeFigureOut">
              <a:rPr lang="uk-UA"/>
              <a:pPr>
                <a:defRPr/>
              </a:pPr>
              <a:t>27.03.2012</a:t>
            </a:fld>
            <a:endParaRPr lang="uk-UA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EAD619-E684-4404-954A-766098C425FA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FEFD95-62C4-4B60-A3EB-D960B3A387F3}" type="datetimeFigureOut">
              <a:rPr lang="uk-UA"/>
              <a:pPr>
                <a:defRPr/>
              </a:pPr>
              <a:t>27.03.2012</a:t>
            </a:fld>
            <a:endParaRPr lang="uk-UA"/>
          </a:p>
        </p:txBody>
      </p:sp>
      <p:sp>
        <p:nvSpPr>
          <p:cNvPr id="3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4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B0B630-36B9-40FD-B9AD-D58B60BA6C1E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86576D-4B63-4DA8-8BA6-D520438F4939}" type="datetimeFigureOut">
              <a:rPr lang="uk-UA"/>
              <a:pPr>
                <a:defRPr/>
              </a:pPr>
              <a:t>27.03.2012</a:t>
            </a:fld>
            <a:endParaRPr lang="uk-UA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551D04-5FC0-43FC-B394-987FCB4AE6E4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F0706D-BA74-4515-A55B-6FAFB0CBDA5D}" type="datetimeFigureOut">
              <a:rPr lang="uk-UA"/>
              <a:pPr>
                <a:defRPr/>
              </a:pPr>
              <a:t>27.03.2012</a:t>
            </a:fld>
            <a:endParaRPr lang="uk-UA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4E21B1-3AAD-4135-B8D4-20A34DB84FAA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0FDC863-B039-432C-893C-333A253BD613}" type="datetimeFigureOut">
              <a:rPr lang="uk-UA"/>
              <a:pPr>
                <a:defRPr/>
              </a:pPr>
              <a:t>27.03.2012</a:t>
            </a:fld>
            <a:endParaRPr lang="uk-UA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55AC40C-B9FF-4A60-B3A5-0970B9E45975}" type="slidenum">
              <a:rPr lang="uk-UA"/>
              <a:pPr>
                <a:defRPr/>
              </a:pPr>
              <a:t>‹#›</a:t>
            </a:fld>
            <a:endParaRPr lang="uk-UA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3" r:id="rId4"/>
    <p:sldLayoutId id="2147483687" r:id="rId5"/>
    <p:sldLayoutId id="2147483682" r:id="rId6"/>
    <p:sldLayoutId id="2147483681" r:id="rId7"/>
    <p:sldLayoutId id="2147483688" r:id="rId8"/>
    <p:sldLayoutId id="2147483680" r:id="rId9"/>
    <p:sldLayoutId id="2147483679" r:id="rId10"/>
    <p:sldLayoutId id="2147483678" r:id="rId11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1071546"/>
            <a:ext cx="8143932" cy="250033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sz="4800" b="1" dirty="0" smtClean="0"/>
              <a:t>Корінь. </a:t>
            </a:r>
            <a:r>
              <a:rPr lang="en-US" sz="4800" b="1" dirty="0" smtClean="0"/>
              <a:t/>
            </a:r>
            <a:br>
              <a:rPr lang="en-US" sz="4800" b="1" dirty="0" smtClean="0"/>
            </a:br>
            <a:r>
              <a:rPr lang="uk-UA" sz="4800" b="1" dirty="0" smtClean="0"/>
              <a:t>	Кореневі системи.</a:t>
            </a:r>
            <a:br>
              <a:rPr lang="uk-UA" sz="4800" b="1" dirty="0" smtClean="0"/>
            </a:br>
            <a:r>
              <a:rPr lang="uk-UA" sz="4800" b="1" dirty="0" smtClean="0"/>
              <a:t>		 Видозміни кореня.</a:t>
            </a:r>
            <a:endParaRPr lang="uk-UA" sz="4800" b="1" dirty="0"/>
          </a:p>
        </p:txBody>
      </p:sp>
      <p:pic>
        <p:nvPicPr>
          <p:cNvPr id="13315" name="Рисунок 3" descr="4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0" y="4000500"/>
            <a:ext cx="2071688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428604"/>
            <a:ext cx="8686800" cy="8382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uk-UA" b="1" dirty="0" smtClean="0"/>
              <a:t>Видозміни кореня.</a:t>
            </a:r>
            <a:endParaRPr lang="uk-UA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4803795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uk-UA" b="1" dirty="0" smtClean="0"/>
              <a:t>У деяких рослин корені набувають нових рис – видозмінюються. Бувають такі видозміни: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uk-UA" b="1" dirty="0" smtClean="0">
                <a:effectLst>
                  <a:glow rad="101600">
                    <a:schemeClr val="accent6">
                      <a:lumMod val="50000"/>
                      <a:alpha val="60000"/>
                    </a:schemeClr>
                  </a:glow>
                </a:effectLst>
              </a:rPr>
              <a:t>   коренеплоди,                                     </a:t>
            </a:r>
            <a:r>
              <a:rPr lang="uk-UA" b="1" dirty="0" err="1" smtClean="0">
                <a:effectLst>
                  <a:glow rad="101600">
                    <a:schemeClr val="accent6">
                      <a:lumMod val="50000"/>
                      <a:alpha val="60000"/>
                    </a:schemeClr>
                  </a:glow>
                </a:effectLst>
              </a:rPr>
              <a:t>бульбокорені</a:t>
            </a:r>
            <a:r>
              <a:rPr lang="uk-UA" b="1" dirty="0" smtClean="0">
                <a:effectLst>
                  <a:glow rad="101600">
                    <a:schemeClr val="accent6">
                      <a:lumMod val="50000"/>
                      <a:alpha val="60000"/>
                    </a:schemeClr>
                  </a:glow>
                </a:effectLst>
              </a:rPr>
              <a:t>,                                         повітряні корені,                                     дихальні корені,                                       ходульні корені,                                   </a:t>
            </a:r>
            <a:r>
              <a:rPr lang="uk-UA" b="1" dirty="0" err="1" smtClean="0">
                <a:effectLst>
                  <a:glow rad="101600">
                    <a:schemeClr val="accent6">
                      <a:lumMod val="50000"/>
                      <a:alpha val="60000"/>
                    </a:schemeClr>
                  </a:glow>
                </a:effectLst>
              </a:rPr>
              <a:t>грибокорені</a:t>
            </a:r>
            <a:r>
              <a:rPr lang="uk-UA" b="1" dirty="0" smtClean="0">
                <a:effectLst>
                  <a:glow rad="101600">
                    <a:schemeClr val="accent6">
                      <a:lumMod val="50000"/>
                      <a:alpha val="60000"/>
                    </a:schemeClr>
                  </a:glow>
                </a:effectLst>
              </a:rPr>
              <a:t>,                                                корені-причіпки, корені-присоски…</a:t>
            </a:r>
          </a:p>
          <a:p>
            <a:pPr fontAlgn="auto">
              <a:spcAft>
                <a:spcPts val="0"/>
              </a:spcAft>
              <a:buFontTx/>
              <a:buChar char="-"/>
              <a:defRPr/>
            </a:pPr>
            <a:endParaRPr lang="uk-UA" dirty="0"/>
          </a:p>
        </p:txBody>
      </p:sp>
      <p:pic>
        <p:nvPicPr>
          <p:cNvPr id="23555" name="Рисунок 4" descr="всі коренепл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2786063"/>
            <a:ext cx="3429000" cy="264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uk-UA" b="1" dirty="0" smtClean="0"/>
              <a:t>коренеплоди</a:t>
            </a:r>
            <a:endParaRPr lang="uk-UA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571612"/>
            <a:ext cx="8686800" cy="4525963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uk-UA" b="1" dirty="0" smtClean="0">
                <a:effectLst>
                  <a:glow rad="101600">
                    <a:schemeClr val="accent6">
                      <a:lumMod val="50000"/>
                      <a:alpha val="60000"/>
                    </a:schemeClr>
                  </a:glow>
                </a:effectLst>
              </a:rPr>
              <a:t>Коренеплоди</a:t>
            </a:r>
            <a:r>
              <a:rPr lang="uk-UA" b="1" dirty="0" smtClean="0"/>
              <a:t> - видозмінене потовщення головного кореня, що виконує функції запасання поживних речовин. Коренеплоди зустрічаються у буряків, моркви, петрушки, ріпи, редиски.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endParaRPr lang="uk-UA" dirty="0"/>
          </a:p>
        </p:txBody>
      </p:sp>
      <p:pic>
        <p:nvPicPr>
          <p:cNvPr id="24579" name="Рисунок 7" descr="1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3" y="4286250"/>
            <a:ext cx="1428750" cy="192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Рисунок 8" descr="05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86625" y="3929063"/>
            <a:ext cx="1571625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Рисунок 9" descr="08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28813" y="5143500"/>
            <a:ext cx="1524000" cy="152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Рисунок 11" descr="09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57750" y="3643313"/>
            <a:ext cx="1298575" cy="171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3" name="Рисунок 12" descr="06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357563" y="4071938"/>
            <a:ext cx="142875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4" name="Рисунок 13" descr="01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929313" y="5214938"/>
            <a:ext cx="1500187" cy="135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uk-UA" b="1" dirty="0" smtClean="0"/>
              <a:t>бульбокорені</a:t>
            </a:r>
            <a:endParaRPr lang="uk-UA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3"/>
            <a:ext cx="8686800" cy="2732094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uk-UA" b="1" dirty="0" smtClean="0">
                <a:effectLst>
                  <a:glow rad="101600">
                    <a:schemeClr val="accent6">
                      <a:lumMod val="50000"/>
                      <a:alpha val="60000"/>
                    </a:schemeClr>
                  </a:glow>
                </a:effectLst>
              </a:rPr>
              <a:t>Бульбокорені </a:t>
            </a:r>
            <a:r>
              <a:rPr lang="uk-UA" b="1" dirty="0" smtClean="0"/>
              <a:t>- кореневі бульби або шишки - видозмінені потовщені бічні та додаткові корені, що як і коренеплоди запасають поживні речовини. Вони зустрічаються у жоржин, орхідей, хвощів.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endParaRPr lang="uk-UA" dirty="0"/>
          </a:p>
        </p:txBody>
      </p:sp>
      <p:pic>
        <p:nvPicPr>
          <p:cNvPr id="25603" name="Рисунок 4" descr="0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0688" y="3929063"/>
            <a:ext cx="238125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Рисунок 5" descr="04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50" y="4357688"/>
            <a:ext cx="2581275" cy="192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uk-UA" b="1" dirty="0" smtClean="0"/>
              <a:t>Повітряні корені</a:t>
            </a:r>
            <a:endParaRPr lang="uk-UA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3"/>
            <a:ext cx="8686800" cy="2374903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uk-UA" b="1" dirty="0" smtClean="0">
                <a:effectLst>
                  <a:glow rad="101600">
                    <a:schemeClr val="accent6">
                      <a:lumMod val="50000"/>
                      <a:alpha val="60000"/>
                    </a:schemeClr>
                  </a:glow>
                </a:effectLst>
              </a:rPr>
              <a:t>Повітряні корені </a:t>
            </a:r>
            <a:r>
              <a:rPr lang="uk-UA" b="1" dirty="0" smtClean="0"/>
              <a:t>- це корені, які утворюються у рослин, що пристосувалися рости на корі інших рослин. Вони мають здатність звисати вниз і поглинати вологу з повітря. 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endParaRPr lang="uk-UA" dirty="0"/>
          </a:p>
        </p:txBody>
      </p:sp>
      <p:pic>
        <p:nvPicPr>
          <p:cNvPr id="26627" name="Рисунок 5" descr="11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43313" y="4214813"/>
            <a:ext cx="1752600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Рисунок 6" descr="14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2188" y="3929063"/>
            <a:ext cx="2643187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Рисунок 7" descr="10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38" y="3857625"/>
            <a:ext cx="242887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uk-UA" b="1" dirty="0" smtClean="0"/>
              <a:t>Дихальні корені</a:t>
            </a:r>
            <a:endParaRPr lang="uk-UA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357298"/>
            <a:ext cx="8686800" cy="5072098"/>
          </a:xfrm>
        </p:spPr>
        <p:txBody>
          <a:bodyPr>
            <a:normAutofit lnSpcReduction="10000"/>
          </a:bodyPr>
          <a:lstStyle/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uk-UA" b="1" dirty="0" smtClean="0">
                <a:effectLst>
                  <a:glow rad="101600">
                    <a:schemeClr val="accent6">
                      <a:lumMod val="50000"/>
                      <a:alpha val="60000"/>
                    </a:schemeClr>
                  </a:glow>
                </a:effectLst>
              </a:rPr>
              <a:t>Дихальні корені - пневматофори</a:t>
            </a:r>
            <a:r>
              <a:rPr lang="uk-UA" b="1" dirty="0" smtClean="0"/>
              <a:t>, які утворюються у рослин, що ростуть на грунтах, де не вистачає кисню. Вони піднімаються над поверхнею грунту або води,                       якщо місце заболочене, і                          ростуть вгору. В цих коренях                накопичується повітря, що              потім поступає в звичайні корені,                            які знаходяться в товщі грунту. Такі корені характерні для рослин боліт та мангрових дерев у тропіках.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endParaRPr lang="uk-UA" dirty="0"/>
          </a:p>
        </p:txBody>
      </p:sp>
      <p:pic>
        <p:nvPicPr>
          <p:cNvPr id="27651" name="Рисунок 4" descr="пневматофоры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72188" y="2857500"/>
            <a:ext cx="2492375" cy="192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uk-UA" b="1" dirty="0" smtClean="0"/>
              <a:t>Ходульні корені</a:t>
            </a:r>
            <a:endParaRPr lang="uk-UA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3"/>
            <a:ext cx="8686800" cy="2303465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uk-UA" b="1" dirty="0" smtClean="0">
                <a:effectLst>
                  <a:glow rad="101600">
                    <a:schemeClr val="accent6">
                      <a:lumMod val="50000"/>
                      <a:alpha val="60000"/>
                    </a:schemeClr>
                  </a:glow>
                </a:effectLst>
              </a:rPr>
              <a:t>Ходульні корені </a:t>
            </a:r>
            <a:r>
              <a:rPr lang="uk-UA" b="1" dirty="0" smtClean="0"/>
              <a:t>- вирости, що утворюються на пагонах і виконують функцію опори, тому їх називають ще опорними. Такі корені наявні у кукурудзи, пальм, баньяна. 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endParaRPr lang="uk-UA" dirty="0"/>
          </a:p>
        </p:txBody>
      </p:sp>
      <p:pic>
        <p:nvPicPr>
          <p:cNvPr id="28675" name="Рисунок 3" descr="0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43625" y="3929063"/>
            <a:ext cx="2071688" cy="267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Рисунок 7" descr="07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3857625"/>
            <a:ext cx="4000500" cy="279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uk-UA" b="1" dirty="0" smtClean="0"/>
              <a:t>Ходульні корені</a:t>
            </a:r>
            <a:endParaRPr lang="uk-UA" b="1" dirty="0"/>
          </a:p>
        </p:txBody>
      </p:sp>
      <p:sp>
        <p:nvSpPr>
          <p:cNvPr id="29698" name="Содержимое 2"/>
          <p:cNvSpPr>
            <a:spLocks noGrp="1"/>
          </p:cNvSpPr>
          <p:nvPr>
            <p:ph idx="1"/>
          </p:nvPr>
        </p:nvSpPr>
        <p:spPr>
          <a:xfrm>
            <a:off x="304800" y="1554163"/>
            <a:ext cx="8686800" cy="2660650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uk-UA" b="1" smtClean="0"/>
              <a:t>Завдяки ходульним кореням баньян називають дерево-ліс.</a:t>
            </a:r>
          </a:p>
          <a:p>
            <a:endParaRPr lang="uk-UA" smtClean="0"/>
          </a:p>
        </p:txBody>
      </p:sp>
      <p:pic>
        <p:nvPicPr>
          <p:cNvPr id="29699" name="Рисунок 7" descr="0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8938" y="2428875"/>
            <a:ext cx="5810250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uk-UA" b="1" dirty="0" smtClean="0"/>
              <a:t>Корені - причіпки</a:t>
            </a:r>
            <a:endParaRPr lang="uk-UA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4232291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uk-UA" b="1" dirty="0" smtClean="0">
                <a:effectLst>
                  <a:glow rad="101600">
                    <a:schemeClr val="accent6">
                      <a:lumMod val="50000"/>
                      <a:alpha val="60000"/>
                    </a:schemeClr>
                  </a:glow>
                </a:effectLst>
              </a:rPr>
              <a:t>Корені-причіпки</a:t>
            </a:r>
            <a:r>
              <a:rPr lang="uk-UA" b="1" dirty="0" smtClean="0"/>
              <a:t> - видозмінені                                корені, які з’являються у витких                    рослин. Вони здатні чіплятися                           за опору чи кору дерева, по                             якій в</a:t>
            </a:r>
            <a:r>
              <a:rPr lang="ru-RU" b="1" dirty="0" smtClean="0"/>
              <a:t>’</a:t>
            </a:r>
            <a:r>
              <a:rPr lang="uk-UA" b="1" dirty="0" err="1" smtClean="0"/>
              <a:t>ється</a:t>
            </a:r>
            <a:r>
              <a:rPr lang="uk-UA" b="1" dirty="0" smtClean="0"/>
              <a:t> рослина. Такі чіпкі                  корені наявні у плющів, фікусів</a:t>
            </a:r>
            <a:r>
              <a:rPr lang="en-US" b="1" dirty="0" smtClean="0"/>
              <a:t>.</a:t>
            </a:r>
            <a:r>
              <a:rPr lang="uk-UA" b="1" dirty="0" smtClean="0"/>
              <a:t> 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endParaRPr lang="uk-UA" dirty="0"/>
          </a:p>
        </p:txBody>
      </p:sp>
      <p:pic>
        <p:nvPicPr>
          <p:cNvPr id="30723" name="Рисунок 5" descr="1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00813" y="1714500"/>
            <a:ext cx="2408237" cy="443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Рисунок 6" descr="0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25" y="4714875"/>
            <a:ext cx="2357438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uk-UA" b="1" dirty="0" smtClean="0"/>
              <a:t>Корені - присоски</a:t>
            </a:r>
            <a:endParaRPr lang="uk-UA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3"/>
            <a:ext cx="8686800" cy="1231896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uk-UA" b="1" dirty="0" err="1" smtClean="0">
                <a:effectLst>
                  <a:glow rad="101600">
                    <a:schemeClr val="accent6">
                      <a:lumMod val="50000"/>
                      <a:alpha val="60000"/>
                    </a:schemeClr>
                  </a:glow>
                </a:effectLst>
              </a:rPr>
              <a:t>Корені–присоски</a:t>
            </a:r>
            <a:r>
              <a:rPr lang="uk-UA" b="1" dirty="0" smtClean="0">
                <a:effectLst>
                  <a:glow rad="101600">
                    <a:schemeClr val="accent6">
                      <a:lumMod val="50000"/>
                      <a:alpha val="60000"/>
                    </a:schemeClr>
                  </a:glow>
                </a:effectLst>
              </a:rPr>
              <a:t> - гаусторії  - </a:t>
            </a:r>
            <a:r>
              <a:rPr lang="uk-UA" b="1" dirty="0" smtClean="0"/>
              <a:t>зустрічаються у рослин-паразитів, таких як повитиця, омела.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endParaRPr lang="uk-UA" dirty="0"/>
          </a:p>
        </p:txBody>
      </p:sp>
      <p:pic>
        <p:nvPicPr>
          <p:cNvPr id="31747" name="Рисунок 3" descr="0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63" y="2786063"/>
            <a:ext cx="2928937" cy="292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Рисунок 4" descr="04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0" y="3429000"/>
            <a:ext cx="3540125" cy="300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uk-UA" b="1" dirty="0" smtClean="0"/>
              <a:t>грибокорінь</a:t>
            </a:r>
            <a:endParaRPr lang="uk-UA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3"/>
            <a:ext cx="8686800" cy="3160722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uk-UA" b="1" dirty="0" smtClean="0">
                <a:effectLst>
                  <a:glow rad="101600">
                    <a:schemeClr val="accent6">
                      <a:lumMod val="50000"/>
                      <a:alpha val="60000"/>
                    </a:schemeClr>
                  </a:glow>
                </a:effectLst>
              </a:rPr>
              <a:t>Грибокорінь - мікориза </a:t>
            </a:r>
            <a:r>
              <a:rPr lang="uk-UA" b="1" dirty="0" smtClean="0"/>
              <a:t>– корінь, який утворюється у тому випадку коли корені дерева та грибниця грибів щільно переплітаються між собою і утворюється корисне співжиття, при якому відбувається обмін поживними речовинами.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endParaRPr lang="uk-UA" dirty="0"/>
          </a:p>
        </p:txBody>
      </p:sp>
      <p:pic>
        <p:nvPicPr>
          <p:cNvPr id="32771" name="Рисунок 4" descr="грибокорень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125" y="4857750"/>
            <a:ext cx="128587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2" name="Рисунок 5" descr="микориза 3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15125" y="4357688"/>
            <a:ext cx="1285875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3" name="Рисунок 7" descr="14737129_bely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00125" y="4786313"/>
            <a:ext cx="2500313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uk-UA" b="1" dirty="0" smtClean="0"/>
              <a:t>Що таке корінь?</a:t>
            </a:r>
            <a:endParaRPr lang="uk-UA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4525963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uk-UA" b="1" dirty="0" smtClean="0">
                <a:effectLst>
                  <a:glow rad="101600">
                    <a:schemeClr val="accent6">
                      <a:lumMod val="50000"/>
                      <a:alpha val="60000"/>
                    </a:schemeClr>
                  </a:glow>
                </a:effectLst>
              </a:rPr>
              <a:t>Корінь</a:t>
            </a:r>
            <a:r>
              <a:rPr lang="uk-UA" b="1" dirty="0" smtClean="0"/>
              <a:t> – це осьовий підземний орган, що виник у рослин як пристосування до життя на суходолі. Він необхідний для прикріплення та утримання рослини                                             в грунті, всмоктування                                   води та накопичення                                  поживних речовин.</a:t>
            </a:r>
            <a:endParaRPr lang="uk-UA" b="1" dirty="0"/>
          </a:p>
        </p:txBody>
      </p:sp>
      <p:pic>
        <p:nvPicPr>
          <p:cNvPr id="15363" name="Рисунок 5" descr="plants_internet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88" y="3214688"/>
            <a:ext cx="3810000" cy="286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uk-UA" b="1" dirty="0" smtClean="0"/>
              <a:t>Корінь з бульбочковими бактеріями</a:t>
            </a:r>
            <a:endParaRPr lang="uk-UA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4660919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uk-UA" dirty="0" smtClean="0">
                <a:effectLst>
                  <a:glow rad="101600">
                    <a:schemeClr val="accent6">
                      <a:lumMod val="50000"/>
                      <a:alpha val="60000"/>
                    </a:schemeClr>
                  </a:glow>
                </a:effectLst>
              </a:rPr>
              <a:t>Корінь із бульбочковими бактеріями </a:t>
            </a:r>
            <a:r>
              <a:rPr lang="uk-UA" dirty="0" smtClean="0"/>
              <a:t>- </a:t>
            </a:r>
            <a:r>
              <a:rPr lang="uk-UA" b="1" dirty="0" smtClean="0"/>
              <a:t>це звичайні корені рослин, у яких поселяються бактерії, утворюючи бульбочки, що допомагають рослині накопичувати в собі певні поживні речовини. Наприклад, бобові рослини завдяки бульбочковим        бактеріям, акумулюють в собі азот                   з грунту. Крім бобових рослин                       такі корені мають береза, крушина.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endParaRPr lang="uk-UA" dirty="0"/>
          </a:p>
        </p:txBody>
      </p:sp>
      <p:pic>
        <p:nvPicPr>
          <p:cNvPr id="33795" name="Рисунок 5" descr="0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86625" y="4071938"/>
            <a:ext cx="1028700" cy="947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6" name="Рисунок 6" descr="0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15188" y="5214938"/>
            <a:ext cx="1428750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uk-UA" b="1" dirty="0" smtClean="0"/>
              <a:t>Зробити підписи</a:t>
            </a:r>
            <a:endParaRPr lang="uk-UA" b="1" dirty="0"/>
          </a:p>
        </p:txBody>
      </p:sp>
      <p:sp>
        <p:nvSpPr>
          <p:cNvPr id="34818" name="Содержимое 2"/>
          <p:cNvSpPr>
            <a:spLocks noGrp="1"/>
          </p:cNvSpPr>
          <p:nvPr>
            <p:ph idx="1"/>
          </p:nvPr>
        </p:nvSpPr>
        <p:spPr>
          <a:xfrm>
            <a:off x="5929313" y="1554163"/>
            <a:ext cx="3062287" cy="2589212"/>
          </a:xfrm>
        </p:spPr>
        <p:txBody>
          <a:bodyPr/>
          <a:lstStyle/>
          <a:p>
            <a:r>
              <a:rPr lang="uk-UA" b="1" smtClean="0"/>
              <a:t>1</a:t>
            </a:r>
            <a:r>
              <a:rPr lang="uk-UA" smtClean="0"/>
              <a:t>…………........</a:t>
            </a:r>
          </a:p>
          <a:p>
            <a:r>
              <a:rPr lang="uk-UA" b="1" smtClean="0"/>
              <a:t>2</a:t>
            </a:r>
            <a:r>
              <a:rPr lang="uk-UA" smtClean="0"/>
              <a:t>……………….</a:t>
            </a:r>
          </a:p>
          <a:p>
            <a:r>
              <a:rPr lang="uk-UA" b="1" smtClean="0"/>
              <a:t>3</a:t>
            </a:r>
            <a:r>
              <a:rPr lang="uk-UA" smtClean="0"/>
              <a:t>……………….</a:t>
            </a:r>
          </a:p>
          <a:p>
            <a:r>
              <a:rPr lang="uk-UA" b="1" smtClean="0"/>
              <a:t>4</a:t>
            </a:r>
            <a:r>
              <a:rPr lang="uk-UA" smtClean="0"/>
              <a:t>……………….</a:t>
            </a:r>
          </a:p>
        </p:txBody>
      </p:sp>
      <p:pic>
        <p:nvPicPr>
          <p:cNvPr id="34819" name="Рисунок 3" descr="06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4357688"/>
            <a:ext cx="3143250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0" name="Рисунок 6" descr="07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3063" y="4214813"/>
            <a:ext cx="1857375" cy="2271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1" name="Рисунок 8" descr="02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38" y="1500188"/>
            <a:ext cx="2214562" cy="250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2" name="Рисунок 12" descr="01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875" y="1714500"/>
            <a:ext cx="2157413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3" name="Прямоугольник 13"/>
          <p:cNvSpPr>
            <a:spLocks noChangeArrowheads="1"/>
          </p:cNvSpPr>
          <p:nvPr/>
        </p:nvSpPr>
        <p:spPr bwMode="auto">
          <a:xfrm>
            <a:off x="214313" y="3643313"/>
            <a:ext cx="3571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>
                <a:latin typeface="Franklin Gothic Book"/>
              </a:rPr>
              <a:t>1</a:t>
            </a:r>
          </a:p>
        </p:txBody>
      </p:sp>
      <p:sp>
        <p:nvSpPr>
          <p:cNvPr id="34824" name="Прямоугольник 14"/>
          <p:cNvSpPr>
            <a:spLocks noChangeArrowheads="1"/>
          </p:cNvSpPr>
          <p:nvPr/>
        </p:nvSpPr>
        <p:spPr bwMode="auto">
          <a:xfrm>
            <a:off x="3214688" y="3643313"/>
            <a:ext cx="3190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>
                <a:latin typeface="Franklin Gothic Book"/>
              </a:rPr>
              <a:t>2</a:t>
            </a:r>
          </a:p>
        </p:txBody>
      </p:sp>
      <p:sp>
        <p:nvSpPr>
          <p:cNvPr id="34825" name="Прямоугольник 15"/>
          <p:cNvSpPr>
            <a:spLocks noChangeArrowheads="1"/>
          </p:cNvSpPr>
          <p:nvPr/>
        </p:nvSpPr>
        <p:spPr bwMode="auto">
          <a:xfrm>
            <a:off x="1285875" y="6215063"/>
            <a:ext cx="3190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>
                <a:latin typeface="Franklin Gothic Book"/>
              </a:rPr>
              <a:t>3</a:t>
            </a:r>
          </a:p>
        </p:txBody>
      </p:sp>
      <p:sp>
        <p:nvSpPr>
          <p:cNvPr id="34826" name="Прямоугольник 16"/>
          <p:cNvSpPr>
            <a:spLocks noChangeArrowheads="1"/>
          </p:cNvSpPr>
          <p:nvPr/>
        </p:nvSpPr>
        <p:spPr bwMode="auto">
          <a:xfrm>
            <a:off x="4214813" y="6143625"/>
            <a:ext cx="3190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>
                <a:latin typeface="Franklin Gothic Book"/>
              </a:rPr>
              <a:t>4</a:t>
            </a:r>
          </a:p>
        </p:txBody>
      </p:sp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uk-UA" b="1" dirty="0" smtClean="0"/>
              <a:t>Що це може бути?</a:t>
            </a:r>
            <a:endParaRPr lang="uk-UA" b="1" dirty="0"/>
          </a:p>
        </p:txBody>
      </p:sp>
      <p:pic>
        <p:nvPicPr>
          <p:cNvPr id="35842" name="Рисунок 6" descr="35984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50" y="2500313"/>
            <a:ext cx="3509963" cy="272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3" name="Рисунок 7" descr="korni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8" y="1357313"/>
            <a:ext cx="2714625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4" name="Рисунок 8" descr="мангровы корен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72125" y="3929063"/>
            <a:ext cx="3333750" cy="275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uk-UA" b="1" dirty="0" smtClean="0"/>
              <a:t>Дати характеристику   </a:t>
            </a:r>
            <a:endParaRPr lang="uk-UA" b="1" dirty="0"/>
          </a:p>
        </p:txBody>
      </p:sp>
      <p:sp>
        <p:nvSpPr>
          <p:cNvPr id="36866" name="Прямоугольник 4"/>
          <p:cNvSpPr>
            <a:spLocks noChangeArrowheads="1"/>
          </p:cNvSpPr>
          <p:nvPr/>
        </p:nvSpPr>
        <p:spPr bwMode="auto">
          <a:xfrm>
            <a:off x="4572000" y="1214438"/>
            <a:ext cx="37147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400" b="1">
                <a:latin typeface="Franklin Gothic Book"/>
              </a:rPr>
              <a:t>(згідно вивченої теми)</a:t>
            </a:r>
            <a:endParaRPr lang="uk-UA" sz="2400">
              <a:latin typeface="Franklin Gothic Book"/>
            </a:endParaRPr>
          </a:p>
        </p:txBody>
      </p:sp>
      <p:pic>
        <p:nvPicPr>
          <p:cNvPr id="36867" name="Рисунок 6" descr="15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3" y="2286000"/>
            <a:ext cx="3309937" cy="407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8" name="Рисунок 8" descr="0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75" y="2143125"/>
            <a:ext cx="3314700" cy="281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9" name="Рисунок 5" descr="korni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500" y="2500313"/>
            <a:ext cx="2928938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uk-UA" b="1" dirty="0" smtClean="0"/>
              <a:t>Значення видозмін кореня.</a:t>
            </a:r>
            <a:endParaRPr lang="uk-UA" b="1" dirty="0"/>
          </a:p>
        </p:txBody>
      </p:sp>
      <p:sp>
        <p:nvSpPr>
          <p:cNvPr id="37890" name="Содержимое 2"/>
          <p:cNvSpPr>
            <a:spLocks noGrp="1"/>
          </p:cNvSpPr>
          <p:nvPr>
            <p:ph idx="1"/>
          </p:nvPr>
        </p:nvSpPr>
        <p:spPr>
          <a:xfrm>
            <a:off x="304800" y="1554163"/>
            <a:ext cx="8686800" cy="3517900"/>
          </a:xfrm>
        </p:spPr>
        <p:txBody>
          <a:bodyPr/>
          <a:lstStyle/>
          <a:p>
            <a:r>
              <a:rPr lang="uk-UA" b="1" smtClean="0"/>
              <a:t>Видозмінені корені виникли у рослин як пристосування до певних умов існування.      У багатьох випадках вони мають корисне значення не лише для самої рослини, але і в житті та практичній                                  діяльності людини.</a:t>
            </a:r>
          </a:p>
        </p:txBody>
      </p:sp>
      <p:pic>
        <p:nvPicPr>
          <p:cNvPr id="37891" name="Рисунок 4" descr="15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3" y="3643313"/>
            <a:ext cx="3929062" cy="2767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1471602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b="1" dirty="0" smtClean="0"/>
              <a:t>Чи вірне народне </a:t>
            </a:r>
            <a:r>
              <a:rPr lang="uk-UA" b="1" dirty="0" err="1" smtClean="0"/>
              <a:t>прислів</a:t>
            </a:r>
            <a:r>
              <a:rPr lang="en-US" b="1" dirty="0" smtClean="0"/>
              <a:t>’</a:t>
            </a:r>
            <a:r>
              <a:rPr lang="uk-UA" b="1" dirty="0" smtClean="0"/>
              <a:t>я:  </a:t>
            </a:r>
            <a:br>
              <a:rPr lang="uk-UA" b="1" dirty="0" smtClean="0"/>
            </a:br>
            <a:r>
              <a:rPr lang="uk-UA" b="1" dirty="0" smtClean="0"/>
              <a:t>	</a:t>
            </a:r>
            <a:r>
              <a:rPr lang="uk-UA" b="1" dirty="0" err="1" smtClean="0"/>
              <a:t>“Який</a:t>
            </a:r>
            <a:r>
              <a:rPr lang="uk-UA" b="1" dirty="0" smtClean="0"/>
              <a:t> корінець, такий </a:t>
            </a:r>
            <a:r>
              <a:rPr lang="uk-UA" b="1" dirty="0" err="1" smtClean="0"/>
              <a:t>пагінець”</a:t>
            </a:r>
            <a:r>
              <a:rPr lang="uk-UA" b="1" dirty="0" smtClean="0"/>
              <a:t>.</a:t>
            </a:r>
            <a:br>
              <a:rPr lang="uk-UA" b="1" dirty="0" smtClean="0"/>
            </a:br>
            <a:endParaRPr lang="uk-UA" dirty="0"/>
          </a:p>
        </p:txBody>
      </p:sp>
      <p:pic>
        <p:nvPicPr>
          <p:cNvPr id="38914" name="Рисунок 5" descr="15 ох корень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1714500"/>
            <a:ext cx="2714625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5" name="Рисунок 10" descr="94615210 корр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0" y="3429000"/>
            <a:ext cx="3214688" cy="321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6" name="Рисунок 6" descr="2663913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28938" y="2428875"/>
            <a:ext cx="2928937" cy="335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304800" y="457200"/>
            <a:ext cx="8686800" cy="4043370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uk-UA" sz="3600" cap="all" dirty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	</a:t>
            </a:r>
          </a:p>
          <a:p>
            <a:pPr fontAlgn="auto">
              <a:spcAft>
                <a:spcPts val="0"/>
              </a:spcAft>
              <a:defRPr/>
            </a:pPr>
            <a:endParaRPr lang="uk-UA" sz="3600" cap="all" dirty="0"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latin typeface="+mj-lt"/>
              <a:ea typeface="+mj-ea"/>
              <a:cs typeface="+mj-cs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uk-UA" sz="3600" cap="all" dirty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	</a:t>
            </a:r>
            <a:r>
              <a:rPr lang="uk-UA" sz="5400" b="1" cap="all" dirty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Успіхів </a:t>
            </a:r>
          </a:p>
          <a:p>
            <a:pPr fontAlgn="auto">
              <a:spcAft>
                <a:spcPts val="0"/>
              </a:spcAft>
              <a:defRPr/>
            </a:pPr>
            <a:r>
              <a:rPr lang="uk-UA" sz="5400" b="1" cap="all" dirty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		у вивченні </a:t>
            </a:r>
          </a:p>
          <a:p>
            <a:pPr fontAlgn="auto">
              <a:spcAft>
                <a:spcPts val="0"/>
              </a:spcAft>
              <a:defRPr/>
            </a:pPr>
            <a:r>
              <a:rPr lang="uk-UA" sz="5400" b="1" cap="all" dirty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			наступних тем!</a:t>
            </a:r>
            <a:endParaRPr lang="uk-UA" sz="5400" b="1" cap="all" dirty="0"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39938" name="Рисунок 5" descr="b28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63" y="4429125"/>
            <a:ext cx="1038225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uk-UA" b="1" dirty="0" smtClean="0"/>
              <a:t>Різноманітність коренів.</a:t>
            </a:r>
            <a:endParaRPr lang="uk-UA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4525963"/>
          </a:xfrm>
          <a:effectLst>
            <a:glow rad="101600">
              <a:schemeClr val="accent6">
                <a:lumMod val="50000"/>
                <a:alpha val="60000"/>
              </a:schemeClr>
            </a:glow>
          </a:effectLst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uk-UA" b="1" dirty="0" smtClean="0"/>
              <a:t>У залежності від походження коренів, вони є:</a:t>
            </a:r>
          </a:p>
          <a:p>
            <a:pPr fontAlgn="auto">
              <a:spcAft>
                <a:spcPts val="0"/>
              </a:spcAft>
              <a:buFontTx/>
              <a:buChar char="-"/>
              <a:defRPr/>
            </a:pPr>
            <a:r>
              <a:rPr lang="uk-UA" b="1" dirty="0" smtClean="0">
                <a:effectLst>
                  <a:glow rad="101600">
                    <a:schemeClr val="accent6">
                      <a:lumMod val="50000"/>
                      <a:alpha val="60000"/>
                    </a:schemeClr>
                  </a:glow>
                </a:effectLst>
              </a:rPr>
              <a:t>головний корінь</a:t>
            </a:r>
            <a:r>
              <a:rPr lang="uk-UA" b="1" dirty="0" smtClean="0"/>
              <a:t>, що розвивається із зародкового корінця (він завжди один);</a:t>
            </a:r>
          </a:p>
          <a:p>
            <a:pPr fontAlgn="auto">
              <a:spcAft>
                <a:spcPts val="0"/>
              </a:spcAft>
              <a:buFontTx/>
              <a:buChar char="-"/>
              <a:defRPr/>
            </a:pPr>
            <a:r>
              <a:rPr lang="uk-UA" b="1" dirty="0" smtClean="0">
                <a:effectLst>
                  <a:glow rad="101600">
                    <a:schemeClr val="accent6">
                      <a:lumMod val="50000"/>
                      <a:alpha val="60000"/>
                    </a:schemeClr>
                  </a:glow>
                </a:effectLst>
              </a:rPr>
              <a:t>додаткові та бічні корені </a:t>
            </a:r>
            <a:r>
              <a:rPr lang="uk-UA" b="1" dirty="0" smtClean="0"/>
              <a:t>утворюються на головному (їхня кількість численна).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uk-UA" b="1" dirty="0" smtClean="0"/>
              <a:t>Різноманітність коренів визначається походженням та умовами існування    рослини.</a:t>
            </a:r>
            <a:endParaRPr lang="uk-UA" b="1" dirty="0"/>
          </a:p>
        </p:txBody>
      </p:sp>
      <p:pic>
        <p:nvPicPr>
          <p:cNvPr id="16387" name="Рисунок 4" descr="82877447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86625" y="3857625"/>
            <a:ext cx="1500188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uk-UA" b="1" dirty="0" smtClean="0"/>
              <a:t>Що таке коренева система?</a:t>
            </a:r>
            <a:endParaRPr lang="uk-UA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4525963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uk-UA" b="1" dirty="0" smtClean="0"/>
              <a:t>Сукупність усіх коренів рослини утворює кореневу систему.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uk-UA" b="1" dirty="0" smtClean="0"/>
              <a:t>Розрізняють кореневі системи: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uk-UA" sz="5400" b="1" dirty="0" smtClean="0"/>
              <a:t> </a:t>
            </a:r>
            <a:r>
              <a:rPr lang="uk-UA" b="1" dirty="0" smtClean="0"/>
              <a:t>а)</a:t>
            </a:r>
            <a:r>
              <a:rPr lang="uk-UA" sz="5400" b="1" dirty="0" smtClean="0">
                <a:effectLst>
                  <a:glow rad="101600">
                    <a:schemeClr val="accent6">
                      <a:lumMod val="50000"/>
                      <a:alpha val="60000"/>
                    </a:schemeClr>
                  </a:glow>
                </a:effectLst>
              </a:rPr>
              <a:t> стрижневу ;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uk-UA" b="1" dirty="0" smtClean="0"/>
              <a:t>  б)</a:t>
            </a:r>
            <a:r>
              <a:rPr lang="uk-UA" sz="5400" b="1" dirty="0" smtClean="0"/>
              <a:t> </a:t>
            </a:r>
            <a:r>
              <a:rPr lang="uk-UA" sz="5400" b="1" dirty="0" smtClean="0">
                <a:effectLst>
                  <a:glow rad="101600">
                    <a:schemeClr val="accent6">
                      <a:lumMod val="50000"/>
                      <a:alpha val="60000"/>
                    </a:schemeClr>
                  </a:glow>
                </a:effectLst>
              </a:rPr>
              <a:t>мичкувату .</a:t>
            </a:r>
            <a:endParaRPr lang="uk-UA" sz="5400" b="1" dirty="0">
              <a:effectLst>
                <a:glow rad="101600">
                  <a:schemeClr val="accent6">
                    <a:lumMod val="50000"/>
                    <a:alpha val="60000"/>
                  </a:schemeClr>
                </a:glow>
              </a:effectLst>
            </a:endParaRPr>
          </a:p>
        </p:txBody>
      </p:sp>
      <p:pic>
        <p:nvPicPr>
          <p:cNvPr id="17411" name="Рисунок 3" descr="korn_cict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0" y="3429000"/>
            <a:ext cx="3571875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Прямоугольник 4"/>
          <p:cNvSpPr>
            <a:spLocks noChangeArrowheads="1"/>
          </p:cNvSpPr>
          <p:nvPr/>
        </p:nvSpPr>
        <p:spPr bwMode="auto">
          <a:xfrm>
            <a:off x="4929188" y="5786438"/>
            <a:ext cx="3730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b="1">
                <a:latin typeface="Franklin Gothic Book"/>
              </a:rPr>
              <a:t>а)</a:t>
            </a:r>
            <a:endParaRPr lang="uk-UA">
              <a:latin typeface="Franklin Gothic Book"/>
            </a:endParaRPr>
          </a:p>
        </p:txBody>
      </p:sp>
      <p:sp>
        <p:nvSpPr>
          <p:cNvPr id="17413" name="Прямоугольник 5"/>
          <p:cNvSpPr>
            <a:spLocks noChangeArrowheads="1"/>
          </p:cNvSpPr>
          <p:nvPr/>
        </p:nvSpPr>
        <p:spPr bwMode="auto">
          <a:xfrm>
            <a:off x="6858000" y="5786438"/>
            <a:ext cx="3730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b="1">
                <a:latin typeface="Franklin Gothic Book"/>
              </a:rPr>
              <a:t>б)</a:t>
            </a:r>
            <a:endParaRPr lang="uk-UA">
              <a:latin typeface="Franklin Gothic Book"/>
            </a:endParaRPr>
          </a:p>
        </p:txBody>
      </p:sp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uk-UA" b="1" dirty="0" smtClean="0"/>
              <a:t>Стрижнева коренева система</a:t>
            </a:r>
            <a:endParaRPr lang="uk-UA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4525963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uk-UA" b="1" dirty="0" smtClean="0">
                <a:effectLst>
                  <a:glow rad="101600">
                    <a:schemeClr val="accent6">
                      <a:lumMod val="50000"/>
                      <a:alpha val="60000"/>
                    </a:schemeClr>
                  </a:glow>
                </a:effectLst>
              </a:rPr>
              <a:t>Стрижнева</a:t>
            </a:r>
            <a:r>
              <a:rPr lang="uk-UA" b="1" dirty="0" smtClean="0"/>
              <a:t> коренева система має добре розвинений головний </a:t>
            </a:r>
            <a:r>
              <a:rPr lang="en-US" b="1" dirty="0" smtClean="0"/>
              <a:t>                                     </a:t>
            </a:r>
            <a:r>
              <a:rPr lang="uk-UA" b="1" dirty="0" smtClean="0"/>
              <a:t>корінь, який виконує </a:t>
            </a:r>
            <a:r>
              <a:rPr lang="en-US" b="1" dirty="0" smtClean="0"/>
              <a:t>                                  </a:t>
            </a:r>
            <a:r>
              <a:rPr lang="uk-UA" b="1" dirty="0" smtClean="0"/>
              <a:t>функцію стрижня. Він </a:t>
            </a:r>
            <a:r>
              <a:rPr lang="en-US" b="1" dirty="0" smtClean="0"/>
              <a:t>                              </a:t>
            </a:r>
            <a:r>
              <a:rPr lang="uk-UA" b="1" dirty="0" smtClean="0"/>
              <a:t>галузиться завдяки </a:t>
            </a:r>
            <a:r>
              <a:rPr lang="en-US" b="1" dirty="0" smtClean="0"/>
              <a:t>                                  </a:t>
            </a:r>
            <a:r>
              <a:rPr lang="uk-UA" b="1" dirty="0" smtClean="0"/>
              <a:t>утворенню бічних </a:t>
            </a:r>
            <a:r>
              <a:rPr lang="en-US" b="1" dirty="0" smtClean="0"/>
              <a:t>                                         </a:t>
            </a:r>
            <a:r>
              <a:rPr lang="uk-UA" b="1" dirty="0" smtClean="0"/>
              <a:t>коренів.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endParaRPr lang="uk-UA" dirty="0"/>
          </a:p>
        </p:txBody>
      </p:sp>
      <p:pic>
        <p:nvPicPr>
          <p:cNvPr id="18435" name="Рисунок 3" descr="botanika-(18)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5" y="2286000"/>
            <a:ext cx="3357563" cy="392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uk-UA" b="1" dirty="0" smtClean="0"/>
              <a:t>Мичкувата коренева система</a:t>
            </a:r>
            <a:endParaRPr lang="uk-UA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4525963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uk-UA" b="1" dirty="0" smtClean="0">
                <a:effectLst>
                  <a:glow rad="101600">
                    <a:schemeClr val="accent6">
                      <a:lumMod val="50000"/>
                      <a:alpha val="60000"/>
                    </a:schemeClr>
                  </a:glow>
                </a:effectLst>
              </a:rPr>
              <a:t>Мичкувата</a:t>
            </a:r>
            <a:r>
              <a:rPr lang="uk-UA" b="1" dirty="0" smtClean="0"/>
              <a:t> коренева система формується додатковими коренями, які галузяться за рахунок утворення бічних коренів. Стрижень відсутній і тому система нагадує мичку.</a:t>
            </a:r>
          </a:p>
        </p:txBody>
      </p:sp>
      <p:pic>
        <p:nvPicPr>
          <p:cNvPr id="19459" name="Рисунок 4" descr="385587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88" y="3857625"/>
            <a:ext cx="4000500" cy="264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uk-UA" b="1" dirty="0" smtClean="0"/>
              <a:t>Будова кореня </a:t>
            </a:r>
            <a:endParaRPr lang="uk-UA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2"/>
            <a:ext cx="7267596" cy="4525963"/>
          </a:xfrm>
        </p:spPr>
        <p:txBody>
          <a:bodyPr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uk-UA" b="1" dirty="0" smtClean="0"/>
              <a:t>Верхівка кореня прикрита </a:t>
            </a:r>
            <a:r>
              <a:rPr lang="en-US" b="1" dirty="0" smtClean="0"/>
              <a:t>           </a:t>
            </a:r>
            <a:r>
              <a:rPr lang="uk-UA" b="1" dirty="0" smtClean="0">
                <a:effectLst>
                  <a:glow rad="101600">
                    <a:schemeClr val="accent6">
                      <a:lumMod val="50000"/>
                      <a:alpha val="60000"/>
                    </a:schemeClr>
                  </a:glow>
                </a:effectLst>
              </a:rPr>
              <a:t>кореневим чохликом</a:t>
            </a:r>
            <a:r>
              <a:rPr lang="uk-UA" b="1" dirty="0" smtClean="0"/>
              <a:t>. Він захищає клітини кореня і сприяє </a:t>
            </a:r>
            <a:r>
              <a:rPr lang="uk-UA" b="1" dirty="0" err="1" smtClean="0"/>
              <a:t>просуван</a:t>
            </a:r>
            <a:r>
              <a:rPr lang="en-US" b="1" dirty="0" smtClean="0"/>
              <a:t>-             </a:t>
            </a:r>
            <a:r>
              <a:rPr lang="uk-UA" b="1" dirty="0" err="1" smtClean="0"/>
              <a:t>ню</a:t>
            </a:r>
            <a:r>
              <a:rPr lang="uk-UA" b="1" dirty="0" smtClean="0"/>
              <a:t> вглиб грунту. Під чохликом знаходяться клітини, які постійно діляться – це </a:t>
            </a:r>
            <a:r>
              <a:rPr lang="uk-UA" b="1" dirty="0" smtClean="0">
                <a:effectLst>
                  <a:glow rad="101600">
                    <a:schemeClr val="accent6">
                      <a:lumMod val="50000"/>
                      <a:alpha val="60000"/>
                    </a:schemeClr>
                  </a:glow>
                </a:effectLst>
              </a:rPr>
              <a:t>зона поділу</a:t>
            </a:r>
            <a:r>
              <a:rPr lang="uk-UA" b="1" dirty="0" smtClean="0"/>
              <a:t>. Клітини, </a:t>
            </a:r>
            <a:r>
              <a:rPr lang="en-US" b="1" dirty="0" smtClean="0"/>
              <a:t>         </a:t>
            </a:r>
            <a:r>
              <a:rPr lang="uk-UA" b="1" dirty="0" smtClean="0"/>
              <a:t>що поділилися весь час розтягують</a:t>
            </a:r>
            <a:r>
              <a:rPr lang="en-US" b="1" dirty="0" smtClean="0"/>
              <a:t>-       </a:t>
            </a:r>
            <a:r>
              <a:rPr lang="uk-UA" b="1" dirty="0" smtClean="0"/>
              <a:t>ся – це </a:t>
            </a:r>
            <a:r>
              <a:rPr lang="uk-UA" b="1" dirty="0" smtClean="0">
                <a:effectLst>
                  <a:glow rad="101600">
                    <a:schemeClr val="accent6">
                      <a:lumMod val="50000"/>
                      <a:alpha val="60000"/>
                    </a:schemeClr>
                  </a:glow>
                </a:effectLst>
              </a:rPr>
              <a:t>зона розтягування.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uk-UA" dirty="0" smtClean="0">
                <a:effectLst>
                  <a:glow rad="101600">
                    <a:schemeClr val="accent6">
                      <a:lumMod val="50000"/>
                      <a:alpha val="60000"/>
                    </a:schemeClr>
                  </a:glow>
                </a:effectLst>
              </a:rPr>
              <a:t>Зона поділу і зона розтягування утворюють зону росту.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endParaRPr lang="uk-UA" dirty="0"/>
          </a:p>
        </p:txBody>
      </p:sp>
      <p:pic>
        <p:nvPicPr>
          <p:cNvPr id="20483" name="Рисунок 3" descr="19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43688" y="1643063"/>
            <a:ext cx="1828800" cy="421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4946672"/>
          </a:xfrm>
        </p:spPr>
        <p:txBody>
          <a:bodyPr>
            <a:normAutofit lnSpcReduction="10000"/>
          </a:bodyPr>
          <a:lstStyle/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uk-UA" b="1" dirty="0" smtClean="0"/>
              <a:t>За зоною росту розміщена </a:t>
            </a:r>
            <a:r>
              <a:rPr lang="uk-UA" b="1" dirty="0" smtClean="0">
                <a:effectLst>
                  <a:glow rad="101600">
                    <a:schemeClr val="accent6">
                      <a:lumMod val="50000"/>
                      <a:alpha val="60000"/>
                    </a:schemeClr>
                  </a:glow>
                </a:effectLst>
              </a:rPr>
              <a:t>всисна зона</a:t>
            </a:r>
            <a:r>
              <a:rPr lang="uk-UA" b="1" dirty="0" smtClean="0"/>
              <a:t>. У ній клітини мають вирости – </a:t>
            </a:r>
            <a:r>
              <a:rPr lang="uk-UA" b="1" dirty="0" smtClean="0">
                <a:effectLst>
                  <a:glow rad="101600">
                    <a:schemeClr val="accent6">
                      <a:lumMod val="50000"/>
                      <a:alpha val="60000"/>
                    </a:schemeClr>
                  </a:glow>
                </a:effectLst>
              </a:rPr>
              <a:t>кореневі волоски</a:t>
            </a:r>
            <a:r>
              <a:rPr lang="uk-UA" b="1" dirty="0" smtClean="0"/>
              <a:t>. За допомогою їх рослини всмоктують </a:t>
            </a:r>
            <a:r>
              <a:rPr lang="en-US" b="1" dirty="0" smtClean="0"/>
              <a:t>              </a:t>
            </a:r>
            <a:r>
              <a:rPr lang="uk-UA" b="1" dirty="0" smtClean="0"/>
              <a:t>воду із розчиненими у ній поживними </a:t>
            </a:r>
            <a:r>
              <a:rPr lang="en-US" b="1" dirty="0" smtClean="0"/>
              <a:t>             </a:t>
            </a:r>
            <a:r>
              <a:rPr lang="uk-UA" b="1" dirty="0" smtClean="0"/>
              <a:t>речовинами.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uk-UA" b="1" dirty="0" smtClean="0"/>
              <a:t>Довжина одного кореневого волоска </a:t>
            </a:r>
            <a:r>
              <a:rPr lang="en-US" b="1" dirty="0" smtClean="0"/>
              <a:t> </a:t>
            </a:r>
            <a:r>
              <a:rPr lang="uk-UA" b="1" dirty="0" smtClean="0"/>
              <a:t>декілька міліметрів, але їх дуже багато. </a:t>
            </a:r>
            <a:r>
              <a:rPr lang="en-US" b="1" dirty="0" smtClean="0"/>
              <a:t>        </a:t>
            </a:r>
            <a:r>
              <a:rPr lang="uk-UA" b="1" dirty="0" smtClean="0"/>
              <a:t>На 1 </a:t>
            </a:r>
            <a:r>
              <a:rPr lang="uk-UA" b="1" dirty="0" err="1" smtClean="0"/>
              <a:t>кв.мм</a:t>
            </a:r>
            <a:r>
              <a:rPr lang="uk-UA" b="1" dirty="0" smtClean="0"/>
              <a:t> їх розміщується кілька сотень. Живуть кореневі волоски 10-20 днів, потім відмирають, а нові постійно утворюються.</a:t>
            </a:r>
            <a:endParaRPr lang="uk-UA" b="1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uk-UA" b="1" dirty="0" smtClean="0"/>
              <a:t>Будова кореня (</a:t>
            </a:r>
            <a:r>
              <a:rPr lang="uk-UA" sz="2400" b="1" dirty="0" smtClean="0"/>
              <a:t>Поздовжній розріз</a:t>
            </a:r>
            <a:r>
              <a:rPr lang="uk-UA" b="1" dirty="0" smtClean="0"/>
              <a:t>)</a:t>
            </a:r>
            <a:endParaRPr lang="uk-UA" b="1" dirty="0"/>
          </a:p>
        </p:txBody>
      </p:sp>
      <p:pic>
        <p:nvPicPr>
          <p:cNvPr id="21507" name="Рисунок 4" descr="24334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72375" y="2500313"/>
            <a:ext cx="1285875" cy="202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501811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uk-UA" b="1" dirty="0" smtClean="0"/>
              <a:t>Вище всисної зони розміщена </a:t>
            </a:r>
            <a:r>
              <a:rPr lang="uk-UA" b="1" dirty="0" smtClean="0">
                <a:effectLst>
                  <a:glow rad="101600">
                    <a:schemeClr val="accent6">
                      <a:lumMod val="50000"/>
                      <a:alpha val="60000"/>
                    </a:schemeClr>
                  </a:glow>
                </a:effectLst>
              </a:rPr>
              <a:t>провідна зона</a:t>
            </a:r>
            <a:r>
              <a:rPr lang="uk-UA" b="1" dirty="0" smtClean="0"/>
              <a:t>. У цій зоні корінь галузиться,                            тому її називають зоною                                 бічних коренів. Ця зона                               становить більшу частину                              будь-якого                                                     кореня. Її                                                                 довжина                                                     вимірюється  </a:t>
            </a:r>
            <a:r>
              <a:rPr lang="en-US" b="1" dirty="0" smtClean="0"/>
              <a:t>               </a:t>
            </a:r>
            <a:r>
              <a:rPr lang="uk-UA" b="1" dirty="0" smtClean="0"/>
              <a:t>                                     від сентиметрів до метрів.</a:t>
            </a:r>
            <a:endParaRPr lang="uk-UA" b="1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uk-UA" b="1" dirty="0" smtClean="0"/>
              <a:t>Будова кореня (</a:t>
            </a:r>
            <a:r>
              <a:rPr lang="uk-UA" sz="2400" b="1" dirty="0" smtClean="0"/>
              <a:t>Поздовжній розріз</a:t>
            </a:r>
            <a:r>
              <a:rPr lang="uk-UA" b="1" dirty="0" smtClean="0"/>
              <a:t>)</a:t>
            </a:r>
            <a:endParaRPr lang="uk-UA" b="1" dirty="0"/>
          </a:p>
        </p:txBody>
      </p:sp>
      <p:pic>
        <p:nvPicPr>
          <p:cNvPr id="22531" name="Рисунок 4" descr="11206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86125" y="4143375"/>
            <a:ext cx="2071688" cy="192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Рисунок 6" descr="10020701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6438" y="2357438"/>
            <a:ext cx="28575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363</TotalTime>
  <Words>50</Words>
  <Application>Microsoft Office PowerPoint</Application>
  <PresentationFormat>Экран (4:3)</PresentationFormat>
  <Paragraphs>13</Paragraphs>
  <Slides>26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6</vt:i4>
      </vt:variant>
      <vt:variant>
        <vt:lpstr>Заголовки слайдов</vt:lpstr>
      </vt:variant>
      <vt:variant>
        <vt:i4>26</vt:i4>
      </vt:variant>
    </vt:vector>
  </HeadingPairs>
  <TitlesOfParts>
    <vt:vector size="37" baseType="lpstr">
      <vt:lpstr>Franklin Gothic Book</vt:lpstr>
      <vt:lpstr>Arial</vt:lpstr>
      <vt:lpstr>Franklin Gothic Medium</vt:lpstr>
      <vt:lpstr>Wingdings 2</vt:lpstr>
      <vt:lpstr>Calibri</vt:lpstr>
      <vt:lpstr>Трек</vt:lpstr>
      <vt:lpstr>Трек</vt:lpstr>
      <vt:lpstr>Трек</vt:lpstr>
      <vt:lpstr>Трек</vt:lpstr>
      <vt:lpstr>Трек</vt:lpstr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Корінь. Видозміни кореня</dc:title>
  <dc:creator>Павленко</dc:creator>
  <cp:lastModifiedBy>Makas</cp:lastModifiedBy>
  <cp:revision>111</cp:revision>
  <dcterms:created xsi:type="dcterms:W3CDTF">2010-06-14T17:49:57Z</dcterms:created>
  <dcterms:modified xsi:type="dcterms:W3CDTF">2012-03-27T17:08:29Z</dcterms:modified>
</cp:coreProperties>
</file>