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305" r:id="rId3"/>
    <p:sldId id="258" r:id="rId4"/>
    <p:sldId id="259" r:id="rId5"/>
    <p:sldId id="263" r:id="rId6"/>
    <p:sldId id="261" r:id="rId7"/>
    <p:sldId id="265" r:id="rId8"/>
    <p:sldId id="267" r:id="rId9"/>
    <p:sldId id="268" r:id="rId10"/>
    <p:sldId id="269" r:id="rId11"/>
    <p:sldId id="271" r:id="rId12"/>
    <p:sldId id="275" r:id="rId13"/>
    <p:sldId id="272" r:id="rId14"/>
    <p:sldId id="278" r:id="rId15"/>
    <p:sldId id="290" r:id="rId16"/>
    <p:sldId id="292" r:id="rId17"/>
    <p:sldId id="294" r:id="rId18"/>
    <p:sldId id="295" r:id="rId19"/>
    <p:sldId id="296" r:id="rId20"/>
    <p:sldId id="279" r:id="rId21"/>
    <p:sldId id="306" r:id="rId22"/>
    <p:sldId id="280" r:id="rId23"/>
    <p:sldId id="281" r:id="rId24"/>
    <p:sldId id="285" r:id="rId25"/>
    <p:sldId id="284" r:id="rId26"/>
    <p:sldId id="289" r:id="rId27"/>
    <p:sldId id="301" r:id="rId28"/>
    <p:sldId id="303" r:id="rId29"/>
    <p:sldId id="304" r:id="rId30"/>
    <p:sldId id="309" r:id="rId31"/>
    <p:sldId id="310" r:id="rId32"/>
    <p:sldId id="311" r:id="rId33"/>
    <p:sldId id="312" r:id="rId34"/>
    <p:sldId id="314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4F0AD7-384A-4C04-B4A2-DB932AAAB822}" type="datetimeFigureOut">
              <a:rPr lang="ru-RU" smtClean="0"/>
              <a:pPr/>
              <a:t>24.01.2017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F6FF80-0D6B-488A-877F-7E9512EF7C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207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DD69BE1-48B6-42D2-AC6F-46A2146F380C}" type="slidenum">
              <a:rPr lang="ru-RU" smtClean="0">
                <a:latin typeface="Arial Rounded MT Bold"/>
              </a:rPr>
              <a:pPr/>
              <a:t>24</a:t>
            </a:fld>
            <a:endParaRPr lang="ru-RU" smtClean="0"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131840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3DA4149-5A08-473F-A88C-289C6768194E}" type="slidenum">
              <a:rPr lang="ru-RU" smtClean="0">
                <a:latin typeface="Arial Rounded MT Bold"/>
              </a:rPr>
              <a:pPr/>
              <a:t>25</a:t>
            </a:fld>
            <a:endParaRPr lang="ru-RU" smtClean="0"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956866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E289-2BFB-443D-B3E7-B029C200C911}" type="datetimeFigureOut">
              <a:rPr lang="ru-RU" smtClean="0"/>
              <a:pPr/>
              <a:t>24.01.2017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A947-1FB7-4E1D-ADCB-B57B74F058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E289-2BFB-443D-B3E7-B029C200C911}" type="datetimeFigureOut">
              <a:rPr lang="ru-RU" smtClean="0"/>
              <a:pPr/>
              <a:t>24.01.2017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A947-1FB7-4E1D-ADCB-B57B74F058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E289-2BFB-443D-B3E7-B029C200C911}" type="datetimeFigureOut">
              <a:rPr lang="ru-RU" smtClean="0"/>
              <a:pPr/>
              <a:t>24.01.2017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A947-1FB7-4E1D-ADCB-B57B74F058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E289-2BFB-443D-B3E7-B029C200C911}" type="datetimeFigureOut">
              <a:rPr lang="ru-RU" smtClean="0"/>
              <a:pPr/>
              <a:t>24.01.2017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A947-1FB7-4E1D-ADCB-B57B74F058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E289-2BFB-443D-B3E7-B029C200C911}" type="datetimeFigureOut">
              <a:rPr lang="ru-RU" smtClean="0"/>
              <a:pPr/>
              <a:t>24.01.2017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A947-1FB7-4E1D-ADCB-B57B74F058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E289-2BFB-443D-B3E7-B029C200C911}" type="datetimeFigureOut">
              <a:rPr lang="ru-RU" smtClean="0"/>
              <a:pPr/>
              <a:t>24.01.2017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A947-1FB7-4E1D-ADCB-B57B74F058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E289-2BFB-443D-B3E7-B029C200C911}" type="datetimeFigureOut">
              <a:rPr lang="ru-RU" smtClean="0"/>
              <a:pPr/>
              <a:t>24.01.2017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A947-1FB7-4E1D-ADCB-B57B74F058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E289-2BFB-443D-B3E7-B029C200C911}" type="datetimeFigureOut">
              <a:rPr lang="ru-RU" smtClean="0"/>
              <a:pPr/>
              <a:t>24.01.2017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A947-1FB7-4E1D-ADCB-B57B74F058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E289-2BFB-443D-B3E7-B029C200C911}" type="datetimeFigureOut">
              <a:rPr lang="ru-RU" smtClean="0"/>
              <a:pPr/>
              <a:t>24.01.2017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A947-1FB7-4E1D-ADCB-B57B74F058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E289-2BFB-443D-B3E7-B029C200C911}" type="datetimeFigureOut">
              <a:rPr lang="ru-RU" smtClean="0"/>
              <a:pPr/>
              <a:t>24.01.2017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A947-1FB7-4E1D-ADCB-B57B74F058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E289-2BFB-443D-B3E7-B029C200C911}" type="datetimeFigureOut">
              <a:rPr lang="ru-RU" smtClean="0"/>
              <a:pPr/>
              <a:t>24.01.2017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A947-1FB7-4E1D-ADCB-B57B74F058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9E289-2BFB-443D-B3E7-B029C200C911}" type="datetimeFigureOut">
              <a:rPr lang="ru-RU" smtClean="0"/>
              <a:pPr/>
              <a:t>24.01.2017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1A947-1FB7-4E1D-ADCB-B57B74F058D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bigpi.biysk.ru/encicl/articles/00/1000099/PH05417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hyperlink" Target="http://flamber.ru/files/photos/1154809810/1178999859_f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hyperlink" Target="http://www.findfoto.ru/foto/medium/4/3007.jpg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litsovet.ru/images/galleries/2783/5941/9c76e06b.jpg" TargetMode="External"/><Relationship Id="rId5" Type="http://schemas.openxmlformats.org/officeDocument/2006/relationships/image" Target="../media/image20.jpeg"/><Relationship Id="rId4" Type="http://schemas.openxmlformats.org/officeDocument/2006/relationships/hyperlink" Target="http://www.rosfoto.ru/photos/big/0008000/008572_193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foto.spbland.ru/data/media/11/16034_200307201337131024x768022.jpg" TargetMode="Externa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pvd2.narod.ru/photo/flowers1/birch1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andrey-009.narod.ru/foto/IMG_0004.jp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hyperlink" Target="http://smiles.33b.ru/smile.86889.html" TargetMode="Externa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hyperlink" Target="http://www.ostashkov.ru/foto/Foto5888.jpg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foto.spbland.ru/foto/b-1646.jpg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22227" y="2967335"/>
            <a:ext cx="4899546" cy="92333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Будова </a:t>
            </a:r>
            <a:r>
              <a:rPr lang="ru-RU" sz="5400" b="1" cap="none" spc="0" dirty="0" err="1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рослин</a:t>
            </a:r>
            <a:r>
              <a:rPr lang="ru-RU" sz="5400" b="1" cap="none" spc="0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5400" b="1" cap="none" spc="0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Рисунок 4" descr="1247208822_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8501122" cy="621510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Прямоугольник 5"/>
          <p:cNvSpPr/>
          <p:nvPr/>
        </p:nvSpPr>
        <p:spPr>
          <a:xfrm>
            <a:off x="3779912" y="4714884"/>
            <a:ext cx="4824535" cy="120032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905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Будова </a:t>
            </a:r>
            <a:r>
              <a:rPr lang="ru-RU" sz="5400" b="1" cap="none" spc="0" dirty="0" smtClean="0">
                <a:ln w="1905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росл</a:t>
            </a:r>
            <a:r>
              <a:rPr lang="uk-UA" sz="5400" b="1" dirty="0" err="1" smtClean="0">
                <a:ln w="1905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ин</a:t>
            </a:r>
            <a:endParaRPr lang="uk-UA" sz="5400" b="1" dirty="0" smtClean="0">
              <a:ln w="19050">
                <a:solidFill>
                  <a:schemeClr val="accent6">
                    <a:lumMod val="50000"/>
                  </a:schemeClr>
                </a:solidFill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uk-UA" b="1" dirty="0" smtClean="0">
                <a:ln w="1905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b="1" cap="none" spc="0" dirty="0" smtClean="0">
                <a:ln w="1905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endParaRPr lang="ru-RU" b="1" cap="none" spc="0" dirty="0">
              <a:ln w="19050">
                <a:solidFill>
                  <a:schemeClr val="accent6">
                    <a:lumMod val="50000"/>
                  </a:schemeClr>
                </a:solidFill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357314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  дерев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кущів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тверді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здерев'янілі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643050"/>
            <a:ext cx="3929062" cy="46434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4" descr="сканирование002"/>
          <p:cNvPicPr>
            <a:picLocks noChangeAspect="1" noChangeArrowheads="1"/>
          </p:cNvPicPr>
          <p:nvPr/>
        </p:nvPicPr>
        <p:blipFill>
          <a:blip r:embed="rId3"/>
          <a:srcRect b="3847"/>
          <a:stretch>
            <a:fillRect/>
          </a:stretch>
        </p:blipFill>
        <p:spPr bwMode="auto">
          <a:xfrm>
            <a:off x="428596" y="1643050"/>
            <a:ext cx="3924595" cy="46434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142703[1]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8358246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428860" y="4429132"/>
            <a:ext cx="5429288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На  стеблі  розміщені </a:t>
            </a:r>
          </a:p>
          <a:p>
            <a:pPr algn="ctr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листки,  квіти,  </a:t>
            </a:r>
          </a:p>
          <a:p>
            <a:pPr algn="ctr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плоди  з  насінням  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>
              <a:spcBef>
                <a:spcPct val="50000"/>
              </a:spcBef>
            </a:pP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Листя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рослин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різноманітні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 .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Листя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сосни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ялівця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називаються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хвоєю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 а  дерева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хвойними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2" descr="Картинка 7 из 185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71472" y="2285992"/>
            <a:ext cx="3952875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Картинка 4 из 1271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2214554"/>
            <a:ext cx="381635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357290" y="5929330"/>
            <a:ext cx="2214578" cy="70788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ялівець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29322" y="5857892"/>
            <a:ext cx="1505540" cy="707886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сосна</a:t>
            </a:r>
            <a:r>
              <a:rPr lang="ru-RU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Береза,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горобина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осика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тополя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ліщина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листяні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рослини</a:t>
            </a:r>
            <a:r>
              <a:rPr lang="ru-RU" b="0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Picture 21" descr="Картинка 8 из 208">
            <a:hlinkClick r:id="rId2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596" y="1785926"/>
            <a:ext cx="381000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Картинка 5 из 142">
            <a:hlinkClick r:id="rId4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071670" y="3429000"/>
            <a:ext cx="4038600" cy="302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Картинка 2 из 74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86380" y="1714488"/>
            <a:ext cx="339939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4282" y="214290"/>
            <a:ext cx="8715436" cy="63907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За  допомогою  листків  рослина  </a:t>
            </a:r>
            <a:r>
              <a:rPr lang="uk-UA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живиться</a:t>
            </a: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У  листках  </a:t>
            </a:r>
          </a:p>
          <a:p>
            <a:pPr algn="ctr"/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під  дією  світла  з  вуглекислого  газу   і  води</a:t>
            </a:r>
          </a:p>
          <a:p>
            <a:pPr algn="ctr"/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утворюються  цукор  і  крохмаль </a:t>
            </a:r>
          </a:p>
          <a:p>
            <a:pPr algn="ctr"/>
            <a:r>
              <a:rPr lang="uk-UA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поживні  речовини  ,  якими  живиться  рослина.  </a:t>
            </a:r>
          </a:p>
          <a:p>
            <a:pPr algn="ctr"/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  цьому  рослини  виділяють </a:t>
            </a:r>
          </a:p>
          <a:p>
            <a:pPr algn="ctr"/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 повітря  кисень.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2084" t="12571" r="31374" b="9947"/>
          <a:stretch>
            <a:fillRect/>
          </a:stretch>
        </p:blipFill>
        <p:spPr bwMode="auto">
          <a:xfrm>
            <a:off x="785786" y="571480"/>
            <a:ext cx="8072493" cy="5929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 flipH="1" flipV="1">
            <a:off x="3185095" y="2012382"/>
            <a:ext cx="101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857356" y="1155688"/>
            <a:ext cx="6000792" cy="29392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Поживні  речовини  потрібні  рослині  для  </a:t>
            </a:r>
            <a:r>
              <a:rPr lang="uk-UA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росту  ,  розвитку  й  розмноження </a:t>
            </a:r>
            <a:endParaRPr lang="uk-UA" sz="9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9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abysBakgrounds_09_www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8429683" cy="6286544"/>
          </a:xfrm>
          <a:prstGeom prst="rect">
            <a:avLst/>
          </a:prstGeom>
          <a:noFill/>
        </p:spPr>
      </p:pic>
      <p:pic>
        <p:nvPicPr>
          <p:cNvPr id="3" name="Рисунок 2"/>
          <p:cNvPicPr/>
          <p:nvPr/>
        </p:nvPicPr>
        <p:blipFill>
          <a:blip r:embed="rId3"/>
          <a:srcRect l="7290" t="16480" r="37219" b="17858"/>
          <a:stretch>
            <a:fillRect/>
          </a:stretch>
        </p:blipFill>
        <p:spPr bwMode="auto">
          <a:xfrm>
            <a:off x="1000100" y="1071546"/>
            <a:ext cx="7072362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abysBakgrounds_09_www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8429683" cy="6286544"/>
          </a:xfrm>
          <a:prstGeom prst="rect">
            <a:avLst/>
          </a:prstGeom>
          <a:noFill/>
        </p:spPr>
      </p:pic>
      <p:pic>
        <p:nvPicPr>
          <p:cNvPr id="3" name="Рисунок 2"/>
          <p:cNvPicPr/>
          <p:nvPr/>
        </p:nvPicPr>
        <p:blipFill>
          <a:blip r:embed="rId3"/>
          <a:srcRect l="8072" t="18673" r="37689" b="29514"/>
          <a:stretch>
            <a:fillRect/>
          </a:stretch>
        </p:blipFill>
        <p:spPr bwMode="auto">
          <a:xfrm>
            <a:off x="2143108" y="1643050"/>
            <a:ext cx="5072098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abysBakgrounds_09_www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8429683" cy="6286544"/>
          </a:xfrm>
          <a:prstGeom prst="rect">
            <a:avLst/>
          </a:prstGeom>
          <a:noFill/>
        </p:spPr>
      </p:pic>
      <p:pic>
        <p:nvPicPr>
          <p:cNvPr id="3" name="Рисунок 2"/>
          <p:cNvPicPr/>
          <p:nvPr/>
        </p:nvPicPr>
        <p:blipFill>
          <a:blip r:embed="rId3"/>
          <a:srcRect l="7670" t="19268" r="37276" b="16898"/>
          <a:stretch>
            <a:fillRect/>
          </a:stretch>
        </p:blipFill>
        <p:spPr bwMode="auto">
          <a:xfrm>
            <a:off x="2071670" y="1643050"/>
            <a:ext cx="528641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abysBakgrounds_09_www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8429683" cy="6286544"/>
          </a:xfrm>
          <a:prstGeom prst="rect">
            <a:avLst/>
          </a:prstGeom>
          <a:noFill/>
        </p:spPr>
      </p:pic>
      <p:pic>
        <p:nvPicPr>
          <p:cNvPr id="3" name="Рисунок 2"/>
          <p:cNvPicPr/>
          <p:nvPr/>
        </p:nvPicPr>
        <p:blipFill>
          <a:blip r:embed="rId3"/>
          <a:srcRect l="7939" t="18645" r="37560" b="17577"/>
          <a:stretch>
            <a:fillRect/>
          </a:stretch>
        </p:blipFill>
        <p:spPr bwMode="auto">
          <a:xfrm>
            <a:off x="1714480" y="1643050"/>
            <a:ext cx="564360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404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Всі  рослини  мають  схожу  будову.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Кожна  рослина  складається  з  частин  ,  які  називаються  органами.  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Кожен  орган  має  свою  назву.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lists_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279" y="214290"/>
            <a:ext cx="8637439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928662" y="2214554"/>
            <a:ext cx="7143800" cy="247760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Листя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виділяє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повітря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значну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кількість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кисню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яким</a:t>
            </a:r>
            <a:r>
              <a:rPr lang="ru-RU" sz="36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дихають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всі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живі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організми</a:t>
            </a:r>
            <a:r>
              <a:rPr lang="ru-RU" sz="36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lang="ru-RU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36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поглинає</a:t>
            </a:r>
            <a:r>
              <a:rPr lang="ru-RU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36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вуглекислий</a:t>
            </a:r>
            <a:r>
              <a:rPr lang="ru-RU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газ.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571480"/>
            <a:ext cx="7772400" cy="1470025"/>
          </a:xfrm>
        </p:spPr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Всі  рослини  тягнуть  свої  листки  до  сонячного  світла.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2"/>
          <a:srcRect l="32910" t="18861" r="32994" b="21014"/>
          <a:stretch>
            <a:fillRect/>
          </a:stretch>
        </p:blipFill>
        <p:spPr bwMode="auto">
          <a:xfrm>
            <a:off x="1357290" y="2571744"/>
            <a:ext cx="6858048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2285992"/>
          </a:xfrm>
        </p:spPr>
        <p:txBody>
          <a:bodyPr>
            <a:normAutofit fontScale="90000"/>
          </a:bodyPr>
          <a:lstStyle/>
          <a:p>
            <a:r>
              <a:rPr lang="ru-RU" sz="36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Дивовижн</a:t>
            </a:r>
            <a:r>
              <a:rPr lang="uk-UA" sz="3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3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листя</a:t>
            </a:r>
            <a:r>
              <a:rPr lang="ru-RU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латаття</a:t>
            </a:r>
            <a:r>
              <a:rPr lang="ru-RU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Вікторії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росте в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Південній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Америці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. Вони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бувають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ru-RU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метрів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діаметрі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Такий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лист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витримує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великий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вантаж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не тоне. </a:t>
            </a:r>
            <a:endParaRPr lang="ru-RU" dirty="0"/>
          </a:p>
        </p:txBody>
      </p:sp>
      <p:pic>
        <p:nvPicPr>
          <p:cNvPr id="3" name="Picture 5" descr="Картинка 2 из 14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500306"/>
            <a:ext cx="8286808" cy="410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928662" y="357166"/>
            <a:ext cx="771530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Квіти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рослин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теж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різноманітні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7" descr="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428735"/>
            <a:ext cx="3357586" cy="242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 l="2405" t="13085" r="31534" b="10203"/>
          <a:stretch>
            <a:fillRect/>
          </a:stretch>
        </p:blipFill>
        <p:spPr bwMode="auto">
          <a:xfrm>
            <a:off x="357158" y="4357694"/>
            <a:ext cx="3437259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1269328"/>
            <a:ext cx="4030668" cy="523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shipovnik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357166"/>
            <a:ext cx="3529013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8"/>
          <p:cNvSpPr txBox="1">
            <a:spLocks noChangeArrowheads="1"/>
          </p:cNvSpPr>
          <p:nvPr/>
        </p:nvSpPr>
        <p:spPr bwMode="auto">
          <a:xfrm>
            <a:off x="357159" y="4643446"/>
            <a:ext cx="2928958" cy="1938992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Цвітіння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шипшини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липи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4" name="Picture 2" descr="Картинка 93 из 24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1143000"/>
            <a:ext cx="4357687" cy="497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Картинка 33 из 259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357166"/>
            <a:ext cx="3810000" cy="6096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7" descr="4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9" y="115888"/>
            <a:ext cx="4278312" cy="6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8"/>
          <p:cNvSpPr txBox="1">
            <a:spLocks noChangeArrowheads="1"/>
          </p:cNvSpPr>
          <p:nvPr/>
        </p:nvSpPr>
        <p:spPr bwMode="auto">
          <a:xfrm>
            <a:off x="500034" y="5143512"/>
            <a:ext cx="3817936" cy="1323439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цвітіння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/>
              <a:t>	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берези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7" name="Text Box 11"/>
          <p:cNvSpPr txBox="1">
            <a:spLocks noChangeArrowheads="1"/>
          </p:cNvSpPr>
          <p:nvPr/>
        </p:nvSpPr>
        <p:spPr bwMode="auto">
          <a:xfrm>
            <a:off x="4714877" y="5715016"/>
            <a:ext cx="4071966" cy="707886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квіти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 	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жасм</a:t>
            </a: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ну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4" descr="BabysBakgrounds_09_www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8429684" cy="628654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28794" y="2357430"/>
            <a:ext cx="5072098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Із  квіток  </a:t>
            </a:r>
          </a:p>
          <a:p>
            <a:pPr algn="ctr"/>
            <a:r>
              <a:rPr lang="uk-UA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утворюються  плоди  </a:t>
            </a:r>
          </a:p>
          <a:p>
            <a:pPr algn="ctr"/>
            <a:r>
              <a:rPr lang="uk-UA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  насінням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228599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Плоди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рослин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несхожі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собою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але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вони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завжди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утворюються</a:t>
            </a: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36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місці</a:t>
            </a: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квіток</a:t>
            </a: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b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У плодах </a:t>
            </a:r>
            <a:r>
              <a:rPr lang="ru-RU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знаходиться</a:t>
            </a:r>
            <a:r>
              <a:rPr lang="ru-RU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насіння</a:t>
            </a:r>
            <a:r>
              <a:rPr lang="ru-RU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/>
          <a:srcRect l="2565" t="12828" r="31694" b="10203"/>
          <a:stretch>
            <a:fillRect/>
          </a:stretch>
        </p:blipFill>
        <p:spPr bwMode="auto">
          <a:xfrm>
            <a:off x="428596" y="2714620"/>
            <a:ext cx="3757613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/>
          <p:cNvPicPr>
            <a:picLocks noGrp="1"/>
          </p:cNvPicPr>
          <p:nvPr>
            <p:ph sz="half" idx="2"/>
          </p:nvPr>
        </p:nvPicPr>
        <p:blipFill>
          <a:blip r:embed="rId3"/>
          <a:srcRect l="2405" t="13085" r="64564" b="9947"/>
          <a:stretch>
            <a:fillRect/>
          </a:stretch>
        </p:blipFill>
        <p:spPr bwMode="auto">
          <a:xfrm>
            <a:off x="4857752" y="2714620"/>
            <a:ext cx="3857651" cy="3643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8544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Плоди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захищають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насінину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пошкоджень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замерзання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засихання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Насіння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дає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новій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рослині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 l="35114" t="20400" r="33554" b="16532"/>
          <a:stretch>
            <a:fillRect/>
          </a:stretch>
        </p:blipFill>
        <p:spPr bwMode="auto">
          <a:xfrm>
            <a:off x="3000364" y="2786058"/>
            <a:ext cx="357190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25668"/>
          </a:xfrm>
        </p:spPr>
        <p:txBody>
          <a:bodyPr>
            <a:normAutofit/>
          </a:bodyPr>
          <a:lstStyle/>
          <a:p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Деяке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насіння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зберігатися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проростати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через </a:t>
            </a:r>
            <a:b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10, 20,  40  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навіть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100 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 l="12892" t="28278" r="42213" b="17180"/>
          <a:stretch>
            <a:fillRect/>
          </a:stretch>
        </p:blipFill>
        <p:spPr bwMode="auto">
          <a:xfrm>
            <a:off x="2428860" y="2357430"/>
            <a:ext cx="385765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57224" y="5214950"/>
            <a:ext cx="74295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Такі  рослини ,  </a:t>
            </a:r>
            <a:r>
              <a:rPr lang="uk-UA" sz="40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як  грицики</a:t>
            </a: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,  ростуть  кілька  місяців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Органи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рослини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solidFill>
            <a:schemeClr val="bg1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1 – </a:t>
            </a:r>
            <a:r>
              <a:rPr lang="ru-RU" sz="4400" b="1" dirty="0" err="1" smtClean="0">
                <a:latin typeface="Times New Roman" pitchFamily="18" charset="0"/>
                <a:cs typeface="Times New Roman" pitchFamily="18" charset="0"/>
              </a:rPr>
              <a:t>корінь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2 – стебло;</a:t>
            </a:r>
          </a:p>
          <a:p>
            <a:pPr algn="ctr"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3 – листки;</a:t>
            </a:r>
          </a:p>
          <a:p>
            <a:pPr algn="ctr"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4 – </a:t>
            </a:r>
            <a:r>
              <a:rPr lang="ru-RU" sz="4400" b="1" dirty="0" err="1" smtClean="0">
                <a:latin typeface="Times New Roman" pitchFamily="18" charset="0"/>
                <a:cs typeface="Times New Roman" pitchFamily="18" charset="0"/>
              </a:rPr>
              <a:t>квітка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5 – </a:t>
            </a:r>
            <a:r>
              <a:rPr lang="ru-RU" sz="4400" b="1" dirty="0" err="1" smtClean="0">
                <a:latin typeface="Times New Roman" pitchFamily="18" charset="0"/>
                <a:cs typeface="Times New Roman" pitchFamily="18" charset="0"/>
              </a:rPr>
              <a:t>плід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1" y="1643050"/>
            <a:ext cx="4143403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7158" y="1142984"/>
            <a:ext cx="3008313" cy="4691063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А  деякі  дерева  </a:t>
            </a:r>
            <a:r>
              <a:rPr lang="uk-UA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живуть  більше  </a:t>
            </a:r>
          </a:p>
          <a:p>
            <a:pPr algn="ctr"/>
            <a:r>
              <a:rPr lang="uk-UA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  років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/>
          <a:srcRect l="33151" t="17393" r="32690" b="10203"/>
          <a:stretch>
            <a:fillRect/>
          </a:stretch>
        </p:blipFill>
        <p:spPr bwMode="auto">
          <a:xfrm>
            <a:off x="3929058" y="428604"/>
            <a:ext cx="4857784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2560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Рослини  </a:t>
            </a:r>
            <a:r>
              <a:rPr lang="uk-UA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рухаються. 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Вони  </a:t>
            </a:r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повертають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свої  листки 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до  світла</a:t>
            </a:r>
            <a:endParaRPr lang="ru-RU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/>
          <a:srcRect l="2886" t="13085" r="31534" b="9947"/>
          <a:stretch>
            <a:fillRect/>
          </a:stretch>
        </p:blipFill>
        <p:spPr bwMode="auto">
          <a:xfrm>
            <a:off x="714348" y="2286000"/>
            <a:ext cx="8001056" cy="4214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854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Квітки  латаття  білого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на  ніч  згортають  свої  пелюстки  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й  ховаються  під  воду  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  наступного  ранку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>
          <a:blip r:embed="rId2"/>
          <a:srcRect l="2405" t="12828" r="32015" b="10459"/>
          <a:stretch>
            <a:fillRect/>
          </a:stretch>
        </p:blipFill>
        <p:spPr bwMode="auto">
          <a:xfrm>
            <a:off x="714348" y="2928934"/>
            <a:ext cx="7929618" cy="3571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8279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Молоді  стебла  гороху  </a:t>
            </a:r>
            <a:b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вусиками  нишпорять  в  пошуках  підпори.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 l="12745" t="34095" r="42158" b="15763"/>
          <a:stretch>
            <a:fillRect/>
          </a:stretch>
        </p:blipFill>
        <p:spPr bwMode="auto">
          <a:xfrm>
            <a:off x="500034" y="2500306"/>
            <a:ext cx="785818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 l="2084" t="12571" r="31374" b="9947"/>
          <a:stretch>
            <a:fillRect/>
          </a:stretch>
        </p:blipFill>
        <p:spPr bwMode="auto">
          <a:xfrm>
            <a:off x="500034" y="214290"/>
            <a:ext cx="8358246" cy="62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14414" y="500042"/>
            <a:ext cx="7143800" cy="37856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Рослини  </a:t>
            </a: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 живляться,  дихають,  розмножуються,  народжуються, ростуть і  розвиваються,  відмирають,  рухаються.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Всі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ці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частини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трав'янистих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рослин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кущів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дерев. </a:t>
            </a:r>
          </a:p>
        </p:txBody>
      </p:sp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>
          <a:blip r:embed="rId2" cstate="print"/>
          <a:srcRect l="6087" r="43459"/>
          <a:stretch>
            <a:fillRect/>
          </a:stretch>
        </p:blipFill>
        <p:spPr bwMode="auto">
          <a:xfrm>
            <a:off x="500034" y="1600200"/>
            <a:ext cx="4318171" cy="475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Картинка 10 из 18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1643050"/>
            <a:ext cx="3643338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 descr="3ee019f0c5a1a3f0026948638f71c28b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6114" y="2857496"/>
            <a:ext cx="3302634" cy="3422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 l="2084" t="10006" r="31177" b="11003"/>
          <a:stretch>
            <a:fillRect/>
          </a:stretch>
        </p:blipFill>
        <p:spPr bwMode="auto">
          <a:xfrm>
            <a:off x="1680567" y="1290637"/>
            <a:ext cx="5782865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 descr="BabysBakgrounds_09_www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14290"/>
            <a:ext cx="8429684" cy="6286544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1500166" y="1214422"/>
            <a:ext cx="6286544" cy="407196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Органи  рослин відрізняються  розміром, </a:t>
            </a:r>
          </a:p>
          <a:p>
            <a:pPr algn="ctr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 формою  ,  кольором, </a:t>
            </a:r>
          </a:p>
          <a:p>
            <a:pPr algn="ctr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 розташуванням  у  просторі . 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58204" cy="1857364"/>
          </a:xfrm>
        </p:spPr>
        <p:txBody>
          <a:bodyPr>
            <a:noAutofit/>
          </a:bodyPr>
          <a:lstStyle/>
          <a:p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Зростання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рослини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починається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кореня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 За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кореня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рослини</a:t>
            </a:r>
            <a:r>
              <a:rPr lang="ru-RU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одержують</a:t>
            </a:r>
            <a:r>
              <a:rPr lang="ru-RU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грунту воду </a:t>
            </a:r>
            <a:r>
              <a:rPr lang="ru-RU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розчинені</a:t>
            </a:r>
            <a:r>
              <a:rPr lang="ru-RU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ній</a:t>
            </a:r>
            <a:r>
              <a:rPr lang="ru-RU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поживні</a:t>
            </a:r>
            <a:r>
              <a:rPr lang="ru-RU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речовини</a:t>
            </a:r>
            <a:r>
              <a:rPr lang="ru-RU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3200" dirty="0">
              <a:solidFill>
                <a:srgbClr val="008000"/>
              </a:solidFill>
            </a:endParaRPr>
          </a:p>
        </p:txBody>
      </p:sp>
      <p:pic>
        <p:nvPicPr>
          <p:cNvPr id="4" name="Содержимое 4" descr="http://htmlimg2.scribdassets.com/5htqfy0oqo4zr4r/images/48-ddfe6d4efe.jpg"/>
          <p:cNvPicPr>
            <a:picLocks noGrp="1"/>
          </p:cNvPicPr>
          <p:nvPr>
            <p:ph idx="1"/>
          </p:nvPr>
        </p:nvPicPr>
        <p:blipFill>
          <a:blip r:embed="rId2" cstate="print"/>
          <a:srcRect l="47642" t="9784" r="2829" b="10150"/>
          <a:stretch>
            <a:fillRect/>
          </a:stretch>
        </p:blipFill>
        <p:spPr bwMode="auto">
          <a:xfrm>
            <a:off x="642910" y="2000240"/>
            <a:ext cx="8072494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Корені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зміцнюють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рослини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в 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грунті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Найбільша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глибина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залягання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кореневої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системи</a:t>
            </a:r>
            <a:endParaRPr lang="ru-RU" sz="3200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/>
          <a:srcRect l="8136" t="7429" r="47642" b="10150"/>
          <a:stretch>
            <a:fillRect/>
          </a:stretch>
        </p:blipFill>
        <p:spPr bwMode="auto">
          <a:xfrm>
            <a:off x="571472" y="1857364"/>
            <a:ext cx="321471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6072206"/>
            <a:ext cx="3207417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Пальми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5 – 10 м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7"/>
          <p:cNvPicPr>
            <a:picLocks noGrp="1"/>
          </p:cNvPicPr>
          <p:nvPr>
            <p:ph sz="half" idx="2"/>
          </p:nvPr>
        </p:nvPicPr>
        <p:blipFill>
          <a:blip r:embed="rId3"/>
          <a:srcRect l="12829" t="57432" r="64771" b="16937"/>
          <a:stretch>
            <a:fillRect/>
          </a:stretch>
        </p:blipFill>
        <p:spPr bwMode="auto">
          <a:xfrm>
            <a:off x="3929058" y="1928802"/>
            <a:ext cx="273100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357686" y="3857628"/>
            <a:ext cx="2357454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Кавун  10- 18 м   </a:t>
            </a:r>
            <a:endParaRPr lang="ru-RU" sz="2400" b="1" dirty="0"/>
          </a:p>
        </p:txBody>
      </p:sp>
      <p:pic>
        <p:nvPicPr>
          <p:cNvPr id="11" name="Picture 7" descr="Картинка 24 из 857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4429132"/>
            <a:ext cx="4286280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5000628" y="6143644"/>
            <a:ext cx="3345788" cy="461665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Виноград        12 – 16 м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42703[1]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8429684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214414" y="2428868"/>
            <a:ext cx="6974089" cy="1446550"/>
          </a:xfrm>
          <a:prstGeom prst="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Стебла   </a:t>
            </a:r>
          </a:p>
          <a:p>
            <a:pPr algn="ctr"/>
            <a:r>
              <a:rPr lang="ru-RU" sz="4400" b="1" dirty="0" err="1" smtClean="0"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400" b="1" dirty="0" err="1" smtClean="0">
                <a:latin typeface="Times New Roman" pitchFamily="18" charset="0"/>
                <a:cs typeface="Times New Roman" pitchFamily="18" charset="0"/>
              </a:rPr>
              <a:t>рослин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400" b="1" dirty="0" err="1" smtClean="0">
                <a:latin typeface="Times New Roman" pitchFamily="18" charset="0"/>
                <a:cs typeface="Times New Roman" pitchFamily="18" charset="0"/>
              </a:rPr>
              <a:t>неоднакові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трав'янистих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рослин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стебла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м'які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соковиті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1" descr="Картинка 28 из 7626">
            <a:hlinkClick r:id="rId2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14348" y="1991519"/>
            <a:ext cx="3643338" cy="429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22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143504" y="1989121"/>
            <a:ext cx="3543296" cy="429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246</Words>
  <Application>Microsoft Office PowerPoint</Application>
  <PresentationFormat>Экран (4:3)</PresentationFormat>
  <Paragraphs>63</Paragraphs>
  <Slides>34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Arial Rounded MT Bold</vt:lpstr>
      <vt:lpstr>Calibri</vt:lpstr>
      <vt:lpstr>Times New Roman</vt:lpstr>
      <vt:lpstr>Тема Office</vt:lpstr>
      <vt:lpstr> </vt:lpstr>
      <vt:lpstr>Всі  рослини  мають  схожу  будову.    Кожна  рослина  складається  з  частин  ,  які  називаються  органами.    Кожен  орган  має  свою  назву.</vt:lpstr>
      <vt:lpstr>Органи рослини </vt:lpstr>
      <vt:lpstr>Всі ці частини  є у трав'янистих рослин, кущів, дерев. </vt:lpstr>
      <vt:lpstr>Презентация PowerPoint</vt:lpstr>
      <vt:lpstr>Зростання рослини починається  з кореня. За допомогою кореня  рослини одержують з грунту воду і розчинені в ній поживні речовини. </vt:lpstr>
      <vt:lpstr>Корені  зміцнюють  рослини  в  грунті.  Найбільша глибина залягання кореневої системи</vt:lpstr>
      <vt:lpstr>Презентация PowerPoint</vt:lpstr>
      <vt:lpstr>У трав'янистих рослин  стебла м'які, соковиті.</vt:lpstr>
      <vt:lpstr> У  дерев  і   кущів –                            тверді,  здерев'янілі.  </vt:lpstr>
      <vt:lpstr>Презентация PowerPoint</vt:lpstr>
      <vt:lpstr>Листя рослин різноманітні  . Листя сосни і ялівця називаються хвоєю,  а  дерева  хвойними.</vt:lpstr>
      <vt:lpstr>  Береза, горобина, осика, тополя  і ліщина - листяні рослини.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Всі  рослини  тягнуть  свої  листки  до  сонячного  світла.</vt:lpstr>
      <vt:lpstr>Дивовижне листя латаття Вікторії,  що росте в Південній Америці. Вони бувають близько 2 метрів у діаметрі. Такий лист витримує великий вантаж і не тоне. </vt:lpstr>
      <vt:lpstr>Презентация PowerPoint</vt:lpstr>
      <vt:lpstr>Презентация PowerPoint</vt:lpstr>
      <vt:lpstr>Презентация PowerPoint</vt:lpstr>
      <vt:lpstr>Презентация PowerPoint</vt:lpstr>
      <vt:lpstr>Плоди різних рослин  несхожі між собою, але вони завжди  утворюються на місці квіток.  У плодах знаходиться насіння.</vt:lpstr>
      <vt:lpstr>Плоди захищають насінину  від пошкоджень, замерзання і засихання.  Насіння  дає  життя новій рослині.</vt:lpstr>
      <vt:lpstr>Деяке насіння може  зберігатися  і  проростати через  10, 20,  40  і  навіть  100 років.</vt:lpstr>
      <vt:lpstr>Презентация PowerPoint</vt:lpstr>
      <vt:lpstr>Рослини  рухаються.   Вони  повертають  свої  листки   до  світла</vt:lpstr>
      <vt:lpstr>Квітки  латаття  білого   на  ніч  згортають  свої  пелюстки   й  ховаються  під  воду   до  наступного  ранку</vt:lpstr>
      <vt:lpstr>Молоді  стебла  гороху   вусиками  нишпорять  в  пошуках  підпори.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Admin</dc:creator>
  <cp:lastModifiedBy>chip</cp:lastModifiedBy>
  <cp:revision>28</cp:revision>
  <dcterms:created xsi:type="dcterms:W3CDTF">2011-11-20T18:59:18Z</dcterms:created>
  <dcterms:modified xsi:type="dcterms:W3CDTF">2017-01-24T14:03:47Z</dcterms:modified>
</cp:coreProperties>
</file>