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3" r:id="rId3"/>
    <p:sldId id="257" r:id="rId4"/>
    <p:sldId id="261" r:id="rId5"/>
    <p:sldId id="265" r:id="rId6"/>
    <p:sldId id="266" r:id="rId7"/>
    <p:sldId id="260" r:id="rId8"/>
    <p:sldId id="267" r:id="rId9"/>
    <p:sldId id="258" r:id="rId10"/>
    <p:sldId id="269" r:id="rId11"/>
    <p:sldId id="268" r:id="rId12"/>
    <p:sldId id="271" r:id="rId13"/>
    <p:sldId id="264" r:id="rId14"/>
    <p:sldId id="259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2A20"/>
    <a:srgbClr val="52403D"/>
    <a:srgbClr val="784347"/>
    <a:srgbClr val="66423C"/>
    <a:srgbClr val="6E574A"/>
    <a:srgbClr val="78785C"/>
    <a:srgbClr val="775150"/>
    <a:srgbClr val="C0B68D"/>
    <a:srgbClr val="D0B7A8"/>
    <a:srgbClr val="75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35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75713-718A-4DD1-912A-F57F37F460D0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402A9-D149-4FFC-894D-75E1318AC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83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402A9-D149-4FFC-894D-75E1318ACE8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544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D4FB-3BF2-4C2D-A70A-AEBF9A486FF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A55-4DCF-4B52-8925-070A8DB29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61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D4FB-3BF2-4C2D-A70A-AEBF9A486FF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A55-4DCF-4B52-8925-070A8DB29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742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D4FB-3BF2-4C2D-A70A-AEBF9A486FF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A55-4DCF-4B52-8925-070A8DB29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97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D4FB-3BF2-4C2D-A70A-AEBF9A486FF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A55-4DCF-4B52-8925-070A8DB29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139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D4FB-3BF2-4C2D-A70A-AEBF9A486FF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A55-4DCF-4B52-8925-070A8DB29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166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D4FB-3BF2-4C2D-A70A-AEBF9A486FF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A55-4DCF-4B52-8925-070A8DB29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33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D4FB-3BF2-4C2D-A70A-AEBF9A486FF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A55-4DCF-4B52-8925-070A8DB29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32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D4FB-3BF2-4C2D-A70A-AEBF9A486FF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A55-4DCF-4B52-8925-070A8DB29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207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D4FB-3BF2-4C2D-A70A-AEBF9A486FF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A55-4DCF-4B52-8925-070A8DB29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424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D4FB-3BF2-4C2D-A70A-AEBF9A486FF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A55-4DCF-4B52-8925-070A8DB29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120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D4FB-3BF2-4C2D-A70A-AEBF9A486FF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A55-4DCF-4B52-8925-070A8DB29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121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4D4FB-3BF2-4C2D-A70A-AEBF9A486FF8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F0A55-4DCF-4B52-8925-070A8DB290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03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watch?v=7pBBoL_Q3hQ&amp;t=300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3543" b="7059"/>
          <a:stretch/>
        </p:blipFill>
        <p:spPr>
          <a:xfrm>
            <a:off x="457201" y="1460306"/>
            <a:ext cx="11268635" cy="512418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457201" y="62753"/>
            <a:ext cx="11358283" cy="120032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7200" dirty="0" smtClean="0">
                <a:solidFill>
                  <a:srgbClr val="52403D"/>
                </a:solidFill>
                <a:latin typeface="Comic Sans MS" panose="030F0702030302020204" pitchFamily="66" charset="0"/>
              </a:rPr>
              <a:t>Будова і значення шкіри</a:t>
            </a:r>
            <a:endParaRPr lang="ru-RU" sz="7200" dirty="0">
              <a:solidFill>
                <a:srgbClr val="52403D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69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4917" y="1529696"/>
            <a:ext cx="4800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Молочні залози </a:t>
            </a:r>
            <a:r>
              <a:rPr lang="uk-UA" sz="4000" dirty="0" smtClean="0">
                <a:latin typeface="Comic Sans MS" panose="030F0702030302020204" pitchFamily="66" charset="0"/>
              </a:rPr>
              <a:t/>
            </a:r>
            <a:br>
              <a:rPr lang="uk-UA" sz="4000" dirty="0" smtClean="0">
                <a:latin typeface="Comic Sans MS" panose="030F0702030302020204" pitchFamily="66" charset="0"/>
              </a:rPr>
            </a:br>
            <a:r>
              <a:rPr lang="uk-UA" sz="3100" dirty="0" smtClean="0">
                <a:solidFill>
                  <a:srgbClr val="492A20"/>
                </a:solidFill>
                <a:latin typeface="Comic Sans MS" panose="030F0702030302020204" pitchFamily="66" charset="0"/>
              </a:rPr>
              <a:t>– це видозмінені потові залози, призначені для вигодовування новонародженого материнським молоком</a:t>
            </a:r>
            <a:endParaRPr lang="ru-RU" sz="3100" dirty="0">
              <a:solidFill>
                <a:srgbClr val="492A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r="9529"/>
          <a:stretch/>
        </p:blipFill>
        <p:spPr>
          <a:xfrm>
            <a:off x="224117" y="212352"/>
            <a:ext cx="6203577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57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6777" y="155525"/>
            <a:ext cx="640528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Сальні залози </a:t>
            </a:r>
            <a:r>
              <a:rPr lang="uk-UA" dirty="0" smtClean="0">
                <a:latin typeface="Comic Sans MS" panose="030F0702030302020204" pitchFamily="66" charset="0"/>
              </a:rPr>
              <a:t/>
            </a:r>
            <a:br>
              <a:rPr lang="uk-UA" dirty="0" smtClean="0">
                <a:latin typeface="Comic Sans MS" panose="030F0702030302020204" pitchFamily="66" charset="0"/>
              </a:rPr>
            </a:br>
            <a:r>
              <a:rPr lang="uk-UA" sz="3100" dirty="0" smtClean="0">
                <a:solidFill>
                  <a:srgbClr val="52403D"/>
                </a:solidFill>
                <a:latin typeface="Comic Sans MS" panose="030F0702030302020204" pitchFamily="66" charset="0"/>
              </a:rPr>
              <a:t>розміщені на межі сосочкового і сітчастого шарів</a:t>
            </a:r>
            <a:endParaRPr lang="ru-RU" sz="3100" dirty="0">
              <a:solidFill>
                <a:srgbClr val="52403D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26197"/>
          <a:stretch/>
        </p:blipFill>
        <p:spPr>
          <a:xfrm>
            <a:off x="230503" y="155525"/>
            <a:ext cx="4224955" cy="651109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4588389" y="4381743"/>
            <a:ext cx="1837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м</a:t>
            </a:r>
            <a:r>
              <a:rPr lang="uk-UA" dirty="0" smtClean="0">
                <a:latin typeface="Comic Sans MS" panose="030F0702030302020204" pitchFamily="66" charset="0"/>
              </a:rPr>
              <a:t>ішечок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альної залози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7" name="Прямая соединительная линия 6"/>
          <p:cNvCxnSpPr>
            <a:endCxn id="5" idx="1"/>
          </p:cNvCxnSpPr>
          <p:nvPr/>
        </p:nvCxnSpPr>
        <p:spPr>
          <a:xfrm>
            <a:off x="3021106" y="3971365"/>
            <a:ext cx="1567283" cy="7335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01213" y="2391798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протока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2877671" y="2635624"/>
            <a:ext cx="1710718" cy="1434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18095" y="2298942"/>
            <a:ext cx="58304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Шкірне сало</a:t>
            </a: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 (приблизно 20 г на добу)</a:t>
            </a:r>
          </a:p>
          <a:p>
            <a:pPr algn="ctr"/>
            <a:r>
              <a:rPr lang="uk-UA" sz="2400" dirty="0">
                <a:latin typeface="Comic Sans MS" panose="030F0702030302020204" pitchFamily="66" charset="0"/>
              </a:rPr>
              <a:t>з</a:t>
            </a:r>
            <a:r>
              <a:rPr lang="uk-UA" sz="2400" dirty="0" smtClean="0">
                <a:latin typeface="Comic Sans MS" panose="030F0702030302020204" pitchFamily="66" charset="0"/>
              </a:rPr>
              <a:t>мащує волосся та епідерміс </a:t>
            </a:r>
          </a:p>
          <a:p>
            <a:pPr algn="ctr"/>
            <a:r>
              <a:rPr lang="uk-UA" sz="2400" dirty="0" err="1">
                <a:latin typeface="Comic Sans MS" panose="030F0702030302020204" pitchFamily="66" charset="0"/>
              </a:rPr>
              <a:t>п</a:t>
            </a:r>
            <a:r>
              <a:rPr lang="uk-UA" sz="2400" dirty="0" err="1" smtClean="0">
                <a:latin typeface="Comic Sans MS" panose="030F0702030302020204" pitchFamily="66" charset="0"/>
              </a:rPr>
              <a:t>ом</a:t>
            </a:r>
            <a:r>
              <a:rPr lang="en-US" sz="2400" dirty="0" smtClean="0">
                <a:latin typeface="Comic Sans MS" panose="030F0702030302020204" pitchFamily="66" charset="0"/>
              </a:rPr>
              <a:t>’</a:t>
            </a:r>
            <a:r>
              <a:rPr lang="uk-UA" sz="2400" dirty="0" err="1" smtClean="0">
                <a:latin typeface="Comic Sans MS" panose="030F0702030302020204" pitchFamily="66" charset="0"/>
              </a:rPr>
              <a:t>якшує</a:t>
            </a:r>
            <a:r>
              <a:rPr lang="uk-UA" sz="2400" dirty="0" smtClean="0">
                <a:latin typeface="Comic Sans MS" panose="030F0702030302020204" pitchFamily="66" charset="0"/>
              </a:rPr>
              <a:t> його і захищає від мікробів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202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6777" y="0"/>
            <a:ext cx="6405281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Волосся</a:t>
            </a:r>
            <a:r>
              <a:rPr lang="uk-UA" sz="3100" dirty="0" smtClean="0">
                <a:solidFill>
                  <a:srgbClr val="52403D"/>
                </a:solidFill>
                <a:latin typeface="Comic Sans MS" panose="030F0702030302020204" pitchFamily="66" charset="0"/>
              </a:rPr>
              <a:t> </a:t>
            </a:r>
            <a:br>
              <a:rPr lang="uk-UA" sz="3100" dirty="0" smtClean="0">
                <a:solidFill>
                  <a:srgbClr val="52403D"/>
                </a:solidFill>
                <a:latin typeface="Comic Sans MS" panose="030F0702030302020204" pitchFamily="66" charset="0"/>
              </a:rPr>
            </a:br>
            <a:r>
              <a:rPr lang="uk-UA" sz="2800" dirty="0" smtClean="0">
                <a:solidFill>
                  <a:srgbClr val="52403D"/>
                </a:solidFill>
                <a:latin typeface="Comic Sans MS" panose="030F0702030302020204" pitchFamily="66" charset="0"/>
              </a:rPr>
              <a:t>– видовжені похідні епідермісу</a:t>
            </a:r>
            <a:endParaRPr lang="ru-RU" sz="2800" dirty="0">
              <a:solidFill>
                <a:srgbClr val="52403D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26197"/>
          <a:stretch/>
        </p:blipFill>
        <p:spPr>
          <a:xfrm>
            <a:off x="230503" y="155525"/>
            <a:ext cx="4224955" cy="65110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2" r="13801" b="8713"/>
          <a:stretch/>
        </p:blipFill>
        <p:spPr>
          <a:xfrm>
            <a:off x="9444959" y="1770613"/>
            <a:ext cx="2511541" cy="30229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5644826" y="1109003"/>
            <a:ext cx="5641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Волосина містить білки кератин, меланін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і не містить нервових закінчень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7506" y="4347882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олосяний фолікул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3" name="Прямая соединительная линия 12"/>
          <p:cNvCxnSpPr>
            <a:endCxn id="9" idx="1"/>
          </p:cNvCxnSpPr>
          <p:nvPr/>
        </p:nvCxnSpPr>
        <p:spPr>
          <a:xfrm flipV="1">
            <a:off x="2384611" y="4532548"/>
            <a:ext cx="2312895" cy="1846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16742" y="5208494"/>
            <a:ext cx="235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олосяна цибулина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6" name="Прямая соединительная линия 15"/>
          <p:cNvCxnSpPr>
            <a:endCxn id="14" idx="1"/>
          </p:cNvCxnSpPr>
          <p:nvPr/>
        </p:nvCxnSpPr>
        <p:spPr>
          <a:xfrm>
            <a:off x="2384611" y="5378824"/>
            <a:ext cx="2332131" cy="143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05082" y="5907741"/>
            <a:ext cx="20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</a:t>
            </a:r>
            <a:r>
              <a:rPr lang="uk-UA" dirty="0" smtClean="0">
                <a:latin typeface="Comic Sans MS" panose="030F0702030302020204" pitchFamily="66" charset="0"/>
              </a:rPr>
              <a:t>орінь волосини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1" name="Прямая соединительная линия 20"/>
          <p:cNvCxnSpPr>
            <a:endCxn id="19" idx="1"/>
          </p:cNvCxnSpPr>
          <p:nvPr/>
        </p:nvCxnSpPr>
        <p:spPr>
          <a:xfrm>
            <a:off x="2384611" y="5577826"/>
            <a:ext cx="2420471" cy="5145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02943" y="177061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стрижень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V="1">
            <a:off x="2868706" y="1987172"/>
            <a:ext cx="1721223" cy="1721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16742" y="3363106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м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яз</a:t>
            </a:r>
            <a:r>
              <a:rPr lang="uk-UA" dirty="0" smtClean="0">
                <a:latin typeface="Comic Sans MS" panose="030F0702030302020204" pitchFamily="66" charset="0"/>
              </a:rPr>
              <a:t> – підіймач 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волосини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7" name="Прямая соединительная линия 26"/>
          <p:cNvCxnSpPr>
            <a:endCxn id="25" idx="1"/>
          </p:cNvCxnSpPr>
          <p:nvPr/>
        </p:nvCxnSpPr>
        <p:spPr>
          <a:xfrm flipV="1">
            <a:off x="3801035" y="3686272"/>
            <a:ext cx="915707" cy="1470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7718" y="4933311"/>
            <a:ext cx="2606021" cy="173330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9" name="TextBox 28"/>
          <p:cNvSpPr txBox="1"/>
          <p:nvPr/>
        </p:nvSpPr>
        <p:spPr>
          <a:xfrm>
            <a:off x="7536594" y="6277073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«Гусяча» шкіра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808" y="1770613"/>
            <a:ext cx="2017813" cy="3022926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33" name="Прямая соединительная линия 32"/>
          <p:cNvCxnSpPr>
            <a:stCxn id="19" idx="3"/>
          </p:cNvCxnSpPr>
          <p:nvPr/>
        </p:nvCxnSpPr>
        <p:spPr>
          <a:xfrm flipV="1">
            <a:off x="6821981" y="4222376"/>
            <a:ext cx="1273711" cy="18700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6613415" y="3686271"/>
            <a:ext cx="1482277" cy="15849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6613415" y="2849887"/>
            <a:ext cx="1412575" cy="14979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0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4" grpId="0"/>
      <p:bldP spid="19" grpId="0"/>
      <p:bldP spid="22" grpId="0"/>
      <p:bldP spid="25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30" y="1457491"/>
            <a:ext cx="2857500" cy="2466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5333"/>
          <a:stretch/>
        </p:blipFill>
        <p:spPr>
          <a:xfrm>
            <a:off x="6179121" y="1457490"/>
            <a:ext cx="3135207" cy="24686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060" y="1457490"/>
            <a:ext cx="1849654" cy="24669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53764" b="66985"/>
          <a:stretch/>
        </p:blipFill>
        <p:spPr>
          <a:xfrm>
            <a:off x="3451412" y="1457491"/>
            <a:ext cx="2342228" cy="2466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54235" t="64397"/>
          <a:stretch/>
        </p:blipFill>
        <p:spPr>
          <a:xfrm>
            <a:off x="1948753" y="4123765"/>
            <a:ext cx="2234353" cy="256390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58882" y="63531"/>
            <a:ext cx="112944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66423C"/>
                </a:solidFill>
                <a:latin typeface="Comic Sans MS" panose="030F0702030302020204" pitchFamily="66" charset="0"/>
              </a:rPr>
              <a:t>Найменшу</a:t>
            </a:r>
            <a:r>
              <a:rPr lang="ru-RU" sz="2800" dirty="0" smtClean="0">
                <a:solidFill>
                  <a:srgbClr val="66423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rgbClr val="66423C"/>
                </a:solidFill>
                <a:latin typeface="Comic Sans MS" panose="030F0702030302020204" pitchFamily="66" charset="0"/>
              </a:rPr>
              <a:t>щільність</a:t>
            </a:r>
            <a:r>
              <a:rPr lang="ru-RU" sz="2800" dirty="0">
                <a:solidFill>
                  <a:srgbClr val="66423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rgbClr val="66423C"/>
                </a:solidFill>
                <a:latin typeface="Comic Sans MS" panose="030F0702030302020204" pitchFamily="66" charset="0"/>
              </a:rPr>
              <a:t>волосся</a:t>
            </a:r>
            <a:r>
              <a:rPr lang="ru-RU" sz="2800" dirty="0" smtClean="0">
                <a:solidFill>
                  <a:srgbClr val="66423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>
                <a:solidFill>
                  <a:srgbClr val="66423C"/>
                </a:solidFill>
                <a:latin typeface="Comic Sans MS" panose="030F0702030302020204" pitchFamily="66" charset="0"/>
              </a:rPr>
              <a:t>на </a:t>
            </a:r>
            <a:r>
              <a:rPr lang="ru-RU" sz="2800" dirty="0" err="1">
                <a:solidFill>
                  <a:srgbClr val="66423C"/>
                </a:solidFill>
                <a:latin typeface="Comic Sans MS" panose="030F0702030302020204" pitchFamily="66" charset="0"/>
              </a:rPr>
              <a:t>голові</a:t>
            </a:r>
            <a:r>
              <a:rPr lang="ru-RU" sz="2800" dirty="0">
                <a:solidFill>
                  <a:srgbClr val="66423C"/>
                </a:solidFill>
                <a:latin typeface="Comic Sans MS" panose="030F0702030302020204" pitchFamily="66" charset="0"/>
              </a:rPr>
              <a:t> </a:t>
            </a:r>
            <a:endParaRPr lang="ru-RU" sz="2800" dirty="0" smtClean="0">
              <a:solidFill>
                <a:srgbClr val="66423C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dirty="0" err="1" smtClean="0">
                <a:solidFill>
                  <a:srgbClr val="66423C"/>
                </a:solidFill>
                <a:latin typeface="Comic Sans MS" panose="030F0702030302020204" pitchFamily="66" charset="0"/>
              </a:rPr>
              <a:t>мають</a:t>
            </a:r>
            <a:r>
              <a:rPr lang="ru-RU" sz="2800" dirty="0" smtClean="0">
                <a:solidFill>
                  <a:srgbClr val="66423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rgbClr val="66423C"/>
                </a:solidFill>
                <a:latin typeface="Comic Sans MS" panose="030F0702030302020204" pitchFamily="66" charset="0"/>
              </a:rPr>
              <a:t>рудоволосі</a:t>
            </a:r>
            <a:r>
              <a:rPr lang="ru-RU" sz="2800" dirty="0" smtClean="0">
                <a:solidFill>
                  <a:srgbClr val="66423C"/>
                </a:solidFill>
                <a:latin typeface="Comic Sans MS" panose="030F0702030302020204" pitchFamily="66" charset="0"/>
              </a:rPr>
              <a:t> (</a:t>
            </a:r>
            <a:r>
              <a:rPr lang="ru-RU" sz="2800" dirty="0" err="1">
                <a:solidFill>
                  <a:srgbClr val="66423C"/>
                </a:solidFill>
                <a:latin typeface="Comic Sans MS" panose="030F0702030302020204" pitchFamily="66" charset="0"/>
              </a:rPr>
              <a:t>від</a:t>
            </a:r>
            <a:r>
              <a:rPr lang="ru-RU" sz="2800" dirty="0">
                <a:solidFill>
                  <a:srgbClr val="66423C"/>
                </a:solidFill>
                <a:latin typeface="Comic Sans MS" panose="030F0702030302020204" pitchFamily="66" charset="0"/>
              </a:rPr>
              <a:t> 60 до </a:t>
            </a:r>
            <a:r>
              <a:rPr lang="ru-RU" sz="2800" dirty="0" smtClean="0">
                <a:solidFill>
                  <a:srgbClr val="66423C"/>
                </a:solidFill>
                <a:latin typeface="Comic Sans MS" panose="030F0702030302020204" pitchFamily="66" charset="0"/>
              </a:rPr>
              <a:t>88 тис. </a:t>
            </a:r>
            <a:r>
              <a:rPr lang="ru-RU" sz="2800" dirty="0">
                <a:solidFill>
                  <a:srgbClr val="66423C"/>
                </a:solidFill>
                <a:latin typeface="Comic Sans MS" panose="030F0702030302020204" pitchFamily="66" charset="0"/>
              </a:rPr>
              <a:t>волосинок), </a:t>
            </a:r>
            <a:endParaRPr lang="ru-RU" sz="2800" dirty="0" smtClean="0">
              <a:solidFill>
                <a:srgbClr val="66423C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dirty="0" smtClean="0">
                <a:solidFill>
                  <a:srgbClr val="66423C"/>
                </a:solidFill>
                <a:latin typeface="Comic Sans MS" panose="030F0702030302020204" pitchFamily="66" charset="0"/>
              </a:rPr>
              <a:t>а </a:t>
            </a:r>
            <a:r>
              <a:rPr lang="ru-RU" sz="2800" dirty="0" err="1">
                <a:solidFill>
                  <a:srgbClr val="66423C"/>
                </a:solidFill>
                <a:latin typeface="Comic Sans MS" panose="030F0702030302020204" pitchFamily="66" charset="0"/>
              </a:rPr>
              <a:t>найбільшу</a:t>
            </a:r>
            <a:r>
              <a:rPr lang="ru-RU" sz="2800" dirty="0">
                <a:solidFill>
                  <a:srgbClr val="66423C"/>
                </a:solidFill>
                <a:latin typeface="Comic Sans MS" panose="030F0702030302020204" pitchFamily="66" charset="0"/>
              </a:rPr>
              <a:t> — </a:t>
            </a:r>
            <a:r>
              <a:rPr lang="ru-RU" sz="2800" dirty="0" err="1">
                <a:solidFill>
                  <a:srgbClr val="66423C"/>
                </a:solidFill>
                <a:latin typeface="Comic Sans MS" panose="030F0702030302020204" pitchFamily="66" charset="0"/>
              </a:rPr>
              <a:t>блондини</a:t>
            </a:r>
            <a:r>
              <a:rPr lang="ru-RU" sz="2800" dirty="0">
                <a:solidFill>
                  <a:srgbClr val="66423C"/>
                </a:solidFill>
                <a:latin typeface="Comic Sans MS" panose="030F0702030302020204" pitchFamily="66" charset="0"/>
              </a:rPr>
              <a:t> (до </a:t>
            </a:r>
            <a:r>
              <a:rPr lang="ru-RU" sz="2800" dirty="0" smtClean="0">
                <a:solidFill>
                  <a:srgbClr val="66423C"/>
                </a:solidFill>
                <a:latin typeface="Comic Sans MS" panose="030F0702030302020204" pitchFamily="66" charset="0"/>
              </a:rPr>
              <a:t>140 </a:t>
            </a:r>
            <a:r>
              <a:rPr lang="ru-RU" sz="2800" dirty="0">
                <a:solidFill>
                  <a:srgbClr val="66423C"/>
                </a:solidFill>
                <a:latin typeface="Comic Sans MS" panose="030F0702030302020204" pitchFamily="66" charset="0"/>
              </a:rPr>
              <a:t>тис. в</a:t>
            </a:r>
            <a:r>
              <a:rPr lang="ru-RU" sz="2800" dirty="0" smtClean="0">
                <a:solidFill>
                  <a:srgbClr val="66423C"/>
                </a:solidFill>
                <a:latin typeface="Comic Sans MS" panose="030F0702030302020204" pitchFamily="66" charset="0"/>
              </a:rPr>
              <a:t>олосинок)</a:t>
            </a:r>
            <a:endParaRPr lang="ru-RU" sz="2800" dirty="0">
              <a:solidFill>
                <a:srgbClr val="66423C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882" y="3939099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б</a:t>
            </a:r>
            <a:r>
              <a:rPr lang="uk-UA" dirty="0" smtClean="0">
                <a:latin typeface="Comic Sans MS" panose="030F0702030302020204" pitchFamily="66" charset="0"/>
              </a:rPr>
              <a:t>лондин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7730" y="39570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шатен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0760" y="3962013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рудий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85986" y="3974959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брюнет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37730" y="5181600"/>
            <a:ext cx="63754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err="1">
                <a:latin typeface="Comic Sans MS" panose="030F0702030302020204" pitchFamily="66" charset="0"/>
              </a:rPr>
              <a:t>І</a:t>
            </a:r>
            <a:r>
              <a:rPr lang="ru-RU" sz="2800" dirty="0" err="1" smtClean="0">
                <a:latin typeface="Comic Sans MS" panose="030F0702030302020204" pitchFamily="66" charset="0"/>
              </a:rPr>
              <a:t>з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віком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або</a:t>
            </a:r>
            <a:r>
              <a:rPr lang="ru-RU" sz="2800" dirty="0" smtClean="0">
                <a:latin typeface="Comic Sans MS" panose="030F0702030302020204" pitchFamily="66" charset="0"/>
              </a:rPr>
              <a:t> при сильному </a:t>
            </a:r>
            <a:r>
              <a:rPr lang="ru-RU" sz="2800" dirty="0" err="1" smtClean="0">
                <a:latin typeface="Comic Sans MS" panose="030F0702030302020204" pitchFamily="66" charset="0"/>
              </a:rPr>
              <a:t>стресі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2800" dirty="0" err="1" smtClean="0">
                <a:latin typeface="Comic Sans MS" panose="030F0702030302020204" pitchFamily="66" charset="0"/>
              </a:rPr>
              <a:t>вироблення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меланіну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припиняється</a:t>
            </a:r>
            <a:endParaRPr lang="ru-RU" sz="28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800" dirty="0">
                <a:latin typeface="Comic Sans MS" panose="030F0702030302020204" pitchFamily="66" charset="0"/>
              </a:rPr>
              <a:t>і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волосся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atin typeface="Comic Sans MS" panose="030F0702030302020204" pitchFamily="66" charset="0"/>
              </a:rPr>
              <a:t>сивіє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031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30941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Нігті</a:t>
            </a:r>
            <a:r>
              <a:rPr lang="uk-UA" sz="3600" dirty="0" smtClean="0">
                <a:solidFill>
                  <a:srgbClr val="66423C"/>
                </a:solidFill>
                <a:latin typeface="Comic Sans MS" panose="030F0702030302020204" pitchFamily="66" charset="0"/>
              </a:rPr>
              <a:t> </a:t>
            </a:r>
            <a:r>
              <a:rPr lang="uk-UA" sz="2800" dirty="0" smtClean="0">
                <a:solidFill>
                  <a:srgbClr val="66423C"/>
                </a:solidFill>
                <a:latin typeface="Comic Sans MS" panose="030F0702030302020204" pitchFamily="66" charset="0"/>
              </a:rPr>
              <a:t>– похідні епідермісу у вигляді ороговілих пластинок</a:t>
            </a:r>
            <a:endParaRPr lang="ru-RU" sz="2800" dirty="0">
              <a:solidFill>
                <a:srgbClr val="66423C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81643"/>
            <a:ext cx="9155259" cy="528607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1721158" y="1521731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</a:t>
            </a:r>
            <a:r>
              <a:rPr lang="uk-UA" dirty="0" smtClean="0">
                <a:latin typeface="Comic Sans MS" panose="030F0702030302020204" pitchFamily="66" charset="0"/>
              </a:rPr>
              <a:t>орінь нігтя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8384" y="1723837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кутикула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8338" y="1706397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т</a:t>
            </a:r>
            <a:r>
              <a:rPr lang="uk-UA" dirty="0" smtClean="0">
                <a:latin typeface="Comic Sans MS" panose="030F0702030302020204" pitchFamily="66" charset="0"/>
              </a:rPr>
              <a:t>іло нігтя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65336" y="2429435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ільний край нігтя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65336" y="2976282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н</a:t>
            </a:r>
            <a:r>
              <a:rPr lang="uk-UA" dirty="0" smtClean="0">
                <a:latin typeface="Comic Sans MS" panose="030F0702030302020204" pitchFamily="66" charset="0"/>
              </a:rPr>
              <a:t>ігтьове ложе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65336" y="3585882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епідерміс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69984" y="3955214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дерма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65336" y="4580963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ф</a:t>
            </a:r>
            <a:r>
              <a:rPr lang="uk-UA" dirty="0" smtClean="0">
                <a:latin typeface="Comic Sans MS" panose="030F0702030302020204" pitchFamily="66" charset="0"/>
              </a:rPr>
              <a:t>аланга пальця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87293" y="1545522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півмісяць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68706" y="5558118"/>
            <a:ext cx="22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н</a:t>
            </a:r>
            <a:r>
              <a:rPr lang="uk-UA" dirty="0" smtClean="0">
                <a:latin typeface="Comic Sans MS" panose="030F0702030302020204" pitchFamily="66" charset="0"/>
              </a:rPr>
              <a:t>ігтьовий </a:t>
            </a:r>
            <a:r>
              <a:rPr lang="uk-UA" dirty="0" err="1" smtClean="0">
                <a:latin typeface="Comic Sans MS" panose="030F0702030302020204" pitchFamily="66" charset="0"/>
              </a:rPr>
              <a:t>матрикс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877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76" y="284443"/>
            <a:ext cx="4800600" cy="701675"/>
          </a:xfrm>
        </p:spPr>
        <p:txBody>
          <a:bodyPr>
            <a:noAutofit/>
          </a:bodyPr>
          <a:lstStyle/>
          <a:p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Функції шкіри: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8928" y="1233955"/>
            <a:ext cx="4890248" cy="4351338"/>
          </a:xfrm>
        </p:spPr>
        <p:txBody>
          <a:bodyPr>
            <a:noAutofit/>
          </a:bodyPr>
          <a:lstStyle/>
          <a:p>
            <a:r>
              <a:rPr lang="uk-UA" sz="3600" dirty="0">
                <a:solidFill>
                  <a:srgbClr val="784347"/>
                </a:solidFill>
                <a:latin typeface="Comic Sans MS" panose="030F0702030302020204" pitchFamily="66" charset="0"/>
              </a:rPr>
              <a:t>з</a:t>
            </a:r>
            <a:r>
              <a:rPr lang="uk-UA" sz="3600" dirty="0" smtClean="0">
                <a:solidFill>
                  <a:srgbClr val="784347"/>
                </a:solidFill>
                <a:latin typeface="Comic Sans MS" panose="030F0702030302020204" pitchFamily="66" charset="0"/>
              </a:rPr>
              <a:t>ахисна</a:t>
            </a:r>
          </a:p>
          <a:p>
            <a:r>
              <a:rPr lang="uk-UA" sz="3600" dirty="0">
                <a:solidFill>
                  <a:srgbClr val="784347"/>
                </a:solidFill>
                <a:latin typeface="Comic Sans MS" panose="030F0702030302020204" pitchFamily="66" charset="0"/>
              </a:rPr>
              <a:t>в</a:t>
            </a:r>
            <a:r>
              <a:rPr lang="uk-UA" sz="3600" dirty="0" smtClean="0">
                <a:solidFill>
                  <a:srgbClr val="784347"/>
                </a:solidFill>
                <a:latin typeface="Comic Sans MS" panose="030F0702030302020204" pitchFamily="66" charset="0"/>
              </a:rPr>
              <a:t>идільна</a:t>
            </a:r>
          </a:p>
          <a:p>
            <a:r>
              <a:rPr lang="uk-UA" sz="3600" dirty="0">
                <a:solidFill>
                  <a:srgbClr val="784347"/>
                </a:solidFill>
                <a:latin typeface="Comic Sans MS" panose="030F0702030302020204" pitchFamily="66" charset="0"/>
              </a:rPr>
              <a:t>р</a:t>
            </a:r>
            <a:r>
              <a:rPr lang="uk-UA" sz="3600" dirty="0" smtClean="0">
                <a:solidFill>
                  <a:srgbClr val="784347"/>
                </a:solidFill>
                <a:latin typeface="Comic Sans MS" panose="030F0702030302020204" pitchFamily="66" charset="0"/>
              </a:rPr>
              <a:t>ецепторна</a:t>
            </a:r>
          </a:p>
          <a:p>
            <a:r>
              <a:rPr lang="uk-UA" sz="3600" dirty="0" err="1">
                <a:solidFill>
                  <a:srgbClr val="784347"/>
                </a:solidFill>
                <a:latin typeface="Comic Sans MS" panose="030F0702030302020204" pitchFamily="66" charset="0"/>
              </a:rPr>
              <a:t>з</a:t>
            </a:r>
            <a:r>
              <a:rPr lang="uk-UA" sz="3600" dirty="0" err="1" smtClean="0">
                <a:solidFill>
                  <a:srgbClr val="784347"/>
                </a:solidFill>
                <a:latin typeface="Comic Sans MS" panose="030F0702030302020204" pitchFamily="66" charset="0"/>
              </a:rPr>
              <a:t>апасаюча</a:t>
            </a:r>
            <a:endParaRPr lang="uk-UA" sz="3600" dirty="0" smtClean="0">
              <a:solidFill>
                <a:srgbClr val="784347"/>
              </a:solidFill>
              <a:latin typeface="Comic Sans MS" panose="030F0702030302020204" pitchFamily="66" charset="0"/>
            </a:endParaRPr>
          </a:p>
          <a:p>
            <a:r>
              <a:rPr lang="uk-UA" sz="3600" dirty="0">
                <a:solidFill>
                  <a:srgbClr val="784347"/>
                </a:solidFill>
                <a:latin typeface="Comic Sans MS" panose="030F0702030302020204" pitchFamily="66" charset="0"/>
              </a:rPr>
              <a:t>т</a:t>
            </a:r>
            <a:r>
              <a:rPr lang="uk-UA" sz="3600" dirty="0" smtClean="0">
                <a:solidFill>
                  <a:srgbClr val="784347"/>
                </a:solidFill>
                <a:latin typeface="Comic Sans MS" panose="030F0702030302020204" pitchFamily="66" charset="0"/>
              </a:rPr>
              <a:t>ерморегуляційна</a:t>
            </a:r>
          </a:p>
          <a:p>
            <a:r>
              <a:rPr lang="uk-UA" sz="3600" dirty="0">
                <a:solidFill>
                  <a:srgbClr val="784347"/>
                </a:solidFill>
                <a:latin typeface="Comic Sans MS" panose="030F0702030302020204" pitchFamily="66" charset="0"/>
              </a:rPr>
              <a:t>д</a:t>
            </a:r>
            <a:r>
              <a:rPr lang="uk-UA" sz="3600" dirty="0" smtClean="0">
                <a:solidFill>
                  <a:srgbClr val="784347"/>
                </a:solidFill>
                <a:latin typeface="Comic Sans MS" panose="030F0702030302020204" pitchFamily="66" charset="0"/>
              </a:rPr>
              <a:t>ихальна</a:t>
            </a:r>
          </a:p>
          <a:p>
            <a:r>
              <a:rPr lang="uk-UA" sz="3600" dirty="0" err="1">
                <a:solidFill>
                  <a:srgbClr val="784347"/>
                </a:solidFill>
                <a:latin typeface="Comic Sans MS" panose="030F0702030302020204" pitchFamily="66" charset="0"/>
              </a:rPr>
              <a:t>д</a:t>
            </a:r>
            <a:r>
              <a:rPr lang="uk-UA" sz="3600" dirty="0" err="1" smtClean="0">
                <a:solidFill>
                  <a:srgbClr val="784347"/>
                </a:solidFill>
                <a:latin typeface="Comic Sans MS" panose="030F0702030302020204" pitchFamily="66" charset="0"/>
              </a:rPr>
              <a:t>епонуюча</a:t>
            </a:r>
            <a:endParaRPr lang="uk-UA" sz="3600" dirty="0" smtClean="0">
              <a:solidFill>
                <a:srgbClr val="784347"/>
              </a:solidFill>
              <a:latin typeface="Comic Sans MS" panose="030F0702030302020204" pitchFamily="66" charset="0"/>
            </a:endParaRPr>
          </a:p>
          <a:p>
            <a:r>
              <a:rPr lang="uk-UA" sz="3600" dirty="0" smtClean="0">
                <a:solidFill>
                  <a:srgbClr val="784347"/>
                </a:solidFill>
                <a:latin typeface="Comic Sans MS" panose="030F0702030302020204" pitchFamily="66" charset="0"/>
              </a:rPr>
              <a:t>синтезуюча</a:t>
            </a:r>
            <a:endParaRPr lang="ru-RU" sz="3600" dirty="0">
              <a:solidFill>
                <a:srgbClr val="784347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546" r="9796"/>
          <a:stretch/>
        </p:blipFill>
        <p:spPr>
          <a:xfrm>
            <a:off x="4851127" y="1145247"/>
            <a:ext cx="7340873" cy="49955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69725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7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 err="1" smtClean="0">
                <a:solidFill>
                  <a:srgbClr val="52403D"/>
                </a:solidFill>
                <a:latin typeface="Comic Sans MS" panose="030F0702030302020204" pitchFamily="66" charset="0"/>
              </a:rPr>
              <a:t>Чи</a:t>
            </a:r>
            <a:r>
              <a:rPr lang="ru-RU" sz="6000" dirty="0" smtClean="0">
                <a:solidFill>
                  <a:srgbClr val="52403D"/>
                </a:solidFill>
                <a:latin typeface="Comic Sans MS" panose="030F0702030302020204" pitchFamily="66" charset="0"/>
              </a:rPr>
              <a:t> </a:t>
            </a:r>
            <a:r>
              <a:rPr lang="ru-RU" sz="6000" dirty="0" err="1" smtClean="0">
                <a:solidFill>
                  <a:srgbClr val="52403D"/>
                </a:solidFill>
                <a:latin typeface="Comic Sans MS" panose="030F0702030302020204" pitchFamily="66" charset="0"/>
              </a:rPr>
              <a:t>залишились</a:t>
            </a:r>
            <a:r>
              <a:rPr lang="ru-RU" sz="6000" dirty="0" smtClean="0">
                <a:solidFill>
                  <a:srgbClr val="52403D"/>
                </a:solidFill>
                <a:latin typeface="Comic Sans MS" panose="030F0702030302020204" pitchFamily="66" charset="0"/>
              </a:rPr>
              <a:t> </a:t>
            </a:r>
            <a:r>
              <a:rPr lang="ru-RU" sz="6000" dirty="0" err="1" smtClean="0">
                <a:solidFill>
                  <a:srgbClr val="52403D"/>
                </a:solidFill>
                <a:latin typeface="Comic Sans MS" panose="030F0702030302020204" pitchFamily="66" charset="0"/>
              </a:rPr>
              <a:t>питання</a:t>
            </a:r>
            <a:r>
              <a:rPr lang="ru-RU" sz="6000" dirty="0" smtClean="0">
                <a:solidFill>
                  <a:srgbClr val="52403D"/>
                </a:solidFill>
                <a:latin typeface="Comic Sans MS" panose="030F0702030302020204" pitchFamily="66" charset="0"/>
              </a:rPr>
              <a:t>?</a:t>
            </a:r>
            <a:endParaRPr lang="ru-RU" sz="6000" dirty="0">
              <a:solidFill>
                <a:srgbClr val="52403D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59" y="1504952"/>
            <a:ext cx="11272481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52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492A20"/>
                </a:solidFill>
                <a:latin typeface="Comic Sans MS" panose="030F0702030302020204" pitchFamily="66" charset="0"/>
              </a:rPr>
              <a:t>Відео до уроку </a:t>
            </a:r>
            <a:br>
              <a:rPr lang="uk-UA" dirty="0" smtClean="0">
                <a:solidFill>
                  <a:srgbClr val="492A20"/>
                </a:solidFill>
                <a:latin typeface="Comic Sans MS" panose="030F0702030302020204" pitchFamily="66" charset="0"/>
              </a:rPr>
            </a:br>
            <a:r>
              <a:rPr lang="uk-UA" dirty="0" smtClean="0">
                <a:solidFill>
                  <a:srgbClr val="492A20"/>
                </a:solidFill>
                <a:latin typeface="Comic Sans MS" panose="030F0702030302020204" pitchFamily="66" charset="0"/>
              </a:rPr>
              <a:t>ви можете переглянути за посиланням:</a:t>
            </a:r>
            <a:endParaRPr lang="ru-RU" dirty="0">
              <a:solidFill>
                <a:srgbClr val="492A2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694" y="2363508"/>
            <a:ext cx="10515600" cy="106101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2"/>
              </a:rPr>
              <a:t>https://www.youtube.com/watch?v=7pBBoL_Q3hQ&amp;t=300s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871" y="3310217"/>
            <a:ext cx="3090582" cy="309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58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2996"/>
            <a:ext cx="10515600" cy="907863"/>
          </a:xfrm>
        </p:spPr>
        <p:txBody>
          <a:bodyPr>
            <a:normAutofit/>
          </a:bodyPr>
          <a:lstStyle/>
          <a:p>
            <a:r>
              <a:rPr lang="ru-RU" sz="4000" dirty="0" err="1" smtClean="0">
                <a:solidFill>
                  <a:srgbClr val="66423C"/>
                </a:solidFill>
                <a:latin typeface="Comic Sans MS" panose="030F0702030302020204" pitchFamily="66" charset="0"/>
              </a:rPr>
              <a:t>Шкіра</a:t>
            </a:r>
            <a:r>
              <a:rPr lang="ru-RU" sz="4000" dirty="0" smtClean="0">
                <a:solidFill>
                  <a:srgbClr val="66423C"/>
                </a:solidFill>
                <a:latin typeface="Comic Sans MS" panose="030F0702030302020204" pitchFamily="66" charset="0"/>
              </a:rPr>
              <a:t> – </a:t>
            </a:r>
            <a:r>
              <a:rPr lang="ru-RU" sz="4000" dirty="0" err="1" smtClean="0">
                <a:solidFill>
                  <a:srgbClr val="66423C"/>
                </a:solidFill>
                <a:latin typeface="Comic Sans MS" panose="030F0702030302020204" pitchFamily="66" charset="0"/>
              </a:rPr>
              <a:t>найбільший</a:t>
            </a:r>
            <a:r>
              <a:rPr lang="ru-RU" sz="4000" dirty="0" smtClean="0">
                <a:solidFill>
                  <a:srgbClr val="66423C"/>
                </a:solidFill>
                <a:latin typeface="Comic Sans MS" panose="030F0702030302020204" pitchFamily="66" charset="0"/>
              </a:rPr>
              <a:t> орган </a:t>
            </a:r>
            <a:r>
              <a:rPr lang="ru-RU" sz="4000" dirty="0" err="1" smtClean="0">
                <a:solidFill>
                  <a:srgbClr val="66423C"/>
                </a:solidFill>
                <a:latin typeface="Comic Sans MS" panose="030F0702030302020204" pitchFamily="66" charset="0"/>
              </a:rPr>
              <a:t>людського</a:t>
            </a:r>
            <a:r>
              <a:rPr lang="ru-RU" sz="4000" dirty="0" smtClean="0">
                <a:solidFill>
                  <a:srgbClr val="66423C"/>
                </a:solidFill>
                <a:latin typeface="Comic Sans MS" panose="030F0702030302020204" pitchFamily="66" charset="0"/>
              </a:rPr>
              <a:t> </a:t>
            </a:r>
            <a:r>
              <a:rPr lang="ru-RU" sz="4000" dirty="0" err="1" smtClean="0">
                <a:solidFill>
                  <a:srgbClr val="66423C"/>
                </a:solidFill>
                <a:latin typeface="Comic Sans MS" panose="030F0702030302020204" pitchFamily="66" charset="0"/>
              </a:rPr>
              <a:t>тіла</a:t>
            </a:r>
            <a:endParaRPr lang="ru-RU" sz="4000" dirty="0">
              <a:solidFill>
                <a:srgbClr val="66423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836" y="1557246"/>
            <a:ext cx="5369857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Маса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шкіри</a:t>
            </a:r>
            <a:r>
              <a:rPr lang="ru-RU" dirty="0" smtClean="0">
                <a:latin typeface="Comic Sans MS" panose="030F0702030302020204" pitchFamily="66" charset="0"/>
              </a:rPr>
              <a:t> з </a:t>
            </a:r>
            <a:r>
              <a:rPr lang="ru-RU" dirty="0" err="1" smtClean="0">
                <a:latin typeface="Comic Sans MS" panose="030F0702030302020204" pitchFamily="66" charset="0"/>
              </a:rPr>
              <a:t>гіподермою</a:t>
            </a:r>
            <a:r>
              <a:rPr lang="ru-RU" dirty="0" smtClean="0">
                <a:latin typeface="Comic Sans MS" panose="030F0702030302020204" pitchFamily="66" charset="0"/>
              </a:rPr>
              <a:t> –       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15% </a:t>
            </a:r>
            <a:r>
              <a:rPr lang="ru-RU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від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маси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тіла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</a:pPr>
            <a:r>
              <a:rPr lang="uk-UA" dirty="0" smtClean="0">
                <a:latin typeface="Comic Sans MS" panose="030F0702030302020204" pitchFamily="66" charset="0"/>
              </a:rPr>
              <a:t>Площа шкіри – </a:t>
            </a:r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1,5 – 2,5 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м</a:t>
            </a:r>
            <a:r>
              <a:rPr lang="ru-RU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endParaRPr lang="ru-RU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</a:pPr>
            <a:r>
              <a:rPr lang="ru-RU" dirty="0" err="1" smtClean="0">
                <a:latin typeface="Comic Sans MS" panose="030F0702030302020204" pitchFamily="66" charset="0"/>
              </a:rPr>
              <a:t>Товщина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епідермісу</a:t>
            </a:r>
            <a:r>
              <a:rPr lang="ru-RU" dirty="0">
                <a:latin typeface="Comic Sans MS" panose="030F0702030302020204" pitchFamily="66" charset="0"/>
              </a:rPr>
              <a:t> з дермою в </a:t>
            </a:r>
            <a:r>
              <a:rPr lang="ru-RU" dirty="0" err="1">
                <a:latin typeface="Comic Sans MS" panose="030F0702030302020204" pitchFamily="66" charset="0"/>
              </a:rPr>
              <a:t>різних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частинах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організму</a:t>
            </a:r>
            <a:r>
              <a:rPr lang="ru-RU" dirty="0">
                <a:latin typeface="Comic Sans MS" panose="030F0702030302020204" pitchFamily="66" charset="0"/>
              </a:rPr>
              <a:t> становить </a:t>
            </a:r>
            <a:r>
              <a:rPr lang="ru-RU" dirty="0" err="1" smtClean="0">
                <a:latin typeface="Comic Sans MS" panose="030F0702030302020204" pitchFamily="66" charset="0"/>
              </a:rPr>
              <a:t>від</a:t>
            </a:r>
            <a:r>
              <a:rPr lang="ru-RU" dirty="0" smtClean="0">
                <a:latin typeface="Comic Sans MS" panose="030F0702030302020204" pitchFamily="66" charset="0"/>
              </a:rPr>
              <a:t>    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0,5 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до 5 мм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 smtClean="0">
                <a:latin typeface="Comic Sans MS" panose="030F0702030302020204" pitchFamily="66" charset="0"/>
              </a:rPr>
              <a:t>товщина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підшкірної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клітковини</a:t>
            </a:r>
            <a:r>
              <a:rPr lang="ru-RU" dirty="0" smtClean="0">
                <a:latin typeface="Comic Sans MS" panose="030F0702030302020204" pitchFamily="66" charset="0"/>
              </a:rPr>
              <a:t>  </a:t>
            </a:r>
            <a:r>
              <a:rPr lang="ru-RU" dirty="0" err="1" smtClean="0">
                <a:latin typeface="Comic Sans MS" panose="030F0702030302020204" pitchFamily="66" charset="0"/>
              </a:rPr>
              <a:t>може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досягати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10 см 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828" r="3770"/>
          <a:stretch/>
        </p:blipFill>
        <p:spPr>
          <a:xfrm>
            <a:off x="5540187" y="1272988"/>
            <a:ext cx="6454589" cy="515966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7486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123" y="0"/>
            <a:ext cx="5712198" cy="68079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8" y="32472"/>
            <a:ext cx="9148482" cy="1325563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784347"/>
                </a:solidFill>
                <a:latin typeface="Comic Sans MS" panose="030F0702030302020204" pitchFamily="66" charset="0"/>
              </a:rPr>
              <a:t>Шкіра складається </a:t>
            </a:r>
            <a:br>
              <a:rPr lang="uk-UA" sz="3600" dirty="0" smtClean="0">
                <a:solidFill>
                  <a:srgbClr val="784347"/>
                </a:solidFill>
                <a:latin typeface="Comic Sans MS" panose="030F0702030302020204" pitchFamily="66" charset="0"/>
              </a:rPr>
            </a:br>
            <a:r>
              <a:rPr lang="uk-UA" sz="3600" dirty="0" smtClean="0">
                <a:solidFill>
                  <a:srgbClr val="784347"/>
                </a:solidFill>
                <a:latin typeface="Comic Sans MS" panose="030F0702030302020204" pitchFamily="66" charset="0"/>
              </a:rPr>
              <a:t>з трьох шарів:</a:t>
            </a:r>
            <a:endParaRPr lang="ru-RU" sz="3600" dirty="0">
              <a:solidFill>
                <a:srgbClr val="784347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12941" y="2350112"/>
            <a:ext cx="1388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latin typeface="Comic Sans MS" panose="030F0702030302020204" pitchFamily="66" charset="0"/>
              </a:rPr>
              <a:t>епідерміс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8627" y="3742299"/>
            <a:ext cx="1773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д</a:t>
            </a:r>
            <a:r>
              <a:rPr lang="uk-UA" sz="2000" dirty="0" smtClean="0">
                <a:latin typeface="Comic Sans MS" panose="030F0702030302020204" pitchFamily="66" charset="0"/>
              </a:rPr>
              <a:t>ерма –</a:t>
            </a:r>
          </a:p>
          <a:p>
            <a:r>
              <a:rPr lang="uk-UA" sz="2000" dirty="0">
                <a:latin typeface="Comic Sans MS" panose="030F0702030302020204" pitchFamily="66" charset="0"/>
              </a:rPr>
              <a:t>в</a:t>
            </a:r>
            <a:r>
              <a:rPr lang="uk-UA" sz="2000" dirty="0" smtClean="0">
                <a:latin typeface="Comic Sans MS" panose="030F0702030302020204" pitchFamily="66" charset="0"/>
              </a:rPr>
              <a:t>ласне шкіра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40590" y="5154272"/>
            <a:ext cx="2484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п</a:t>
            </a:r>
            <a:r>
              <a:rPr lang="uk-UA" sz="2000" dirty="0" smtClean="0">
                <a:latin typeface="Comic Sans MS" panose="030F0702030302020204" pitchFamily="66" charset="0"/>
              </a:rPr>
              <a:t>ідшкірна </a:t>
            </a:r>
          </a:p>
          <a:p>
            <a:r>
              <a:rPr lang="uk-UA" sz="2000" dirty="0" smtClean="0">
                <a:latin typeface="Comic Sans MS" panose="030F0702030302020204" pitchFamily="66" charset="0"/>
              </a:rPr>
              <a:t>жирова клітковина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8956580" y="2212178"/>
            <a:ext cx="252205" cy="67597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авая фигурная скобка 8"/>
          <p:cNvSpPr/>
          <p:nvPr/>
        </p:nvSpPr>
        <p:spPr>
          <a:xfrm>
            <a:off x="8956580" y="2944341"/>
            <a:ext cx="453137" cy="230380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8956579" y="5297972"/>
            <a:ext cx="252205" cy="42048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303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671" y="0"/>
            <a:ext cx="2823882" cy="954368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784347"/>
                </a:solidFill>
                <a:latin typeface="Comic Sans MS" panose="030F0702030302020204" pitchFamily="66" charset="0"/>
              </a:rPr>
              <a:t>Епідерміс</a:t>
            </a:r>
            <a:endParaRPr lang="ru-RU" sz="4000" dirty="0">
              <a:solidFill>
                <a:srgbClr val="784347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-140" b="56941"/>
          <a:stretch/>
        </p:blipFill>
        <p:spPr>
          <a:xfrm>
            <a:off x="5871699" y="4628528"/>
            <a:ext cx="6167853" cy="21413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5" r="5795" b="11950"/>
          <a:stretch/>
        </p:blipFill>
        <p:spPr>
          <a:xfrm>
            <a:off x="334992" y="973478"/>
            <a:ext cx="4539272" cy="31592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t="3667" r="28476"/>
          <a:stretch/>
        </p:blipFill>
        <p:spPr>
          <a:xfrm>
            <a:off x="7566375" y="-69459"/>
            <a:ext cx="3578530" cy="4634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0611" y="645255"/>
            <a:ext cx="18213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Роговий шар</a:t>
            </a:r>
          </a:p>
          <a:p>
            <a:r>
              <a:rPr lang="ru-RU" sz="2000" dirty="0" err="1">
                <a:latin typeface="Comic Sans MS" panose="030F0702030302020204" pitchFamily="66" charset="0"/>
              </a:rPr>
              <a:t>утворений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endParaRPr lang="ru-RU" sz="2000" dirty="0" smtClean="0">
              <a:latin typeface="Comic Sans MS" panose="030F0702030302020204" pitchFamily="66" charset="0"/>
            </a:endParaRPr>
          </a:p>
          <a:p>
            <a:r>
              <a:rPr lang="ru-RU" sz="2000" dirty="0" err="1" smtClean="0">
                <a:latin typeface="Comic Sans MS" panose="030F0702030302020204" pitchFamily="66" charset="0"/>
              </a:rPr>
              <a:t>зроговілими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ru-RU" sz="2000" dirty="0" err="1" smtClean="0">
                <a:latin typeface="Comic Sans MS" panose="030F0702030302020204" pitchFamily="66" charset="0"/>
              </a:rPr>
              <a:t>клітинами</a:t>
            </a:r>
            <a:endParaRPr lang="ru-RU" sz="2000" dirty="0">
              <a:latin typeface="Comic Sans MS" panose="030F0702030302020204" pitchFamily="66" charset="0"/>
            </a:endParaRPr>
          </a:p>
          <a:p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8707" y="2553103"/>
            <a:ext cx="26709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Ростковий шар</a:t>
            </a:r>
          </a:p>
          <a:p>
            <a:r>
              <a:rPr lang="uk-UA" sz="2000" dirty="0">
                <a:latin typeface="Comic Sans MS" panose="030F0702030302020204" pitchFamily="66" charset="0"/>
              </a:rPr>
              <a:t>у</a:t>
            </a:r>
            <a:r>
              <a:rPr lang="uk-UA" sz="2000" dirty="0" smtClean="0">
                <a:latin typeface="Comic Sans MS" panose="030F0702030302020204" pitchFamily="66" charset="0"/>
              </a:rPr>
              <a:t>творений</a:t>
            </a:r>
          </a:p>
          <a:p>
            <a:r>
              <a:rPr lang="uk-UA" sz="2000" dirty="0">
                <a:latin typeface="Comic Sans MS" panose="030F0702030302020204" pitchFamily="66" charset="0"/>
              </a:rPr>
              <a:t>ж</a:t>
            </a:r>
            <a:r>
              <a:rPr lang="uk-UA" sz="2000" dirty="0" smtClean="0">
                <a:latin typeface="Comic Sans MS" panose="030F0702030302020204" pitchFamily="66" charset="0"/>
              </a:rPr>
              <a:t>ивими клітинами, </a:t>
            </a:r>
          </a:p>
          <a:p>
            <a:r>
              <a:rPr lang="uk-UA" sz="2000" dirty="0" smtClean="0">
                <a:latin typeface="Comic Sans MS" panose="030F0702030302020204" pitchFamily="66" charset="0"/>
              </a:rPr>
              <a:t>здатними до поділу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25382" y="4132729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latin typeface="Comic Sans MS" panose="030F0702030302020204" pitchFamily="66" charset="0"/>
              </a:rPr>
              <a:t>меланоцит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9773421" y="2993082"/>
            <a:ext cx="1064908" cy="11396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Левая фигурная скобка 13"/>
          <p:cNvSpPr/>
          <p:nvPr/>
        </p:nvSpPr>
        <p:spPr>
          <a:xfrm>
            <a:off x="7493631" y="645255"/>
            <a:ext cx="415912" cy="1281953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Левая фигурная скобка 14"/>
          <p:cNvSpPr/>
          <p:nvPr/>
        </p:nvSpPr>
        <p:spPr>
          <a:xfrm>
            <a:off x="7464592" y="1995456"/>
            <a:ext cx="486287" cy="241026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76088" y="4040396"/>
            <a:ext cx="43140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Клітини рогового шару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остійно злущуються і замінюються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за рахунок глибше розташованих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088" y="5439245"/>
            <a:ext cx="4992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Меланоцити</a:t>
            </a:r>
            <a:r>
              <a:rPr lang="uk-UA" sz="2400" dirty="0" smtClean="0">
                <a:solidFill>
                  <a:srgbClr val="492A20"/>
                </a:solidFill>
                <a:latin typeface="Comic Sans MS" panose="030F0702030302020204" pitchFamily="66" charset="0"/>
              </a:rPr>
              <a:t> – клітини, </a:t>
            </a:r>
          </a:p>
          <a:p>
            <a:r>
              <a:rPr lang="uk-UA" sz="2400" dirty="0" smtClean="0">
                <a:solidFill>
                  <a:srgbClr val="492A20"/>
                </a:solidFill>
                <a:latin typeface="Comic Sans MS" panose="030F0702030302020204" pitchFamily="66" charset="0"/>
              </a:rPr>
              <a:t>що виробляють пігмент меланін</a:t>
            </a:r>
            <a:endParaRPr lang="ru-RU" sz="2400" dirty="0">
              <a:solidFill>
                <a:srgbClr val="492A2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78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4" grpId="0" animBg="1"/>
      <p:bldP spid="15" grpId="0" animBg="1"/>
      <p:bldP spid="17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826" b="271"/>
          <a:stretch/>
        </p:blipFill>
        <p:spPr>
          <a:xfrm>
            <a:off x="722975" y="99049"/>
            <a:ext cx="5243861" cy="259976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208330" y="2698813"/>
            <a:ext cx="627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Чим темніша шкіра, тим більший у ній вміст меланіну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80" y="3068145"/>
            <a:ext cx="4624652" cy="293889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122465" y="6007037"/>
            <a:ext cx="6692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У деяких людей </a:t>
            </a:r>
            <a:r>
              <a:rPr lang="uk-UA" dirty="0" err="1" smtClean="0">
                <a:latin typeface="Comic Sans MS" panose="030F0702030302020204" pitchFamily="66" charset="0"/>
              </a:rPr>
              <a:t>меланоцити</a:t>
            </a:r>
            <a:r>
              <a:rPr lang="uk-UA" dirty="0" smtClean="0">
                <a:latin typeface="Comic Sans MS" panose="030F0702030302020204" pitchFamily="66" charset="0"/>
              </a:rPr>
              <a:t> розташовані групами, 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т</a:t>
            </a:r>
            <a:r>
              <a:rPr lang="uk-UA" dirty="0" smtClean="0">
                <a:latin typeface="Comic Sans MS" panose="030F0702030302020204" pitchFamily="66" charset="0"/>
              </a:rPr>
              <a:t>ому на сонці при утворенні меланіну виникає ластовиння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990" y="1076324"/>
            <a:ext cx="5154146" cy="51541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7521388" y="429993"/>
            <a:ext cx="3725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Якщо меланін в шкірі відсутній,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виникає відхилення - альбінізм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46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827" y="720531"/>
            <a:ext cx="4779957" cy="56981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6542" y="-13578"/>
            <a:ext cx="1878106" cy="894921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52403D"/>
                </a:solidFill>
                <a:latin typeface="Comic Sans MS" panose="030F0702030302020204" pitchFamily="66" charset="0"/>
              </a:rPr>
              <a:t>Дерма</a:t>
            </a:r>
            <a:endParaRPr lang="ru-RU" sz="4000" dirty="0">
              <a:solidFill>
                <a:srgbClr val="52403D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-528" r="56908" b="19751"/>
          <a:stretch/>
        </p:blipFill>
        <p:spPr>
          <a:xfrm>
            <a:off x="137063" y="4461218"/>
            <a:ext cx="1987837" cy="22776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6055" t="42631" r="52819" b="27378"/>
          <a:stretch/>
        </p:blipFill>
        <p:spPr>
          <a:xfrm>
            <a:off x="295451" y="836885"/>
            <a:ext cx="1771690" cy="2043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12169" y="1200303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еластин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948526" y="1522596"/>
            <a:ext cx="451847" cy="1734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83792" y="1798127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колаген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1878463" y="2107090"/>
            <a:ext cx="454263" cy="1846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325459" y="2962325"/>
            <a:ext cx="3223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Сосочковий шар</a:t>
            </a:r>
          </a:p>
          <a:p>
            <a:r>
              <a:rPr lang="uk-UA" dirty="0">
                <a:latin typeface="Comic Sans MS" panose="030F0702030302020204" pitchFamily="66" charset="0"/>
              </a:rPr>
              <a:t>у</a:t>
            </a:r>
            <a:r>
              <a:rPr lang="uk-UA" dirty="0" smtClean="0">
                <a:latin typeface="Comic Sans MS" panose="030F0702030302020204" pitchFamily="66" charset="0"/>
              </a:rPr>
              <a:t>творює виступи - сосочки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72909" y="3861054"/>
            <a:ext cx="31918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Сітчастий шар </a:t>
            </a:r>
          </a:p>
          <a:p>
            <a:r>
              <a:rPr lang="uk-UA" dirty="0">
                <a:latin typeface="Comic Sans MS" panose="030F0702030302020204" pitchFamily="66" charset="0"/>
              </a:rPr>
              <a:t>у</a:t>
            </a:r>
            <a:r>
              <a:rPr lang="uk-UA" dirty="0" smtClean="0">
                <a:latin typeface="Comic Sans MS" panose="030F0702030302020204" pitchFamily="66" charset="0"/>
              </a:rPr>
              <a:t>творений переплетеними</a:t>
            </a:r>
          </a:p>
          <a:p>
            <a:r>
              <a:rPr lang="uk-UA" dirty="0">
                <a:latin typeface="Comic Sans MS" panose="030F0702030302020204" pitchFamily="66" charset="0"/>
              </a:rPr>
              <a:t>у</a:t>
            </a:r>
            <a:r>
              <a:rPr lang="uk-UA" dirty="0" smtClean="0">
                <a:latin typeface="Comic Sans MS" panose="030F0702030302020204" pitchFamily="66" charset="0"/>
              </a:rPr>
              <a:t> вигляді сітки </a:t>
            </a:r>
          </a:p>
          <a:p>
            <a:r>
              <a:rPr lang="uk-UA" dirty="0">
                <a:latin typeface="Comic Sans MS" panose="030F0702030302020204" pitchFamily="66" charset="0"/>
              </a:rPr>
              <a:t>т</a:t>
            </a:r>
            <a:r>
              <a:rPr lang="uk-UA" dirty="0" smtClean="0">
                <a:latin typeface="Comic Sans MS" panose="030F0702030302020204" pitchFamily="66" charset="0"/>
              </a:rPr>
              <a:t>овстими волокнами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0" name="Правая фигурная скобка 19"/>
          <p:cNvSpPr/>
          <p:nvPr/>
        </p:nvSpPr>
        <p:spPr>
          <a:xfrm>
            <a:off x="8097954" y="3481162"/>
            <a:ext cx="249392" cy="1580221"/>
          </a:xfrm>
          <a:prstGeom prst="rightBrace">
            <a:avLst>
              <a:gd name="adj1" fmla="val 3483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503" y="57914"/>
            <a:ext cx="3747009" cy="249945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TextBox 21"/>
          <p:cNvSpPr txBox="1"/>
          <p:nvPr/>
        </p:nvSpPr>
        <p:spPr>
          <a:xfrm>
            <a:off x="4279297" y="124518"/>
            <a:ext cx="3889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Малюнок із папілярних ліній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у</a:t>
            </a:r>
            <a:r>
              <a:rPr lang="uk-UA" dirty="0" smtClean="0">
                <a:latin typeface="Comic Sans MS" panose="030F0702030302020204" pitchFamily="66" charset="0"/>
              </a:rPr>
              <a:t> кожної людини індивідуальний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Правая фигурная скобка 22"/>
          <p:cNvSpPr/>
          <p:nvPr/>
        </p:nvSpPr>
        <p:spPr>
          <a:xfrm>
            <a:off x="8134616" y="3144802"/>
            <a:ext cx="67774" cy="27790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43338" y="2937724"/>
            <a:ext cx="3087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Дерма пружна завдяки</a:t>
            </a:r>
          </a:p>
          <a:p>
            <a:r>
              <a:rPr lang="uk-UA" dirty="0" err="1">
                <a:latin typeface="Comic Sans MS" panose="030F0702030302020204" pitchFamily="66" charset="0"/>
              </a:rPr>
              <a:t>г</a:t>
            </a:r>
            <a:r>
              <a:rPr lang="uk-UA" dirty="0" err="1" smtClean="0">
                <a:latin typeface="Comic Sans MS" panose="030F0702030302020204" pitchFamily="66" charset="0"/>
              </a:rPr>
              <a:t>ладком</a:t>
            </a:r>
            <a:r>
              <a:rPr lang="en-US" dirty="0" smtClean="0">
                <a:latin typeface="Comic Sans MS" panose="030F0702030302020204" pitchFamily="66" charset="0"/>
              </a:rPr>
              <a:t>’</a:t>
            </a:r>
            <a:r>
              <a:rPr lang="uk-UA" dirty="0" err="1" smtClean="0">
                <a:latin typeface="Comic Sans MS" panose="030F0702030302020204" pitchFamily="66" charset="0"/>
              </a:rPr>
              <a:t>язовим</a:t>
            </a:r>
            <a:r>
              <a:rPr lang="uk-UA" dirty="0" smtClean="0">
                <a:latin typeface="Comic Sans MS" panose="030F0702030302020204" pitchFamily="66" charset="0"/>
              </a:rPr>
              <a:t> волокнам</a:t>
            </a:r>
          </a:p>
          <a:p>
            <a:r>
              <a:rPr lang="en-US" dirty="0" smtClean="0">
                <a:latin typeface="Comic Sans MS" panose="030F0702030302020204" pitchFamily="66" charset="0"/>
              </a:rPr>
              <a:t>i</a:t>
            </a:r>
            <a:r>
              <a:rPr lang="uk-UA" dirty="0" smtClean="0">
                <a:latin typeface="Comic Sans MS" panose="030F0702030302020204" pitchFamily="66" charset="0"/>
              </a:rPr>
              <a:t> вмісту білків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89914" y="6127552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рецептор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4259142" y="4917275"/>
            <a:ext cx="1150590" cy="12325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765848" y="6276493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отова залоза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5554412" y="5289978"/>
            <a:ext cx="44840" cy="1043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462082" y="5698307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альна залоза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6450257" y="4153323"/>
            <a:ext cx="1528754" cy="16052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509055" y="6091827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</a:t>
            </a:r>
            <a:r>
              <a:rPr lang="uk-UA" dirty="0" smtClean="0">
                <a:latin typeface="Comic Sans MS" panose="030F0702030302020204" pitchFamily="66" charset="0"/>
              </a:rPr>
              <a:t>олосяна сумка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6302188" y="4829500"/>
            <a:ext cx="654424" cy="13202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24002" y="4173810"/>
            <a:ext cx="1459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к</a:t>
            </a:r>
            <a:r>
              <a:rPr lang="uk-UA" dirty="0" smtClean="0">
                <a:latin typeface="Comic Sans MS" panose="030F0702030302020204" pitchFamily="66" charset="0"/>
              </a:rPr>
              <a:t>ровоносні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судини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39135" y="5686263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нерви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H="1">
            <a:off x="3288463" y="4125183"/>
            <a:ext cx="1112764" cy="4104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3891309" y="5025590"/>
            <a:ext cx="802339" cy="6790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21036" y="4946622"/>
            <a:ext cx="1516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л</a:t>
            </a:r>
            <a:r>
              <a:rPr lang="uk-UA" dirty="0" smtClean="0">
                <a:latin typeface="Comic Sans MS" panose="030F0702030302020204" pitchFamily="66" charset="0"/>
              </a:rPr>
              <a:t>імфатичні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судини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 flipH="1">
            <a:off x="3636567" y="4656329"/>
            <a:ext cx="683285" cy="4416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43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7" grpId="0"/>
      <p:bldP spid="19" grpId="0"/>
      <p:bldP spid="20" grpId="0" animBg="1"/>
      <p:bldP spid="22" grpId="0"/>
      <p:bldP spid="23" grpId="0" animBg="1"/>
      <p:bldP spid="24" grpId="0"/>
      <p:bldP spid="25" grpId="0"/>
      <p:bldP spid="28" grpId="0"/>
      <p:bldP spid="31" grpId="0"/>
      <p:bldP spid="36" grpId="0"/>
      <p:bldP spid="40" grpId="0"/>
      <p:bldP spid="42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558" y="275479"/>
            <a:ext cx="4612341" cy="665816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66423C"/>
                </a:solidFill>
                <a:latin typeface="Comic Sans MS" panose="030F0702030302020204" pitchFamily="66" charset="0"/>
              </a:rPr>
              <a:t>Рецептори шкіри</a:t>
            </a:r>
            <a:endParaRPr lang="ru-RU" sz="4000" dirty="0">
              <a:solidFill>
                <a:srgbClr val="66423C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5322" t="-3494"/>
          <a:stretch/>
        </p:blipFill>
        <p:spPr>
          <a:xfrm>
            <a:off x="5591699" y="161802"/>
            <a:ext cx="6296751" cy="59256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43695" r="84024" b="34077"/>
          <a:stretch/>
        </p:blipFill>
        <p:spPr>
          <a:xfrm>
            <a:off x="3216361" y="941295"/>
            <a:ext cx="1813327" cy="1255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9375" y="2188736"/>
            <a:ext cx="2217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Т</a:t>
            </a:r>
            <a:r>
              <a:rPr lang="uk-UA" dirty="0" smtClean="0">
                <a:latin typeface="Comic Sans MS" panose="030F0702030302020204" pitchFamily="66" charset="0"/>
              </a:rPr>
              <a:t>ільця </a:t>
            </a:r>
            <a:r>
              <a:rPr lang="uk-UA" dirty="0" err="1" smtClean="0">
                <a:latin typeface="Comic Sans MS" panose="030F0702030302020204" pitchFamily="66" charset="0"/>
              </a:rPr>
              <a:t>Мейснера</a:t>
            </a:r>
            <a:endParaRPr lang="uk-UA" dirty="0" smtClean="0">
              <a:latin typeface="Comic Sans MS" panose="030F0702030302020204" pitchFamily="66" charset="0"/>
            </a:endParaRP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приймають тиск 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7039" t="46260" r="70202" b="34290"/>
          <a:stretch/>
        </p:blipFill>
        <p:spPr>
          <a:xfrm>
            <a:off x="3517726" y="2895983"/>
            <a:ext cx="1365396" cy="10936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58283" y="4028901"/>
            <a:ext cx="2329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Тільця </a:t>
            </a:r>
            <a:r>
              <a:rPr lang="uk-UA" dirty="0" err="1" smtClean="0">
                <a:latin typeface="Comic Sans MS" panose="030F0702030302020204" pitchFamily="66" charset="0"/>
              </a:rPr>
              <a:t>Руффіні</a:t>
            </a:r>
            <a:endParaRPr lang="uk-UA" dirty="0" smtClean="0">
              <a:latin typeface="Comic Sans MS" panose="030F0702030302020204" pitchFamily="66" charset="0"/>
            </a:endParaRP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приймають тепло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2563" t="45405" r="54785" b="34291"/>
          <a:stretch/>
        </p:blipFill>
        <p:spPr>
          <a:xfrm>
            <a:off x="947899" y="2856759"/>
            <a:ext cx="1328428" cy="11721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8106" y="4058975"/>
            <a:ext cx="2353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Тільця Краузе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приймають холод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4482" t="17406" r="61483" b="61648"/>
          <a:stretch/>
        </p:blipFill>
        <p:spPr>
          <a:xfrm>
            <a:off x="3520294" y="4590118"/>
            <a:ext cx="1458387" cy="11674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84950" y="5764306"/>
            <a:ext cx="1830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Тільця </a:t>
            </a:r>
            <a:r>
              <a:rPr lang="uk-UA" dirty="0" err="1" smtClean="0">
                <a:latin typeface="Comic Sans MS" panose="030F0702030302020204" pitchFamily="66" charset="0"/>
              </a:rPr>
              <a:t>Паччіні</a:t>
            </a:r>
            <a:endParaRPr lang="uk-UA" dirty="0" smtClean="0">
              <a:latin typeface="Comic Sans MS" panose="030F0702030302020204" pitchFamily="66" charset="0"/>
            </a:endParaRP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приймають 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сильний тиск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24057" t="70625" r="60420" b="7575"/>
          <a:stretch/>
        </p:blipFill>
        <p:spPr>
          <a:xfrm>
            <a:off x="981435" y="4705306"/>
            <a:ext cx="1416053" cy="9892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0205" y="5764306"/>
            <a:ext cx="2302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Диски </a:t>
            </a:r>
            <a:r>
              <a:rPr lang="uk-UA" dirty="0" err="1" smtClean="0">
                <a:latin typeface="Comic Sans MS" panose="030F0702030302020204" pitchFamily="66" charset="0"/>
              </a:rPr>
              <a:t>Меркеля</a:t>
            </a:r>
            <a:endParaRPr lang="uk-UA" dirty="0" smtClean="0">
              <a:latin typeface="Comic Sans MS" panose="030F0702030302020204" pitchFamily="66" charset="0"/>
            </a:endParaRP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с</a:t>
            </a:r>
            <a:r>
              <a:rPr lang="uk-UA" dirty="0" smtClean="0">
                <a:latin typeface="Comic Sans MS" panose="030F0702030302020204" pitchFamily="66" charset="0"/>
              </a:rPr>
              <a:t>приймають дотик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10022" t="71266" r="78707" b="8216"/>
          <a:stretch/>
        </p:blipFill>
        <p:spPr>
          <a:xfrm>
            <a:off x="972529" y="969062"/>
            <a:ext cx="1300911" cy="12371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2076" y="2180354"/>
            <a:ext cx="1734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Вільні нервові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закінчення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879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935" y="50034"/>
            <a:ext cx="5712198" cy="68079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650" y="-75105"/>
            <a:ext cx="9148482" cy="1325563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solidFill>
                  <a:srgbClr val="784347"/>
                </a:solidFill>
                <a:latin typeface="Comic Sans MS" panose="030F0702030302020204" pitchFamily="66" charset="0"/>
              </a:rPr>
              <a:t>Підшкірна</a:t>
            </a:r>
            <a:r>
              <a:rPr lang="ru-RU" sz="3600" dirty="0" smtClean="0">
                <a:solidFill>
                  <a:srgbClr val="784347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 smtClean="0">
                <a:solidFill>
                  <a:srgbClr val="784347"/>
                </a:solidFill>
                <a:latin typeface="Comic Sans MS" panose="030F0702030302020204" pitchFamily="66" charset="0"/>
              </a:rPr>
              <a:t>жирова</a:t>
            </a:r>
            <a:r>
              <a:rPr lang="ru-RU" sz="3600" dirty="0" smtClean="0">
                <a:solidFill>
                  <a:srgbClr val="784347"/>
                </a:solidFill>
                <a:latin typeface="Comic Sans MS" panose="030F0702030302020204" pitchFamily="66" charset="0"/>
              </a:rPr>
              <a:t> </a:t>
            </a:r>
            <a:br>
              <a:rPr lang="ru-RU" sz="3600" dirty="0" smtClean="0">
                <a:solidFill>
                  <a:srgbClr val="784347"/>
                </a:solidFill>
                <a:latin typeface="Comic Sans MS" panose="030F0702030302020204" pitchFamily="66" charset="0"/>
              </a:rPr>
            </a:br>
            <a:r>
              <a:rPr lang="ru-RU" sz="3600" dirty="0" err="1" smtClean="0">
                <a:solidFill>
                  <a:srgbClr val="784347"/>
                </a:solidFill>
                <a:latin typeface="Comic Sans MS" panose="030F0702030302020204" pitchFamily="66" charset="0"/>
              </a:rPr>
              <a:t>клітковина</a:t>
            </a:r>
            <a:endParaRPr lang="ru-RU" sz="3600" dirty="0">
              <a:solidFill>
                <a:srgbClr val="784347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65332" y="4935063"/>
            <a:ext cx="37641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п</a:t>
            </a:r>
            <a:r>
              <a:rPr lang="uk-UA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ідшкірна жирова клітковина</a:t>
            </a:r>
          </a:p>
          <a:p>
            <a:r>
              <a:rPr lang="uk-UA" sz="2000" dirty="0">
                <a:latin typeface="Comic Sans MS" panose="030F0702030302020204" pitchFamily="66" charset="0"/>
              </a:rPr>
              <a:t>м</a:t>
            </a:r>
            <a:r>
              <a:rPr lang="uk-UA" sz="2000" dirty="0" smtClean="0">
                <a:latin typeface="Comic Sans MS" panose="030F0702030302020204" pitchFamily="66" charset="0"/>
              </a:rPr>
              <a:t>істить пухку сполучну </a:t>
            </a:r>
          </a:p>
          <a:p>
            <a:r>
              <a:rPr lang="uk-UA" sz="2000" dirty="0">
                <a:latin typeface="Comic Sans MS" panose="030F0702030302020204" pitchFamily="66" charset="0"/>
              </a:rPr>
              <a:t>т</a:t>
            </a:r>
            <a:r>
              <a:rPr lang="uk-UA" sz="2000" dirty="0" smtClean="0">
                <a:latin typeface="Comic Sans MS" panose="030F0702030302020204" pitchFamily="66" charset="0"/>
              </a:rPr>
              <a:t>канину і жирові клітини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7831928" y="5297971"/>
            <a:ext cx="252205" cy="420487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121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0458" y="651996"/>
            <a:ext cx="5437094" cy="85295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Потові залози</a:t>
            </a:r>
            <a:r>
              <a:rPr lang="uk-UA" sz="4000" dirty="0" smtClean="0">
                <a:solidFill>
                  <a:srgbClr val="492A20"/>
                </a:solidFill>
                <a:latin typeface="Comic Sans MS" panose="030F0702030302020204" pitchFamily="66" charset="0"/>
              </a:rPr>
              <a:t/>
            </a:r>
            <a:br>
              <a:rPr lang="uk-UA" sz="4000" dirty="0" smtClean="0">
                <a:solidFill>
                  <a:srgbClr val="492A20"/>
                </a:solidFill>
                <a:latin typeface="Comic Sans MS" panose="030F0702030302020204" pitchFamily="66" charset="0"/>
              </a:rPr>
            </a:br>
            <a:r>
              <a:rPr lang="uk-UA" sz="3100" dirty="0" smtClean="0">
                <a:solidFill>
                  <a:srgbClr val="492A20"/>
                </a:solidFill>
                <a:latin typeface="Comic Sans MS" panose="030F0702030302020204" pitchFamily="66" charset="0"/>
              </a:rPr>
              <a:t>беруть початок на межі сітчастого шару і підшкірної жирової клітковини</a:t>
            </a:r>
            <a:endParaRPr lang="ru-RU" sz="3100" dirty="0">
              <a:solidFill>
                <a:srgbClr val="492A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048"/>
          <a:stretch/>
        </p:blipFill>
        <p:spPr>
          <a:xfrm>
            <a:off x="277906" y="158938"/>
            <a:ext cx="5726390" cy="651080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6161594" y="5334000"/>
            <a:ext cx="5900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Кількість потових залоз – біля 2,5 млн</a:t>
            </a: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Щодоби виділяється 500 мл поту</a:t>
            </a:r>
          </a:p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 ( у спеку – до 3 л)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61594" y="4742578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клубочок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8" name="Прямая соединительная линия 7"/>
          <p:cNvCxnSpPr>
            <a:endCxn id="6" idx="1"/>
          </p:cNvCxnSpPr>
          <p:nvPr/>
        </p:nvCxnSpPr>
        <p:spPr>
          <a:xfrm flipV="1">
            <a:off x="5262282" y="4927244"/>
            <a:ext cx="899312" cy="4067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04296" y="2622852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</a:t>
            </a:r>
            <a:r>
              <a:rPr lang="uk-UA" dirty="0" smtClean="0">
                <a:latin typeface="Comic Sans MS" panose="030F0702030302020204" pitchFamily="66" charset="0"/>
              </a:rPr>
              <a:t>отова пора</a:t>
            </a:r>
            <a:endParaRPr lang="ru-RU" dirty="0">
              <a:latin typeface="Comic Sans MS" panose="030F0702030302020204" pitchFamily="66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25035" y="2537595"/>
            <a:ext cx="887506" cy="1428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035984" y="2384612"/>
            <a:ext cx="222368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784347"/>
                </a:solidFill>
                <a:latin typeface="Comic Sans MS" panose="030F0702030302020204" pitchFamily="66" charset="0"/>
              </a:rPr>
              <a:t>Склад поту:</a:t>
            </a:r>
          </a:p>
          <a:p>
            <a:pPr algn="ctr"/>
            <a:r>
              <a:rPr lang="uk-UA" sz="2800" dirty="0" smtClean="0">
                <a:latin typeface="Comic Sans MS" panose="030F0702030302020204" pitchFamily="66" charset="0"/>
              </a:rPr>
              <a:t>98% води,</a:t>
            </a:r>
          </a:p>
          <a:p>
            <a:pPr algn="ctr"/>
            <a:r>
              <a:rPr lang="uk-UA" sz="2800" dirty="0">
                <a:latin typeface="Comic Sans MS" panose="030F0702030302020204" pitchFamily="66" charset="0"/>
              </a:rPr>
              <a:t>с</a:t>
            </a:r>
            <a:r>
              <a:rPr lang="uk-UA" sz="2800" dirty="0" smtClean="0">
                <a:latin typeface="Comic Sans MS" panose="030F0702030302020204" pitchFamily="66" charset="0"/>
              </a:rPr>
              <a:t>ечовина, </a:t>
            </a:r>
          </a:p>
          <a:p>
            <a:pPr algn="ctr"/>
            <a:r>
              <a:rPr lang="uk-UA" sz="2800" dirty="0" smtClean="0">
                <a:latin typeface="Comic Sans MS" panose="030F0702030302020204" pitchFamily="66" charset="0"/>
              </a:rPr>
              <a:t>амоніак, </a:t>
            </a:r>
          </a:p>
          <a:p>
            <a:pPr algn="ctr"/>
            <a:r>
              <a:rPr lang="uk-UA" sz="2800" dirty="0" smtClean="0">
                <a:latin typeface="Comic Sans MS" panose="030F0702030302020204" pitchFamily="66" charset="0"/>
              </a:rPr>
              <a:t>сіль </a:t>
            </a:r>
            <a:r>
              <a:rPr lang="en-US" sz="2800" dirty="0" err="1" smtClean="0">
                <a:latin typeface="Comic Sans MS" panose="030F0702030302020204" pitchFamily="66" charset="0"/>
              </a:rPr>
              <a:t>NaCl</a:t>
            </a:r>
            <a:endParaRPr lang="ru-RU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357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404</Words>
  <Application>Microsoft Office PowerPoint</Application>
  <PresentationFormat>Широкоэкранный</PresentationFormat>
  <Paragraphs>136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Шкіра – найбільший орган людського тіла</vt:lpstr>
      <vt:lpstr>Шкіра складається  з трьох шарів:</vt:lpstr>
      <vt:lpstr>Епідерміс</vt:lpstr>
      <vt:lpstr>Презентация PowerPoint</vt:lpstr>
      <vt:lpstr>Дерма</vt:lpstr>
      <vt:lpstr>Рецептори шкіри</vt:lpstr>
      <vt:lpstr>Підшкірна жирова  клітковина</vt:lpstr>
      <vt:lpstr>Потові залози беруть початок на межі сітчастого шару і підшкірної жирової клітковини</vt:lpstr>
      <vt:lpstr>Молочні залози  – це видозмінені потові залози, призначені для вигодовування новонародженого материнським молоком</vt:lpstr>
      <vt:lpstr>Сальні залози  розміщені на межі сосочкового і сітчастого шарів</vt:lpstr>
      <vt:lpstr>Волосся  – видовжені похідні епідермісу</vt:lpstr>
      <vt:lpstr>Презентация PowerPoint</vt:lpstr>
      <vt:lpstr>Нігті – похідні епідермісу у вигляді ороговілих пластинок</vt:lpstr>
      <vt:lpstr>Функції шкіри:</vt:lpstr>
      <vt:lpstr>Чи залишились питання?</vt:lpstr>
      <vt:lpstr>Відео до уроку  ви можете переглянути за посиланням: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125</cp:revision>
  <dcterms:created xsi:type="dcterms:W3CDTF">2020-01-14T09:00:37Z</dcterms:created>
  <dcterms:modified xsi:type="dcterms:W3CDTF">2020-01-16T18:45:04Z</dcterms:modified>
</cp:coreProperties>
</file>