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D322CC-BD16-4411-AC07-05AAF879171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99BDCE-95CA-4124-938E-148CF4CE5F7A}" type="pres">
      <dgm:prSet presAssocID="{FFD322CC-BD16-4411-AC07-05AAF8791718}" presName="diagram" presStyleCnt="0">
        <dgm:presLayoutVars>
          <dgm:dir/>
          <dgm:resizeHandles val="exact"/>
        </dgm:presLayoutVars>
      </dgm:prSet>
      <dgm:spPr/>
    </dgm:pt>
  </dgm:ptLst>
  <dgm:cxnLst>
    <dgm:cxn modelId="{3501FD8D-82D5-4AA3-A4B0-C32DC2641EEA}" type="presOf" srcId="{FFD322CC-BD16-4411-AC07-05AAF8791718}" destId="{BF99BDCE-95CA-4124-938E-148CF4CE5F7A}" srcOrd="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3100409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Прикметник: загальне значення, морфологічні ознаки, синтаксична роль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4286256"/>
            <a:ext cx="6929486" cy="1785950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00B050"/>
                </a:solidFill>
              </a:rPr>
              <a:t>Підготувала вчителька української мови та літератури </a:t>
            </a:r>
          </a:p>
          <a:p>
            <a:r>
              <a:rPr lang="uk-UA" sz="2400" dirty="0" smtClean="0">
                <a:solidFill>
                  <a:srgbClr val="00B050"/>
                </a:solidFill>
              </a:rPr>
              <a:t>Добрянського НВК І-ІІІ ст. </a:t>
            </a:r>
          </a:p>
          <a:p>
            <a:r>
              <a:rPr lang="uk-UA" sz="2400" dirty="0" smtClean="0">
                <a:solidFill>
                  <a:srgbClr val="00B050"/>
                </a:solidFill>
              </a:rPr>
              <a:t>Ярош Любов </a:t>
            </a:r>
            <a:r>
              <a:rPr lang="uk-UA" sz="2400" dirty="0" err="1" smtClean="0">
                <a:solidFill>
                  <a:srgbClr val="00B050"/>
                </a:solidFill>
              </a:rPr>
              <a:t>Францівна</a:t>
            </a:r>
            <a:endParaRPr lang="uk-UA" sz="2400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357158" y="357166"/>
            <a:ext cx="8501122" cy="1357322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2. Провідміняйте прикметники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14488"/>
            <a:ext cx="8358246" cy="10715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Веселий, дружній, висока, сині.</a:t>
            </a:r>
            <a:endParaRPr lang="uk-UA" sz="2800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57158" y="3214686"/>
            <a:ext cx="8501122" cy="1500198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3. Утворіть від повних прикметників коротку форму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714884"/>
            <a:ext cx="8358246" cy="1571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Багатий, повний,владний, готовий, зелений, потрібний, вартий.</a:t>
            </a:r>
            <a:endParaRPr lang="uk-U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357158" y="357166"/>
            <a:ext cx="8429684" cy="1357322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4. Виконайте тестові завдання</a:t>
            </a:r>
            <a:endParaRPr lang="uk-UA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714488"/>
            <a:ext cx="8429684" cy="49292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uk-UA" b="1" dirty="0" smtClean="0"/>
              <a:t>Прикметник – це самостійна частина мови, що:</a:t>
            </a:r>
          </a:p>
          <a:p>
            <a:pPr marL="342900" indent="-342900"/>
            <a:r>
              <a:rPr lang="uk-UA" dirty="0" smtClean="0"/>
              <a:t>А. Відповідає на питання хто? </a:t>
            </a:r>
            <a:r>
              <a:rPr lang="uk-UA" dirty="0" smtClean="0"/>
              <a:t>щ</a:t>
            </a:r>
            <a:r>
              <a:rPr lang="uk-UA" dirty="0" smtClean="0"/>
              <a:t>о?</a:t>
            </a:r>
          </a:p>
          <a:p>
            <a:pPr marL="342900" indent="-342900"/>
            <a:r>
              <a:rPr lang="uk-UA" dirty="0" smtClean="0"/>
              <a:t>Б. Означає дію предмета і відповідає на питання що робити? Що зробити?</a:t>
            </a:r>
          </a:p>
          <a:p>
            <a:pPr marL="342900" indent="-342900"/>
            <a:r>
              <a:rPr lang="uk-UA" dirty="0" smtClean="0"/>
              <a:t>В. Відповідає на питання який? чий? І називає ознаку предмета.</a:t>
            </a:r>
          </a:p>
          <a:p>
            <a:pPr marL="342900" indent="-342900"/>
            <a:r>
              <a:rPr lang="uk-UA" b="1" dirty="0" smtClean="0"/>
              <a:t>2. Початкова форма прикметника – це:</a:t>
            </a:r>
          </a:p>
          <a:p>
            <a:pPr marL="342900" indent="-342900"/>
            <a:r>
              <a:rPr lang="uk-UA" dirty="0" smtClean="0"/>
              <a:t>А.Називний відмінок множини.</a:t>
            </a:r>
          </a:p>
          <a:p>
            <a:pPr marL="342900" indent="-342900"/>
            <a:r>
              <a:rPr lang="uk-UA" dirty="0" smtClean="0"/>
              <a:t>Б. Називний відмінок однини чоловічого роду.</a:t>
            </a:r>
          </a:p>
          <a:p>
            <a:pPr marL="342900" indent="-342900"/>
            <a:r>
              <a:rPr lang="uk-UA" dirty="0" smtClean="0"/>
              <a:t>В. Називний відмінок однини жіночого роду.</a:t>
            </a:r>
          </a:p>
          <a:p>
            <a:pPr marL="342900" indent="-342900"/>
            <a:r>
              <a:rPr lang="uk-UA" b="1" dirty="0" smtClean="0"/>
              <a:t>3.За значенням розрізняють прикметники:</a:t>
            </a:r>
          </a:p>
          <a:p>
            <a:pPr marL="342900" indent="-342900"/>
            <a:r>
              <a:rPr lang="uk-UA" dirty="0" smtClean="0"/>
              <a:t>А. Якісні, відносні, присвійні.</a:t>
            </a:r>
          </a:p>
          <a:p>
            <a:pPr marL="342900" indent="-342900"/>
            <a:r>
              <a:rPr lang="uk-UA" dirty="0" smtClean="0"/>
              <a:t>Б. Відносні, присвійні, загальні.</a:t>
            </a:r>
          </a:p>
          <a:p>
            <a:pPr marL="342900" indent="-342900"/>
            <a:r>
              <a:rPr lang="uk-UA" dirty="0" smtClean="0"/>
              <a:t>В. Якісні, відносні, власні.</a:t>
            </a:r>
          </a:p>
          <a:p>
            <a:pPr marL="342900" indent="-342900"/>
            <a:r>
              <a:rPr lang="uk-UA" b="1" dirty="0" smtClean="0"/>
              <a:t>4. НЕ мають ступенів порівняння прикметники:</a:t>
            </a:r>
          </a:p>
          <a:p>
            <a:pPr marL="342900" indent="-342900"/>
            <a:r>
              <a:rPr lang="uk-UA" dirty="0" smtClean="0"/>
              <a:t>А. Якісні та відносні.</a:t>
            </a:r>
          </a:p>
          <a:p>
            <a:pPr marL="342900" indent="-342900"/>
            <a:r>
              <a:rPr lang="uk-UA" dirty="0" smtClean="0"/>
              <a:t>Б. Відносні й присвійні.</a:t>
            </a:r>
          </a:p>
          <a:p>
            <a:pPr marL="342900" indent="-342900"/>
            <a:r>
              <a:rPr lang="uk-UA" dirty="0" smtClean="0"/>
              <a:t>В. Якісні та присвійні.</a:t>
            </a:r>
          </a:p>
          <a:p>
            <a:pPr marL="342900" indent="-342900" algn="ctr"/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357158" y="357166"/>
            <a:ext cx="8429684" cy="1914532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</a:rPr>
              <a:t>ЗАКРІПЛЕННЯ МАТЕРІАЛУ</a:t>
            </a:r>
            <a:endParaRPr lang="uk-UA" sz="28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57158" y="2285992"/>
            <a:ext cx="8501122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БЛІЦ-ОПИТУВАННЯ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429000"/>
            <a:ext cx="8429684" cy="30003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2000" dirty="0" smtClean="0"/>
              <a:t>Яке загальне значення мають прикметники?</a:t>
            </a:r>
          </a:p>
          <a:p>
            <a:pPr marL="342900" indent="-342900" algn="ctr"/>
            <a:r>
              <a:rPr lang="uk-UA" sz="2000" dirty="0" smtClean="0"/>
              <a:t>2. Що таке прикметник?</a:t>
            </a:r>
          </a:p>
          <a:p>
            <a:pPr marL="342900" indent="-342900" algn="ctr"/>
            <a:r>
              <a:rPr lang="uk-UA" sz="2000" dirty="0" smtClean="0"/>
              <a:t>3. Які морфологічні ознаки має прикметник? (рід, число, відмінок)</a:t>
            </a:r>
          </a:p>
          <a:p>
            <a:pPr marL="342900" indent="-342900" algn="ctr"/>
            <a:r>
              <a:rPr lang="uk-UA" sz="2000" dirty="0" smtClean="0"/>
              <a:t>4. Від чого залежить рід, число, відмінок прикметників?</a:t>
            </a:r>
            <a:endParaRPr lang="uk-UA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357158" y="357166"/>
            <a:ext cx="8429684" cy="1557342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</a:rPr>
              <a:t>Підсумок уроку </a:t>
            </a:r>
            <a:r>
              <a:rPr lang="uk-UA" sz="2400" b="1" dirty="0" err="1" smtClean="0">
                <a:solidFill>
                  <a:srgbClr val="C00000"/>
                </a:solidFill>
              </a:rPr>
              <a:t>“Мікрофон”</a:t>
            </a:r>
            <a:endParaRPr lang="uk-UA" sz="24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57158" y="1928802"/>
            <a:ext cx="8429684" cy="335758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dirty="0" smtClean="0"/>
              <a:t>На сьогоднішньому уроці я дізнався (</a:t>
            </a:r>
            <a:r>
              <a:rPr lang="uk-UA" dirty="0" err="1" smtClean="0"/>
              <a:t>лася</a:t>
            </a:r>
            <a:r>
              <a:rPr lang="uk-UA" dirty="0" smtClean="0"/>
              <a:t>)…</a:t>
            </a:r>
          </a:p>
          <a:p>
            <a:pPr marL="342900" indent="-342900" algn="ctr"/>
            <a:r>
              <a:rPr lang="uk-UA" dirty="0" smtClean="0"/>
              <a:t>2. Що було легко?</a:t>
            </a:r>
          </a:p>
          <a:p>
            <a:pPr marL="342900" indent="-342900" algn="ctr"/>
            <a:r>
              <a:rPr lang="uk-UA" dirty="0" smtClean="0"/>
              <a:t>3. Що було складно?</a:t>
            </a:r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357158" y="357166"/>
            <a:ext cx="8429684" cy="1857388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</a:rPr>
              <a:t>ДОМАШНЄ ЗАВДАННЯ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357158" y="2214554"/>
            <a:ext cx="8429684" cy="385765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2400" dirty="0" smtClean="0"/>
              <a:t>Опрацювати теоретичний матеріал підручника (с.147, 150).</a:t>
            </a:r>
          </a:p>
          <a:p>
            <a:pPr marL="342900" indent="-342900" algn="ctr"/>
            <a:r>
              <a:rPr lang="uk-UA" sz="2400" dirty="0" smtClean="0"/>
              <a:t>2.Виконати </a:t>
            </a:r>
            <a:r>
              <a:rPr lang="uk-UA" sz="2400" dirty="0" err="1" smtClean="0"/>
              <a:t>впр</a:t>
            </a:r>
            <a:r>
              <a:rPr lang="uk-UA" sz="2400" dirty="0" smtClean="0"/>
              <a:t>. 362, 368.</a:t>
            </a:r>
            <a:endParaRPr lang="uk-UA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альтернативный процесс 5"/>
          <p:cNvSpPr/>
          <p:nvPr/>
        </p:nvSpPr>
        <p:spPr>
          <a:xfrm>
            <a:off x="3143240" y="2285992"/>
            <a:ext cx="2786082" cy="150019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ПРИКМЕТНИК</a:t>
            </a:r>
            <a:r>
              <a:rPr lang="uk-UA" b="1" dirty="0" smtClean="0"/>
              <a:t> </a:t>
            </a:r>
            <a:r>
              <a:rPr lang="uk-UA" i="1" dirty="0" smtClean="0"/>
              <a:t>блакитний, сильний, красивий</a:t>
            </a:r>
            <a:endParaRPr lang="uk-UA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642918"/>
            <a:ext cx="307183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Називає</a:t>
            </a:r>
            <a:r>
              <a:rPr lang="uk-UA" b="1" dirty="0" smtClean="0"/>
              <a:t> </a:t>
            </a:r>
          </a:p>
          <a:p>
            <a:pPr algn="ctr"/>
            <a:r>
              <a:rPr lang="uk-UA" i="1" dirty="0" smtClean="0"/>
              <a:t>ознаку предмета</a:t>
            </a:r>
            <a:endParaRPr lang="uk-UA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571480"/>
            <a:ext cx="357190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За значенням розрізняють </a:t>
            </a:r>
          </a:p>
          <a:p>
            <a:pPr algn="ctr"/>
            <a:r>
              <a:rPr lang="uk-UA" i="1" dirty="0" smtClean="0"/>
              <a:t>якісні, відносні, присвійні</a:t>
            </a:r>
            <a:endParaRPr lang="uk-UA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2357430"/>
            <a:ext cx="2071702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Відповідає на питання</a:t>
            </a:r>
          </a:p>
          <a:p>
            <a:pPr algn="ctr"/>
            <a:r>
              <a:rPr lang="uk-UA" dirty="0" smtClean="0"/>
              <a:t> </a:t>
            </a:r>
            <a:r>
              <a:rPr lang="uk-UA" i="1" dirty="0" smtClean="0"/>
              <a:t>який? </a:t>
            </a:r>
            <a:r>
              <a:rPr lang="uk-UA" i="1" dirty="0" smtClean="0"/>
              <a:t>ч</a:t>
            </a:r>
            <a:r>
              <a:rPr lang="uk-UA" i="1" dirty="0" smtClean="0"/>
              <a:t>ий?</a:t>
            </a:r>
            <a:endParaRPr lang="uk-UA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86512" y="2214554"/>
            <a:ext cx="235745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Якісні прикметники мають ступені порівняння </a:t>
            </a:r>
            <a:r>
              <a:rPr lang="uk-UA" i="1" dirty="0" smtClean="0"/>
              <a:t>нульовий, веселий, гучний</a:t>
            </a:r>
            <a:endParaRPr lang="uk-UA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643446"/>
            <a:ext cx="3571900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Змінюється за </a:t>
            </a:r>
            <a:r>
              <a:rPr lang="uk-UA" i="1" dirty="0" smtClean="0"/>
              <a:t>родами, числами, відмінками (крім кличного)</a:t>
            </a:r>
            <a:endParaRPr lang="uk-UA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4572008"/>
            <a:ext cx="4000528" cy="1271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/>
                </a:solidFill>
              </a:rPr>
              <a:t>У реченні виконує синтаксичну роль</a:t>
            </a:r>
            <a:r>
              <a:rPr lang="uk-UA" i="1" dirty="0" smtClean="0"/>
              <a:t> означення, присудка</a:t>
            </a:r>
            <a:endParaRPr lang="uk-UA" b="1" dirty="0" smtClean="0"/>
          </a:p>
          <a:p>
            <a:pPr algn="ctr"/>
            <a:endParaRPr lang="uk-UA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5929322" y="2786058"/>
            <a:ext cx="357190" cy="357190"/>
          </a:xfrm>
          <a:prstGeom prst="rightArrow">
            <a:avLst>
              <a:gd name="adj1" fmla="val 5787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низ 13"/>
          <p:cNvSpPr/>
          <p:nvPr/>
        </p:nvSpPr>
        <p:spPr>
          <a:xfrm>
            <a:off x="5000628" y="3786190"/>
            <a:ext cx="71438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низ 14"/>
          <p:cNvSpPr/>
          <p:nvPr/>
        </p:nvSpPr>
        <p:spPr>
          <a:xfrm>
            <a:off x="3214678" y="3786190"/>
            <a:ext cx="69894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 влево 15"/>
          <p:cNvSpPr/>
          <p:nvPr/>
        </p:nvSpPr>
        <p:spPr>
          <a:xfrm>
            <a:off x="2643174" y="2643182"/>
            <a:ext cx="500066" cy="428628"/>
          </a:xfrm>
          <a:prstGeom prst="lef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верх 16"/>
          <p:cNvSpPr/>
          <p:nvPr/>
        </p:nvSpPr>
        <p:spPr>
          <a:xfrm>
            <a:off x="3143240" y="1357298"/>
            <a:ext cx="571504" cy="928694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верх 17"/>
          <p:cNvSpPr/>
          <p:nvPr/>
        </p:nvSpPr>
        <p:spPr>
          <a:xfrm>
            <a:off x="5072066" y="1500174"/>
            <a:ext cx="571504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0034" y="642918"/>
            <a:ext cx="821537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Синтаксична роль прикметників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428596" y="2071678"/>
            <a:ext cx="3500462" cy="371477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B050"/>
                </a:solidFill>
              </a:rPr>
              <a:t>У</a:t>
            </a:r>
            <a:r>
              <a:rPr lang="uk-UA" b="1" dirty="0" smtClean="0">
                <a:solidFill>
                  <a:srgbClr val="00B050"/>
                </a:solidFill>
              </a:rPr>
              <a:t>згоджене  означення:</a:t>
            </a:r>
            <a:r>
              <a:rPr lang="uk-UA" b="1" dirty="0" smtClean="0"/>
              <a:t> </a:t>
            </a:r>
            <a:r>
              <a:rPr lang="uk-UA" i="1" dirty="0" smtClean="0">
                <a:solidFill>
                  <a:schemeClr val="accent5">
                    <a:lumMod val="75000"/>
                  </a:schemeClr>
                </a:solidFill>
              </a:rPr>
              <a:t>Свіжий</a:t>
            </a:r>
            <a:r>
              <a:rPr lang="uk-UA" dirty="0" smtClean="0"/>
              <a:t> вітерець повіває з річки.</a:t>
            </a:r>
          </a:p>
          <a:p>
            <a:pPr algn="ctr"/>
            <a:r>
              <a:rPr lang="uk-UA" i="1" dirty="0" smtClean="0">
                <a:solidFill>
                  <a:schemeClr val="accent5">
                    <a:lumMod val="75000"/>
                  </a:schemeClr>
                </a:solidFill>
              </a:rPr>
              <a:t>Тоненький</a:t>
            </a:r>
            <a:r>
              <a:rPr lang="uk-UA" dirty="0" smtClean="0"/>
              <a:t> струмок диму поволі піднявся над сторожкою, понад віттям дерев та й послався над ними </a:t>
            </a:r>
            <a:r>
              <a:rPr lang="uk-UA" i="1" dirty="0" smtClean="0">
                <a:solidFill>
                  <a:schemeClr val="accent5">
                    <a:lumMod val="75000"/>
                  </a:schemeClr>
                </a:solidFill>
              </a:rPr>
              <a:t>прозорою</a:t>
            </a:r>
            <a:r>
              <a:rPr lang="uk-UA" dirty="0" smtClean="0"/>
              <a:t> хмаркою.</a:t>
            </a:r>
            <a:endParaRPr lang="uk-UA" dirty="0"/>
          </a:p>
        </p:txBody>
      </p:sp>
      <p:sp>
        <p:nvSpPr>
          <p:cNvPr id="7" name="Блок-схема: карточка 6"/>
          <p:cNvSpPr/>
          <p:nvPr/>
        </p:nvSpPr>
        <p:spPr>
          <a:xfrm>
            <a:off x="5143504" y="2071678"/>
            <a:ext cx="3571900" cy="3714776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B050"/>
                </a:solidFill>
              </a:rPr>
              <a:t>Іменна частина складеного присудка: </a:t>
            </a:r>
          </a:p>
          <a:p>
            <a:pPr algn="ctr"/>
            <a:r>
              <a:rPr lang="uk-UA" dirty="0" smtClean="0"/>
              <a:t>На небі зорі </a:t>
            </a:r>
            <a:r>
              <a:rPr lang="uk-UA" dirty="0" smtClean="0">
                <a:solidFill>
                  <a:srgbClr val="7030A0"/>
                </a:solidFill>
              </a:rPr>
              <a:t>тихі.</a:t>
            </a:r>
            <a:r>
              <a:rPr lang="uk-UA" dirty="0" smtClean="0"/>
              <a:t> </a:t>
            </a:r>
          </a:p>
          <a:p>
            <a:pPr algn="ctr"/>
            <a:r>
              <a:rPr lang="uk-UA" dirty="0" smtClean="0"/>
              <a:t>Тиша </a:t>
            </a:r>
            <a:r>
              <a:rPr lang="uk-UA" dirty="0" smtClean="0">
                <a:solidFill>
                  <a:srgbClr val="7030A0"/>
                </a:solidFill>
              </a:rPr>
              <a:t>стояла</a:t>
            </a:r>
            <a:r>
              <a:rPr lang="uk-UA" dirty="0" smtClean="0"/>
              <a:t> якась </a:t>
            </a:r>
            <a:r>
              <a:rPr lang="uk-UA" dirty="0" smtClean="0">
                <a:solidFill>
                  <a:srgbClr val="7030A0"/>
                </a:solidFill>
              </a:rPr>
              <a:t>неспокійна.</a:t>
            </a:r>
            <a:endParaRPr lang="uk-UA" dirty="0">
              <a:solidFill>
                <a:srgbClr val="7030A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H="1">
            <a:off x="4750595" y="1678769"/>
            <a:ext cx="928694" cy="571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464711" y="1750207"/>
            <a:ext cx="785818" cy="428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642910" y="500042"/>
            <a:ext cx="8001056" cy="128588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Прикметники за значенням поділяються на такі групи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571472" y="2143116"/>
            <a:ext cx="2357454" cy="14287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ЯКІСНІ</a:t>
            </a:r>
            <a:endParaRPr lang="uk-UA" b="1" dirty="0">
              <a:solidFill>
                <a:srgbClr val="FFFF00"/>
              </a:solidFill>
            </a:endParaRP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214678" y="2214554"/>
            <a:ext cx="2500330" cy="1357322"/>
          </a:xfrm>
          <a:prstGeom prst="left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ВІДНОСНІ</a:t>
            </a:r>
            <a:endParaRPr lang="uk-UA" b="1" dirty="0">
              <a:solidFill>
                <a:srgbClr val="FFFF00"/>
              </a:solidFill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5929322" y="2285992"/>
            <a:ext cx="2571768" cy="135732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ПРИСВІЙНІ</a:t>
            </a:r>
            <a:endParaRPr lang="uk-UA" b="1" dirty="0">
              <a:solidFill>
                <a:srgbClr val="FFFF00"/>
              </a:solidFill>
            </a:endParaRPr>
          </a:p>
        </p:txBody>
      </p:sp>
      <p:cxnSp>
        <p:nvCxnSpPr>
          <p:cNvPr id="7" name="Прямая со стрелкой 6"/>
          <p:cNvCxnSpPr>
            <a:stCxn id="3" idx="5"/>
          </p:cNvCxnSpPr>
          <p:nvPr/>
        </p:nvCxnSpPr>
        <p:spPr>
          <a:xfrm rot="16200000" flipH="1">
            <a:off x="1303711" y="3661173"/>
            <a:ext cx="928696" cy="35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Горизонтальный свиток 11"/>
          <p:cNvSpPr/>
          <p:nvPr/>
        </p:nvSpPr>
        <p:spPr>
          <a:xfrm>
            <a:off x="500034" y="3857628"/>
            <a:ext cx="2428892" cy="21431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Лише якісні прикметники можуть утворювати ступені порівняння</a:t>
            </a:r>
            <a:endParaRPr lang="uk-U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4" name="Прямая со стрелкой 13"/>
          <p:cNvCxnSpPr>
            <a:stCxn id="4" idx="5"/>
          </p:cNvCxnSpPr>
          <p:nvPr/>
        </p:nvCxnSpPr>
        <p:spPr>
          <a:xfrm rot="16200000" flipH="1">
            <a:off x="4384475" y="3312913"/>
            <a:ext cx="910836" cy="7501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6679421" y="3536157"/>
            <a:ext cx="78581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Горизонтальный свиток 22"/>
          <p:cNvSpPr/>
          <p:nvPr/>
        </p:nvSpPr>
        <p:spPr>
          <a:xfrm>
            <a:off x="4786314" y="3857628"/>
            <a:ext cx="2857520" cy="221457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Не можуть утворювати ступені порівняння</a:t>
            </a:r>
            <a:endParaRPr lang="uk-U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428596" y="428604"/>
            <a:ext cx="2428892" cy="128588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ЯКІСНІ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286116" y="428604"/>
            <a:ext cx="2428892" cy="121444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ВІДНОСНІ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215074" y="428604"/>
            <a:ext cx="2571768" cy="121444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ПРИСВІЙНІ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357158" y="1714488"/>
            <a:ext cx="3357586" cy="4714908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</a:rPr>
              <a:t>Указують на ознаку, що сприймається органами чуття (зором, слухом, нюхом, смаком, дотиком): </a:t>
            </a:r>
            <a:r>
              <a:rPr lang="uk-UA" sz="1400" dirty="0" smtClean="0"/>
              <a:t>красивий, круглий, кислий, ароматний, тихий.</a:t>
            </a:r>
          </a:p>
          <a:p>
            <a:pPr algn="ctr"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</a:rPr>
              <a:t>Виражають риси характеру людини: </a:t>
            </a:r>
            <a:r>
              <a:rPr lang="uk-UA" sz="1400" dirty="0" smtClean="0"/>
              <a:t>цілеспрямований</a:t>
            </a:r>
          </a:p>
          <a:p>
            <a:pPr algn="ctr"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</a:rPr>
              <a:t>Виражають загальну оцінку когось/чогось: </a:t>
            </a:r>
            <a:r>
              <a:rPr lang="uk-UA" sz="1400" dirty="0" smtClean="0"/>
              <a:t>цікавий, гарний.</a:t>
            </a:r>
          </a:p>
          <a:p>
            <a:pPr algn="ctr">
              <a:buFont typeface="Arial" pitchFamily="34" charset="0"/>
              <a:buChar char="•"/>
            </a:pPr>
            <a:r>
              <a:rPr lang="uk-UA" sz="1400" dirty="0" smtClean="0">
                <a:solidFill>
                  <a:schemeClr val="tx1"/>
                </a:solidFill>
              </a:rPr>
              <a:t>Виражають вікові чи фізичні характеристики особистості: </a:t>
            </a:r>
            <a:r>
              <a:rPr lang="uk-UA" sz="1400" dirty="0" smtClean="0"/>
              <a:t>сильний, юний.</a:t>
            </a:r>
            <a:endParaRPr lang="uk-UA" sz="1400" dirty="0"/>
          </a:p>
        </p:txBody>
      </p:sp>
      <p:sp>
        <p:nvSpPr>
          <p:cNvPr id="6" name="Параллелограмм 5"/>
          <p:cNvSpPr/>
          <p:nvPr/>
        </p:nvSpPr>
        <p:spPr>
          <a:xfrm>
            <a:off x="3143240" y="1643050"/>
            <a:ext cx="3000396" cy="4786346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Указують на ознаку,що сприймається опосередковано (відносно місця, часу, речовини, розміру, ваги, призначення): </a:t>
            </a:r>
            <a:r>
              <a:rPr lang="uk-UA" sz="1400" dirty="0" smtClean="0"/>
              <a:t>тутешній, щорічний, глиняний, кілограмовий, шкільний.</a:t>
            </a:r>
            <a:endParaRPr lang="uk-UA" sz="1400" dirty="0"/>
          </a:p>
        </p:txBody>
      </p:sp>
      <p:sp>
        <p:nvSpPr>
          <p:cNvPr id="7" name="Параллелограмм 6"/>
          <p:cNvSpPr/>
          <p:nvPr/>
        </p:nvSpPr>
        <p:spPr>
          <a:xfrm>
            <a:off x="5857884" y="1643050"/>
            <a:ext cx="2787788" cy="4786346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Указують на ознаку предмета, що належить живій істоті: </a:t>
            </a:r>
            <a:r>
              <a:rPr lang="uk-UA" sz="1400" dirty="0" smtClean="0"/>
              <a:t>братові рукавиці, Олексієва книжка, вовчий хвіст.</a:t>
            </a:r>
            <a:endParaRPr lang="uk-UA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571472" y="428604"/>
            <a:ext cx="8001056" cy="1214446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ФОРМИ ПРИКМЕТНИКІВ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28596" y="2071678"/>
            <a:ext cx="2714644" cy="17145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ПОВНА</a:t>
            </a:r>
          </a:p>
          <a:p>
            <a:pPr algn="ctr"/>
            <a:r>
              <a:rPr lang="uk-UA" dirty="0" smtClean="0"/>
              <a:t>(усі прикметники)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786190"/>
            <a:ext cx="278608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СТЯГНЕНА</a:t>
            </a:r>
          </a:p>
          <a:p>
            <a:pPr algn="ctr"/>
            <a:r>
              <a:rPr lang="uk-UA" dirty="0" smtClean="0"/>
              <a:t>(усі прикметники)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2071678"/>
            <a:ext cx="385765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КОРОТКА</a:t>
            </a:r>
            <a:r>
              <a:rPr lang="uk-UA" dirty="0" smtClean="0"/>
              <a:t> (лише деякі прикметники в називному і знахідному відмінках жіночого та середнього роду)</a:t>
            </a:r>
            <a:endParaRPr lang="uk-UA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714480" y="1357298"/>
            <a:ext cx="484632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низ 7"/>
          <p:cNvSpPr/>
          <p:nvPr/>
        </p:nvSpPr>
        <p:spPr>
          <a:xfrm>
            <a:off x="6572264" y="1571612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3786190"/>
            <a:ext cx="4000528" cy="200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НЕСТЯГНЕНА</a:t>
            </a:r>
            <a:r>
              <a:rPr lang="uk-UA" dirty="0" smtClean="0"/>
              <a:t> (лише прикметники в називному відмінку множини й у називному та знахідному відмінках жіночого й середнього роду)</a:t>
            </a:r>
            <a:endParaRPr lang="uk-UA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071802" y="3071810"/>
            <a:ext cx="178595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ая стрелка влево/вправо 1"/>
          <p:cNvSpPr/>
          <p:nvPr/>
        </p:nvSpPr>
        <p:spPr>
          <a:xfrm>
            <a:off x="428596" y="357166"/>
            <a:ext cx="8358246" cy="150019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Повна форма прикметників: </a:t>
            </a:r>
            <a:r>
              <a:rPr lang="uk-UA" dirty="0" smtClean="0"/>
              <a:t>зелений, зелена, зелене, зелені. </a:t>
            </a:r>
            <a:endParaRPr lang="uk-UA" dirty="0"/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428596" y="1785926"/>
            <a:ext cx="8358246" cy="14847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Коротка форма прикметників:</a:t>
            </a:r>
            <a:r>
              <a:rPr lang="uk-UA" dirty="0" smtClean="0"/>
              <a:t> </a:t>
            </a:r>
            <a:r>
              <a:rPr lang="uk-UA" dirty="0" err="1" smtClean="0"/>
              <a:t>зелен</a:t>
            </a:r>
            <a:r>
              <a:rPr lang="uk-UA" dirty="0" smtClean="0"/>
              <a:t> (клен).</a:t>
            </a:r>
            <a:endParaRPr lang="uk-UA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428596" y="3071810"/>
            <a:ext cx="8358246" cy="150019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Стягнена форма прикметників: </a:t>
            </a:r>
            <a:r>
              <a:rPr lang="uk-UA" dirty="0" smtClean="0"/>
              <a:t>річний, річна, річне, річні.</a:t>
            </a:r>
            <a:endParaRPr lang="uk-UA" dirty="0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357158" y="4643446"/>
            <a:ext cx="8501122" cy="16430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Нестягнена форма прикметників: </a:t>
            </a:r>
            <a:r>
              <a:rPr lang="uk-UA" dirty="0" err="1" smtClean="0"/>
              <a:t>чорнії</a:t>
            </a:r>
            <a:r>
              <a:rPr lang="uk-UA" dirty="0" smtClean="0"/>
              <a:t> (брови), </a:t>
            </a:r>
            <a:r>
              <a:rPr lang="uk-UA" dirty="0" err="1" smtClean="0"/>
              <a:t>темная</a:t>
            </a:r>
            <a:r>
              <a:rPr lang="uk-UA" dirty="0" smtClean="0"/>
              <a:t> (нічка), </a:t>
            </a:r>
            <a:r>
              <a:rPr lang="uk-UA" dirty="0" err="1" smtClean="0"/>
              <a:t>зеленеє</a:t>
            </a:r>
            <a:r>
              <a:rPr lang="uk-UA" dirty="0" smtClean="0"/>
              <a:t> (жито).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214422"/>
            <a:ext cx="8572560" cy="40005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rgbClr val="FFFF00"/>
                </a:solidFill>
              </a:rPr>
              <a:t>ПРАКТИЧНА ЧАСТИНА</a:t>
            </a:r>
            <a:endParaRPr lang="uk-UA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357158" y="357166"/>
            <a:ext cx="8429684" cy="1500198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b="1" dirty="0" smtClean="0"/>
              <a:t>Вибірковий диктант.</a:t>
            </a:r>
          </a:p>
          <a:p>
            <a:pPr marL="342900" indent="-342900" algn="ctr"/>
            <a:r>
              <a:rPr lang="uk-UA" dirty="0" smtClean="0"/>
              <a:t> Завдання: виписати з поданого тексту прикметники.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857364"/>
            <a:ext cx="8501122" cy="46434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Небо, чисте та безхмарне, починало сіріти. Праворуч від шляху, на темному просторі, виразно </a:t>
            </a:r>
            <a:r>
              <a:rPr lang="uk-UA" sz="2400" dirty="0" err="1" smtClean="0"/>
              <a:t>зазначилася</a:t>
            </a:r>
            <a:r>
              <a:rPr lang="uk-UA" sz="2400" dirty="0" smtClean="0"/>
              <a:t> чорна купа великого лісу, а просто неї в полі – високе самотнє дерево. Це той дуб над ярком. Він усе більше та більше визначався, а темний простір ставав усе менше та менше чорним. Ще згодом – і якесь сіро-сріблясте світло мов почало наливатися в темряву (За Б. Грінченком).</a:t>
            </a:r>
            <a:endParaRPr lang="uk-UA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687</Words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Прикметник: загальне значення, морфологічні ознаки, синтаксична роль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Прикметник: загальне значення, морфологічні ознаки, синтаксична роль</dc:title>
  <dc:creator>admin</dc:creator>
  <cp:lastModifiedBy>admin</cp:lastModifiedBy>
  <cp:revision>24</cp:revision>
  <dcterms:created xsi:type="dcterms:W3CDTF">2022-02-03T13:50:46Z</dcterms:created>
  <dcterms:modified xsi:type="dcterms:W3CDTF">2022-02-03T19:40:53Z</dcterms:modified>
</cp:coreProperties>
</file>