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5" Type="http://schemas.openxmlformats.org/officeDocument/2006/relationships/slide" Target="slides/slide2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2" name="Shape 8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0" name="Shape 15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7" name="Shape 15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5" name="Shape 16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5" name="Shape 17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2" name="Shape 18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9" name="Shape 18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5" name="Shape 19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1" name="Shape 20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8" name="Shape 20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5" name="Shape 21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0" name="Shape 9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0" name="Shape 22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7" name="Shape 22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7" name="Shape 9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7" name="Shape 10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4" name="Shape 11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1" name="Shape 12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8" name="Shape 12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7" name="Shape 13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3" name="Shape 14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Титульный слайд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/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640"/>
              </a:spcBef>
              <a:buClr>
                <a:srgbClr val="888888"/>
              </a:buClr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spcBef>
                <a:spcPts val="560"/>
              </a:spcBef>
              <a:buClr>
                <a:srgbClr val="888888"/>
              </a:buClr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spcBef>
                <a:spcPts val="480"/>
              </a:spcBef>
              <a:buClr>
                <a:srgbClr val="888888"/>
              </a:buClr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ru-RU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Заголовок и вертикальный текст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0" name="Shape 70"/>
          <p:cNvSpPr txBox="1"/>
          <p:nvPr>
            <p:ph idx="1" type="body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Вертикальный заголовок и текст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6" name="Shape 76"/>
          <p:cNvSpPr txBox="1"/>
          <p:nvPr>
            <p:ph idx="1" type="body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Заголовок и объект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ru-RU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Пустой слайд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ru-RU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Заголовок раздела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1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360"/>
              </a:spcBef>
              <a:buClr>
                <a:srgbClr val="888888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2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Два объекта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34290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33350" lvl="1" marL="74295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2" type="body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34290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33350" lvl="1" marL="74295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Сравнение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6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2" type="body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58750" lvl="1" marL="74295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14300" lvl="2" marL="1143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0" lvl="3" marL="1600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7000" lvl="4" marL="20574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0" lvl="5" marL="25146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0" lvl="6" marL="29718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0" lvl="7" marL="34290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0" lvl="8" marL="3886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3" type="body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6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4" type="body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58750" lvl="1" marL="74295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14300" lvl="2" marL="1143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0" lvl="3" marL="1600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7000" lvl="4" marL="20574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0" lvl="5" marL="25146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0" lvl="6" marL="29718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0" lvl="7" marL="34290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0" lvl="8" marL="3886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Только заголовок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1" name="Shape 51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Объект с подписью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24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2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Рисунок с подписью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3" name="Shape 63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640"/>
              </a:spcBef>
              <a:buClr>
                <a:schemeClr val="dk1"/>
              </a:buClr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560"/>
              </a:spcBef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48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24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2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Shape 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Shape 10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ru-RU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0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8.png"/><Relationship Id="rId4" Type="http://schemas.openxmlformats.org/officeDocument/2006/relationships/image" Target="../media/image07.jpg"/><Relationship Id="rId5" Type="http://schemas.openxmlformats.org/officeDocument/2006/relationships/image" Target="../media/image13.jpg"/><Relationship Id="rId6" Type="http://schemas.openxmlformats.org/officeDocument/2006/relationships/image" Target="../media/image09.jpg"/><Relationship Id="rId7" Type="http://schemas.openxmlformats.org/officeDocument/2006/relationships/image" Target="../media/image1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5.jpg"/><Relationship Id="rId4" Type="http://schemas.openxmlformats.org/officeDocument/2006/relationships/hyperlink" Target="http://school.xvatit.com/index.php?title=%D0%A4%D0%B0%D0%B9%D0%BB:Bio10_11_1.jpg" TargetMode="External"/><Relationship Id="rId5" Type="http://schemas.openxmlformats.org/officeDocument/2006/relationships/image" Target="../media/image01.jpg"/><Relationship Id="rId6" Type="http://schemas.openxmlformats.org/officeDocument/2006/relationships/image" Target="../media/image10.jpg"/><Relationship Id="rId7" Type="http://schemas.openxmlformats.org/officeDocument/2006/relationships/image" Target="../media/image0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6.jpg"/><Relationship Id="rId4" Type="http://schemas.openxmlformats.org/officeDocument/2006/relationships/image" Target="../media/image0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www.meteomaster.com.ua/images/mt_cat.1349356667.1.b.jpg" id="84" name="Shape 84"/>
          <p:cNvPicPr preferRelativeResize="0"/>
          <p:nvPr/>
        </p:nvPicPr>
        <p:blipFill rotWithShape="1">
          <a:blip r:embed="rId3">
            <a:alphaModFix/>
          </a:blip>
          <a:srcRect b="0" l="18260" r="17480" t="0"/>
          <a:stretch/>
        </p:blipFill>
        <p:spPr>
          <a:xfrm>
            <a:off x="251519" y="836712"/>
            <a:ext cx="3672407" cy="5714999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Shape 85"/>
          <p:cNvSpPr txBox="1"/>
          <p:nvPr>
            <p:ph type="ctrTitle"/>
          </p:nvPr>
        </p:nvSpPr>
        <p:spPr>
          <a:xfrm>
            <a:off x="3275856" y="404664"/>
            <a:ext cx="5616623" cy="3195785"/>
          </a:xfrm>
          <a:prstGeom prst="rect">
            <a:avLst/>
          </a:prstGeom>
          <a:gradFill>
            <a:gsLst>
              <a:gs pos="0">
                <a:srgbClr val="5D427D"/>
              </a:gs>
              <a:gs pos="80000">
                <a:srgbClr val="7A57A5"/>
              </a:gs>
              <a:gs pos="100000">
                <a:srgbClr val="7A56A7"/>
              </a:gs>
            </a:gsLst>
            <a:lin ang="1620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b="1" i="0" lang="ru-RU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Збільшувальні прилади . </a:t>
            </a:r>
            <a:br>
              <a:rPr b="1" i="0" lang="ru-RU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ru-RU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Лупа. Мікроскоп.</a:t>
            </a:r>
            <a:br>
              <a:rPr b="1" i="0" lang="ru-RU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</a:p>
        </p:txBody>
      </p:sp>
      <p:sp>
        <p:nvSpPr>
          <p:cNvPr id="86" name="Shape 86"/>
          <p:cNvSpPr txBox="1"/>
          <p:nvPr>
            <p:ph idx="1" type="subTitle"/>
          </p:nvPr>
        </p:nvSpPr>
        <p:spPr>
          <a:xfrm>
            <a:off x="4139951" y="3886200"/>
            <a:ext cx="4248472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rPr b="1" i="0" lang="ru-RU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Біологія 6 клас </a:t>
            </a:r>
          </a:p>
          <a:p>
            <a:pPr indent="0" lvl="0" marL="0" marR="0" rtl="0" algn="ctr">
              <a:spcBef>
                <a:spcPts val="640"/>
              </a:spcBef>
              <a:buClr>
                <a:srgbClr val="888888"/>
              </a:buClr>
              <a:buSzPct val="25000"/>
              <a:buFont typeface="Arial"/>
              <a:buNone/>
            </a:pPr>
            <a:r>
              <a:rPr b="1" i="0" lang="ru-RU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Урок №6</a:t>
            </a:r>
          </a:p>
        </p:txBody>
      </p:sp>
      <p:sp>
        <p:nvSpPr>
          <p:cNvPr id="87" name="Shape 87"/>
          <p:cNvSpPr/>
          <p:nvPr/>
        </p:nvSpPr>
        <p:spPr>
          <a:xfrm>
            <a:off x="4499992" y="6309319"/>
            <a:ext cx="4644008" cy="584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ru-RU" sz="3200" u="none" cap="none" strike="noStrike">
                <a:solidFill>
                  <a:srgbClr val="FC7876"/>
                </a:solidFill>
                <a:latin typeface="Calibri"/>
                <a:ea typeface="Calibri"/>
                <a:cs typeface="Calibri"/>
                <a:sym typeface="Calibri"/>
              </a:rPr>
              <a:t>alla-moroz.ucoz.com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x="250825" y="188913"/>
            <a:ext cx="8642349" cy="633571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1" i="0" lang="ru-RU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Штативная лупа збільшує предмети в 10-25 разів. У її оправу вставлені два збільшувальних скла, укріплені на підставці - штативі. До штатива прикріплений предметний столик з отвором і дзеркалом.</a:t>
            </a:r>
          </a:p>
        </p:txBody>
      </p:sp>
      <p:sp>
        <p:nvSpPr>
          <p:cNvPr id="154" name="Shape 154"/>
          <p:cNvSpPr/>
          <p:nvPr/>
        </p:nvSpPr>
        <p:spPr>
          <a:xfrm>
            <a:off x="4499992" y="6309319"/>
            <a:ext cx="4644008" cy="584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ru-RU" sz="3200" u="none" cap="none" strike="noStrike">
                <a:solidFill>
                  <a:srgbClr val="FC7876"/>
                </a:solidFill>
                <a:latin typeface="Calibri"/>
                <a:ea typeface="Calibri"/>
                <a:cs typeface="Calibri"/>
                <a:sym typeface="Calibri"/>
              </a:rPr>
              <a:t>alla-moroz.ucoz.com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>
            <p:ph type="title"/>
          </p:nvPr>
        </p:nvSpPr>
        <p:spPr>
          <a:xfrm>
            <a:off x="5651500" y="274637"/>
            <a:ext cx="3035300" cy="1641475"/>
          </a:xfrm>
          <a:prstGeom prst="rect">
            <a:avLst/>
          </a:prstGeom>
          <a:solidFill>
            <a:srgbClr val="E5B8B7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ru-RU" sz="6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Лупа</a:t>
            </a:r>
          </a:p>
        </p:txBody>
      </p:sp>
      <p:pic>
        <p:nvPicPr>
          <p:cNvPr descr="C:\Users\Алла\Downloads\GПРИРОДОЗНАВСТВО\4b6003679c6a.jpg" id="160" name="Shape 160"/>
          <p:cNvPicPr preferRelativeResize="0"/>
          <p:nvPr/>
        </p:nvPicPr>
        <p:blipFill rotWithShape="1">
          <a:blip r:embed="rId3">
            <a:alphaModFix/>
          </a:blip>
          <a:srcRect b="0" l="0" r="33385" t="0"/>
          <a:stretch/>
        </p:blipFill>
        <p:spPr>
          <a:xfrm>
            <a:off x="0" y="620712"/>
            <a:ext cx="5076825" cy="5772149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Shape 161"/>
          <p:cNvSpPr txBox="1"/>
          <p:nvPr>
            <p:ph idx="1" type="body"/>
          </p:nvPr>
        </p:nvSpPr>
        <p:spPr>
          <a:xfrm>
            <a:off x="5148262" y="4149725"/>
            <a:ext cx="3538537" cy="197643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ru-RU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Ручна</a:t>
            </a:r>
          </a:p>
          <a:p>
            <a:pPr indent="-342900" lvl="0" marL="342900" marR="0" rtl="0" algn="l">
              <a:spcBef>
                <a:spcPts val="64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i="0" lang="ru-RU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Штативна</a:t>
            </a:r>
          </a:p>
        </p:txBody>
      </p:sp>
      <p:sp>
        <p:nvSpPr>
          <p:cNvPr id="162" name="Shape 162"/>
          <p:cNvSpPr/>
          <p:nvPr/>
        </p:nvSpPr>
        <p:spPr>
          <a:xfrm>
            <a:off x="4499992" y="6309319"/>
            <a:ext cx="4644008" cy="584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ru-RU" sz="3200" u="none" cap="none" strike="noStrike">
                <a:solidFill>
                  <a:srgbClr val="FC7876"/>
                </a:solidFill>
                <a:latin typeface="Calibri"/>
                <a:ea typeface="Calibri"/>
                <a:cs typeface="Calibri"/>
                <a:sym typeface="Calibri"/>
              </a:rPr>
              <a:t>alla-moroz.ucoz.com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C:\Users\Павленко\Ботаніка\Клітина\307992.gif" id="167" name="Shape 167"/>
          <p:cNvSpPr/>
          <p:nvPr/>
        </p:nvSpPr>
        <p:spPr>
          <a:xfrm>
            <a:off x="2743200" y="1752600"/>
            <a:ext cx="2133599" cy="243839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C:\Users\Павленко\Ботаніка\Клітина\img12.jpg" id="168" name="Shape 168"/>
          <p:cNvSpPr/>
          <p:nvPr/>
        </p:nvSpPr>
        <p:spPr>
          <a:xfrm>
            <a:off x="228600" y="1676400"/>
            <a:ext cx="2209799" cy="2438399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C:\Users\Павленко\Ботаніка\Клітина\Різном клітин\увел приб.jpg" id="169" name="Shape 169"/>
          <p:cNvSpPr/>
          <p:nvPr/>
        </p:nvSpPr>
        <p:spPr>
          <a:xfrm>
            <a:off x="5181600" y="1676400"/>
            <a:ext cx="3809999" cy="5029199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C:\Users\Павленко\Ботаніка\Клітина\electronMicroscope.jpg" id="170" name="Shape 170"/>
          <p:cNvSpPr/>
          <p:nvPr/>
        </p:nvSpPr>
        <p:spPr>
          <a:xfrm>
            <a:off x="304800" y="4267200"/>
            <a:ext cx="2133599" cy="23622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C:\Users\Павленко\Ботаніка\Клітина\растровый микроскоп.jpg" id="171" name="Shape 171"/>
          <p:cNvSpPr/>
          <p:nvPr/>
        </p:nvSpPr>
        <p:spPr>
          <a:xfrm>
            <a:off x="2819400" y="4419600"/>
            <a:ext cx="2133599" cy="228600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Shape 172"/>
          <p:cNvSpPr/>
          <p:nvPr/>
        </p:nvSpPr>
        <p:spPr>
          <a:xfrm>
            <a:off x="990600" y="333375"/>
            <a:ext cx="7086599" cy="126682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 cap="flat" cmpd="sng" w="9525">
                  <a:solidFill>
                    <a:srgbClr val="0000FF"/>
                  </a:solidFill>
                  <a:prstDash val="solid"/>
                  <a:round/>
                  <a:headEnd len="med" w="med" type="none"/>
                  <a:tailEnd len="med" w="med" type="none"/>
                </a:ln>
                <a:solidFill>
                  <a:srgbClr val="800080"/>
                </a:solidFill>
                <a:latin typeface="Arial"/>
              </a:rPr>
              <a:t>Мікроскопи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Shape 178"/>
          <p:cNvSpPr txBox="1"/>
          <p:nvPr>
            <p:ph idx="1" type="body"/>
          </p:nvPr>
        </p:nvSpPr>
        <p:spPr>
          <a:xfrm>
            <a:off x="179388" y="260350"/>
            <a:ext cx="8713786" cy="6121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i="0" lang="ru-RU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 зорову трубку, або тубус, цього мікроскопа вставлені збільшувальне скло (лінзи). У верхньому кінці тубуса є окуляр (від латинського слова «окулус» - око), через який розглядають різні об'єкти. Мікроскоп складається з оправи та двох збільшувальних стекол.</a:t>
            </a:r>
          </a:p>
        </p:txBody>
      </p:sp>
      <p:sp>
        <p:nvSpPr>
          <p:cNvPr id="179" name="Shape 179"/>
          <p:cNvSpPr/>
          <p:nvPr/>
        </p:nvSpPr>
        <p:spPr>
          <a:xfrm>
            <a:off x="4499992" y="6309319"/>
            <a:ext cx="4644008" cy="584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ru-RU" sz="3200">
                <a:solidFill>
                  <a:srgbClr val="FC7876"/>
                </a:solidFill>
                <a:latin typeface="Calibri"/>
                <a:ea typeface="Calibri"/>
                <a:cs typeface="Calibri"/>
                <a:sym typeface="Calibri"/>
              </a:rPr>
              <a:t>alla-moroz.ucoz.com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Shape 185"/>
          <p:cNvSpPr txBox="1"/>
          <p:nvPr>
            <p:ph idx="1" type="body"/>
          </p:nvPr>
        </p:nvSpPr>
        <p:spPr>
          <a:xfrm>
            <a:off x="457200" y="333375"/>
            <a:ext cx="8229600" cy="579278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ru-RU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 нижньому кінці тубуса поміщається об'єктив (від латинського слова «об'ектум» - предмет), що складається з оправи та кількох збільшувальних стекол.</a:t>
            </a:r>
            <a:br>
              <a:rPr b="0" i="0" lang="ru-RU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ru-RU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Тубус прикріплений до штатива. До штатива прикріплений також предметний столик, в центрі якого є отвір і під ним дзеркало. Користуючись світловим мікроскопом, можна бачити зображення об'єкта, освітленого за допомогою цього дзеркала.</a:t>
            </a:r>
            <a:br>
              <a:rPr b="0" i="0" lang="ru-RU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</a:p>
        </p:txBody>
      </p:sp>
      <p:sp>
        <p:nvSpPr>
          <p:cNvPr id="186" name="Shape 186"/>
          <p:cNvSpPr/>
          <p:nvPr/>
        </p:nvSpPr>
        <p:spPr>
          <a:xfrm>
            <a:off x="4499992" y="6309319"/>
            <a:ext cx="4644008" cy="584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ru-RU" sz="3200">
                <a:solidFill>
                  <a:srgbClr val="FC7876"/>
                </a:solidFill>
                <a:latin typeface="Calibri"/>
                <a:ea typeface="Calibri"/>
                <a:cs typeface="Calibri"/>
                <a:sym typeface="Calibri"/>
              </a:rPr>
              <a:t>alla-moroz.ucoz.com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/>
          <p:nvPr>
            <p:ph idx="1" type="body"/>
          </p:nvPr>
        </p:nvSpPr>
        <p:spPr>
          <a:xfrm>
            <a:off x="323850" y="260350"/>
            <a:ext cx="8640762" cy="597693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1" i="0" lang="ru-RU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Щоб дізнатися, наскільки збільшується зображення при використанні мікроскопа, слід помножити число, вказане на окулярі, на число, вказане на використовуваному об'єкті. </a:t>
            </a:r>
          </a:p>
          <a:p>
            <a:pPr indent="-342900" lvl="0" marL="3429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720"/>
              </a:spcBef>
              <a:buClr>
                <a:srgbClr val="002060"/>
              </a:buClr>
              <a:buSzPct val="100000"/>
              <a:buFont typeface="Arial"/>
              <a:buChar char="•"/>
            </a:pPr>
            <a:r>
              <a:rPr b="1" i="0" lang="ru-RU" sz="36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Наприклад, якщо окуляр дає 10-кратне збільшення, а об'єктив 12-кратне, то загальне збільшення 10x12 = 120 разів</a:t>
            </a:r>
            <a:r>
              <a:rPr b="0" i="0" lang="ru-RU" sz="32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</p:txBody>
      </p:sp>
      <p:sp>
        <p:nvSpPr>
          <p:cNvPr id="192" name="Shape 192"/>
          <p:cNvSpPr/>
          <p:nvPr/>
        </p:nvSpPr>
        <p:spPr>
          <a:xfrm>
            <a:off x="4499992" y="6309319"/>
            <a:ext cx="4644008" cy="584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ru-RU" sz="3200">
                <a:solidFill>
                  <a:srgbClr val="FC7876"/>
                </a:solidFill>
                <a:latin typeface="Calibri"/>
                <a:ea typeface="Calibri"/>
                <a:cs typeface="Calibri"/>
                <a:sym typeface="Calibri"/>
              </a:rPr>
              <a:t>alla-moroz.ucoz.com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/>
          <p:nvPr>
            <p:ph type="title"/>
          </p:nvPr>
        </p:nvSpPr>
        <p:spPr>
          <a:xfrm>
            <a:off x="457200" y="1052512"/>
            <a:ext cx="8229600" cy="374491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ru-RU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Підготуйте мікроскоп до роботи.</a:t>
            </a:r>
            <a:br>
              <a:rPr b="1" i="0" lang="ru-RU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</a:p>
        </p:txBody>
      </p:sp>
      <p:sp>
        <p:nvSpPr>
          <p:cNvPr id="198" name="Shape 198"/>
          <p:cNvSpPr/>
          <p:nvPr/>
        </p:nvSpPr>
        <p:spPr>
          <a:xfrm>
            <a:off x="4499992" y="6309319"/>
            <a:ext cx="4644008" cy="584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ru-RU" sz="3200">
                <a:solidFill>
                  <a:srgbClr val="FC7876"/>
                </a:solidFill>
                <a:latin typeface="Calibri"/>
                <a:ea typeface="Calibri"/>
                <a:cs typeface="Calibri"/>
                <a:sym typeface="Calibri"/>
              </a:rPr>
              <a:t>alla-moroz.ucoz.com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/>
          <p:nvPr>
            <p:ph type="title"/>
          </p:nvPr>
        </p:nvSpPr>
        <p:spPr>
          <a:xfrm>
            <a:off x="457200" y="188640"/>
            <a:ext cx="8229600" cy="936103"/>
          </a:xfrm>
          <a:prstGeom prst="rect">
            <a:avLst/>
          </a:prstGeom>
          <a:solidFill>
            <a:srgbClr val="538CD5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libri"/>
              <a:buNone/>
            </a:pPr>
            <a:r>
              <a:rPr b="0" i="0" lang="ru-RU" sz="4400" u="none" cap="none" strike="noStrik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Правила роботи з мікроскопом</a:t>
            </a:r>
          </a:p>
        </p:txBody>
      </p:sp>
      <p:sp>
        <p:nvSpPr>
          <p:cNvPr id="204" name="Shape 204"/>
          <p:cNvSpPr/>
          <p:nvPr/>
        </p:nvSpPr>
        <p:spPr>
          <a:xfrm>
            <a:off x="251519" y="1196751"/>
            <a:ext cx="8713786" cy="5386089"/>
          </a:xfrm>
          <a:prstGeom prst="rect">
            <a:avLst/>
          </a:prstGeom>
          <a:gradFill>
            <a:gsLst>
              <a:gs pos="0">
                <a:srgbClr val="9FC3FF"/>
              </a:gs>
              <a:gs pos="35000">
                <a:srgbClr val="BDD5FF"/>
              </a:gs>
              <a:gs pos="100000">
                <a:srgbClr val="E4EEFF"/>
              </a:gs>
            </a:gsLst>
            <a:lin ang="16200000" scaled="0"/>
          </a:gradFill>
          <a:ln cap="flat" cmpd="sng" w="9525">
            <a:solidFill>
              <a:srgbClr val="4A7DBA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Поставте мікроскоп штативом до себе на відстані 5-10 см від краю столу. 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отвір предметного столика направте дзеркалом світло.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Помістіть приготований препарат на предметний столик і закріпіть предметне скло затискачами.</a:t>
            </a:r>
            <a:br>
              <a:rPr b="1"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Користуючись гвинтом, плавно опустіть тубус  так, щоб нижній край об'єктива опинився на відстані 1-2 мм від препарату. . Настройте мікроскоп і розгляньте  готовий препарат за малого збільшення. 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br>
              <a:rPr b="1"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</a:p>
        </p:txBody>
      </p:sp>
      <p:sp>
        <p:nvSpPr>
          <p:cNvPr id="205" name="Shape 205"/>
          <p:cNvSpPr/>
          <p:nvPr/>
        </p:nvSpPr>
        <p:spPr>
          <a:xfrm>
            <a:off x="4499992" y="6309319"/>
            <a:ext cx="4644008" cy="584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ru-RU" sz="3200">
                <a:solidFill>
                  <a:srgbClr val="FC7876"/>
                </a:solidFill>
                <a:latin typeface="Calibri"/>
                <a:ea typeface="Calibri"/>
                <a:cs typeface="Calibri"/>
                <a:sym typeface="Calibri"/>
              </a:rPr>
              <a:t>alla-moroz.ucoz.com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gradFill>
            <a:gsLst>
              <a:gs pos="0">
                <a:srgbClr val="DAFEA4"/>
              </a:gs>
              <a:gs pos="35000">
                <a:srgbClr val="E3FEBF"/>
              </a:gs>
              <a:gs pos="100000">
                <a:srgbClr val="F4FEE6"/>
              </a:gs>
            </a:gsLst>
            <a:lin ang="16200000" scaled="0"/>
          </a:gradFill>
          <a:ln cap="flat" cmpd="sng" w="9525">
            <a:solidFill>
              <a:srgbClr val="97B85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ru-RU" sz="39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Назвіть головні частини мікроскопа</a:t>
            </a:r>
          </a:p>
        </p:txBody>
      </p:sp>
      <p:sp>
        <p:nvSpPr>
          <p:cNvPr id="211" name="Shape 21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://www.interesno.name/files/images/techno/mikroskop.jpg" id="212" name="Shape 2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19671" y="1484783"/>
            <a:ext cx="3024335" cy="4697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/>
          <p:nvPr>
            <p:ph type="title"/>
          </p:nvPr>
        </p:nvSpPr>
        <p:spPr>
          <a:xfrm>
            <a:off x="467543" y="1052736"/>
            <a:ext cx="8229600" cy="4594522"/>
          </a:xfrm>
          <a:prstGeom prst="rect">
            <a:avLst/>
          </a:prstGeom>
          <a:gradFill>
            <a:gsLst>
              <a:gs pos="0">
                <a:srgbClr val="992D2B"/>
              </a:gs>
              <a:gs pos="80000">
                <a:srgbClr val="C93D39"/>
              </a:gs>
              <a:gs pos="100000">
                <a:srgbClr val="CD3A36"/>
              </a:gs>
            </a:gsLst>
            <a:lin ang="16200000" scaled="0"/>
          </a:gradFill>
          <a:ln cap="flat" cmpd="sng" w="9525">
            <a:solidFill>
              <a:srgbClr val="BD4B48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b="1" i="0" lang="ru-RU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Яких правил потрібно дотримуватися при роботі зі збільшувальними приладами?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>
            <a:off x="457200" y="274637"/>
            <a:ext cx="8229600" cy="1282700"/>
          </a:xfrm>
          <a:prstGeom prst="rect">
            <a:avLst/>
          </a:prstGeom>
          <a:solidFill>
            <a:srgbClr val="DAE5F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ru-RU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Цілі уроку:</a:t>
            </a:r>
          </a:p>
        </p:txBody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1" i="0" lang="ru-RU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познайомитися із призначенням і будовою збільшувальних приладів, з будовою рослинної клітини; розглянути основні її частини у світловий мікроскоп</a:t>
            </a:r>
            <a:r>
              <a:rPr b="0" i="0" lang="ru-RU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indent="-3429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Shape 94"/>
          <p:cNvSpPr/>
          <p:nvPr/>
        </p:nvSpPr>
        <p:spPr>
          <a:xfrm>
            <a:off x="4499992" y="6309319"/>
            <a:ext cx="4644008" cy="584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ru-RU" sz="3200" u="none" cap="none" strike="noStrike">
                <a:solidFill>
                  <a:srgbClr val="FC7876"/>
                </a:solidFill>
                <a:latin typeface="Calibri"/>
                <a:ea typeface="Calibri"/>
                <a:cs typeface="Calibri"/>
                <a:sym typeface="Calibri"/>
              </a:rPr>
              <a:t>alla-moroz.ucoz.com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gradFill>
            <a:gsLst>
              <a:gs pos="0">
                <a:srgbClr val="759336"/>
              </a:gs>
              <a:gs pos="80000">
                <a:srgbClr val="99C247"/>
              </a:gs>
              <a:gs pos="100000">
                <a:srgbClr val="9BC545"/>
              </a:gs>
            </a:gsLst>
            <a:lin ang="16200000" scaled="0"/>
          </a:gradFill>
          <a:ln cap="flat" cmpd="sng" w="9525">
            <a:solidFill>
              <a:srgbClr val="97B85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b="1" i="0" lang="ru-RU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Домашнє завдання</a:t>
            </a:r>
          </a:p>
        </p:txBody>
      </p:sp>
      <p:sp>
        <p:nvSpPr>
          <p:cNvPr id="223" name="Shape 223"/>
          <p:cNvSpPr txBox="1"/>
          <p:nvPr>
            <p:ph idx="1" type="body"/>
          </p:nvPr>
        </p:nvSpPr>
        <p:spPr>
          <a:xfrm>
            <a:off x="539552" y="1628800"/>
            <a:ext cx="8229600" cy="4525963"/>
          </a:xfrm>
          <a:prstGeom prst="rect">
            <a:avLst/>
          </a:prstGeom>
          <a:gradFill>
            <a:gsLst>
              <a:gs pos="0">
                <a:srgbClr val="5D427D"/>
              </a:gs>
              <a:gs pos="80000">
                <a:srgbClr val="7A57A5"/>
              </a:gs>
              <a:gs pos="100000">
                <a:srgbClr val="7A56A7"/>
              </a:gs>
            </a:gsLst>
            <a:lin ang="16200000" scaled="0"/>
          </a:gra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ru-RU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Прочитати  параграф </a:t>
            </a:r>
          </a:p>
        </p:txBody>
      </p:sp>
      <p:sp>
        <p:nvSpPr>
          <p:cNvPr id="224" name="Shape 224"/>
          <p:cNvSpPr/>
          <p:nvPr/>
        </p:nvSpPr>
        <p:spPr>
          <a:xfrm>
            <a:off x="4499992" y="6309319"/>
            <a:ext cx="4644008" cy="584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ru-RU" sz="3200">
                <a:solidFill>
                  <a:srgbClr val="FC7876"/>
                </a:solidFill>
                <a:latin typeface="Calibri"/>
                <a:ea typeface="Calibri"/>
                <a:cs typeface="Calibri"/>
                <a:sym typeface="Calibri"/>
              </a:rPr>
              <a:t>alla-moroz.ucoz.com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/>
          <p:nvPr/>
        </p:nvSpPr>
        <p:spPr>
          <a:xfrm>
            <a:off x="539750" y="1557337"/>
            <a:ext cx="7696199" cy="39624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FF00">
                    <a:alpha val="49803"/>
                  </a:srgbClr>
                </a:solidFill>
                <a:latin typeface="Impact"/>
              </a:rPr>
              <a:t>Ви  сьогодні</a:t>
            </a:r>
            <a:br>
              <a:rPr b="0" i="0">
                <a:ln>
                  <a:noFill/>
                </a:ln>
                <a:solidFill>
                  <a:srgbClr val="00FF00">
                    <a:alpha val="49803"/>
                  </a:srgbClr>
                </a:solidFill>
                <a:latin typeface="Impact"/>
              </a:rPr>
            </a:br>
            <a:r>
              <a:rPr b="0" i="0">
                <a:ln>
                  <a:noFill/>
                </a:ln>
                <a:solidFill>
                  <a:srgbClr val="00FF00">
                    <a:alpha val="49803"/>
                  </a:srgbClr>
                </a:solidFill>
                <a:latin typeface="Impact"/>
              </a:rPr>
              <a:t>  молодці</a:t>
            </a:r>
          </a:p>
        </p:txBody>
      </p:sp>
      <p:sp>
        <p:nvSpPr>
          <p:cNvPr id="230" name="Shape 230"/>
          <p:cNvSpPr/>
          <p:nvPr/>
        </p:nvSpPr>
        <p:spPr>
          <a:xfrm>
            <a:off x="4499992" y="6309319"/>
            <a:ext cx="4644008" cy="584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ru-RU" sz="3200">
                <a:solidFill>
                  <a:srgbClr val="FC7876"/>
                </a:solidFill>
                <a:latin typeface="Calibri"/>
                <a:ea typeface="Calibri"/>
                <a:cs typeface="Calibri"/>
                <a:sym typeface="Calibri"/>
              </a:rPr>
              <a:t>alla-moroz.ucoz.com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solidFill>
            <a:srgbClr val="8CB3E3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ru-RU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Кого з відомих людей ви знаєте?</a:t>
            </a:r>
          </a:p>
        </p:txBody>
      </p:sp>
      <p:sp>
        <p:nvSpPr>
          <p:cNvPr id="100" name="Shape 100"/>
          <p:cNvSpPr/>
          <p:nvPr/>
        </p:nvSpPr>
        <p:spPr>
          <a:xfrm>
            <a:off x="4499992" y="6309319"/>
            <a:ext cx="4644008" cy="584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ru-RU" sz="3200" u="none" cap="none" strike="noStrike">
                <a:solidFill>
                  <a:srgbClr val="FC7876"/>
                </a:solidFill>
                <a:latin typeface="Calibri"/>
                <a:ea typeface="Calibri"/>
                <a:cs typeface="Calibri"/>
                <a:sym typeface="Calibri"/>
              </a:rPr>
              <a:t>alla-moroz.ucoz.com</a:t>
            </a:r>
          </a:p>
        </p:txBody>
      </p:sp>
      <p:pic>
        <p:nvPicPr>
          <p:cNvPr descr="https://upload.wikimedia.org/wikipedia/commons/thumb/3/3b/Zacharias.jpg/200px-Zacharias.jpg" id="101" name="Shape 1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5536" y="1484783"/>
            <a:ext cx="2203229" cy="29523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Роберт Гук" id="102" name="Shape 102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64087" y="1556791"/>
            <a:ext cx="3528391" cy="45365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knowbiology.ru/pics/8ojjly6aut.jpg" id="103" name="Shape 10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619671" y="4334223"/>
            <a:ext cx="2088232" cy="25237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biografija.ru/pictures/m_29077.jpg" id="104" name="Shape 10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059832" y="1556791"/>
            <a:ext cx="1944216" cy="2510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b="1" i="0" lang="ru-RU" sz="3959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Дати відповіді на питання</a:t>
            </a:r>
            <a:br>
              <a:rPr b="0" i="0" lang="ru-RU" sz="3959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</a:p>
        </p:txBody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gradFill>
            <a:gsLst>
              <a:gs pos="0">
                <a:srgbClr val="DAFEA4"/>
              </a:gs>
              <a:gs pos="35000">
                <a:srgbClr val="E3FEBF"/>
              </a:gs>
              <a:gs pos="100000">
                <a:srgbClr val="F4FEE6"/>
              </a:gs>
            </a:gsLst>
            <a:lin ang="16200000" scaled="0"/>
          </a:gradFill>
          <a:ln cap="flat" cmpd="sng" w="9525">
            <a:solidFill>
              <a:srgbClr val="97B85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8666"/>
              <a:buFont typeface="Arial"/>
              <a:buChar char="•"/>
            </a:pPr>
            <a:r>
              <a:rPr b="1" i="0" lang="ru-RU" sz="29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Що ви бачили ,розглядаючи неозброєним оком і під лупою, в шматочку м’якоті плода помідора і вареної бульби картоплі та шкірочці луски цибулі? 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98666"/>
              <a:buFont typeface="Arial"/>
              <a:buChar char="•"/>
            </a:pPr>
            <a:r>
              <a:rPr b="1" i="0" lang="ru-RU" sz="29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Який можна зробити висновок про будову рослин?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98666"/>
              <a:buFont typeface="Arial"/>
              <a:buChar char="•"/>
            </a:pPr>
            <a:r>
              <a:rPr b="1" i="0" lang="ru-RU" sz="29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Розкажіть, як можна приготувати препарат шкірочки цибулі?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98666"/>
              <a:buFont typeface="Arial"/>
              <a:buChar char="•"/>
            </a:pPr>
            <a:r>
              <a:rPr b="1" i="0" lang="ru-RU" sz="29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Розкажіть і продемонструйте правила користування ручною і штативними лупами.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592"/>
              </a:spcBef>
              <a:buClr>
                <a:schemeClr val="dk1"/>
              </a:buClr>
              <a:buSzPct val="98666"/>
              <a:buFont typeface="Arial"/>
              <a:buNone/>
            </a:pPr>
            <a:r>
              <a:t/>
            </a:r>
            <a:endParaRPr b="0" i="0" sz="296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Shape 111"/>
          <p:cNvSpPr/>
          <p:nvPr/>
        </p:nvSpPr>
        <p:spPr>
          <a:xfrm>
            <a:off x="5940151" y="6309319"/>
            <a:ext cx="3203847" cy="4001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i="0" lang="ru-RU" sz="2000" u="none" cap="none" strike="noStrike">
                <a:solidFill>
                  <a:srgbClr val="FC7876"/>
                </a:solidFill>
                <a:latin typeface="Calibri"/>
                <a:ea typeface="Calibri"/>
                <a:cs typeface="Calibri"/>
                <a:sym typeface="Calibri"/>
              </a:rPr>
              <a:t>alla-moroz.ucoz.com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idx="1" type="body"/>
          </p:nvPr>
        </p:nvSpPr>
        <p:spPr>
          <a:xfrm>
            <a:off x="457200" y="404812"/>
            <a:ext cx="8229600" cy="2736850"/>
          </a:xfrm>
          <a:prstGeom prst="rect">
            <a:avLst/>
          </a:prstGeom>
          <a:solidFill>
            <a:srgbClr val="DAE5F1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1" i="0" lang="ru-RU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Лупа – це …</a:t>
            </a:r>
          </a:p>
          <a:p>
            <a:pPr indent="-342900" lvl="0" marL="342900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1" i="0" lang="ru-RU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Головна частина лупи -…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Алла\Downloads\GПРИРОДОЗНАВСТВО\ruchnaya.png" id="117" name="Shape 1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27313" y="3284537"/>
            <a:ext cx="3903661" cy="3097211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Shape 118"/>
          <p:cNvSpPr/>
          <p:nvPr/>
        </p:nvSpPr>
        <p:spPr>
          <a:xfrm>
            <a:off x="4499992" y="6309319"/>
            <a:ext cx="4644008" cy="584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ru-RU" sz="3200" u="none" cap="none" strike="noStrike">
                <a:solidFill>
                  <a:srgbClr val="FC7876"/>
                </a:solidFill>
                <a:latin typeface="Calibri"/>
                <a:ea typeface="Calibri"/>
                <a:cs typeface="Calibri"/>
                <a:sym typeface="Calibri"/>
              </a:rPr>
              <a:t>alla-moroz.ucoz.com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type="title"/>
          </p:nvPr>
        </p:nvSpPr>
        <p:spPr>
          <a:xfrm>
            <a:off x="323528" y="188640"/>
            <a:ext cx="8363272" cy="201639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ru-RU" sz="39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Практична робота № 1. </a:t>
            </a:r>
            <a:br>
              <a:rPr b="1" i="0" lang="ru-RU" sz="39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ru-RU" sz="39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Будова світлового мікроскопа  та робота з ним. </a:t>
            </a:r>
          </a:p>
        </p:txBody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457200" y="2420938"/>
            <a:ext cx="8229600" cy="3705224"/>
          </a:xfrm>
          <a:prstGeom prst="rect">
            <a:avLst/>
          </a:prstGeom>
          <a:solidFill>
            <a:srgbClr val="93B3D7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ru-RU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Мета: познайомитися з будовою мікроскопа, розглянути основні його частини.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Shape 125"/>
          <p:cNvSpPr/>
          <p:nvPr/>
        </p:nvSpPr>
        <p:spPr>
          <a:xfrm>
            <a:off x="4499992" y="6309319"/>
            <a:ext cx="4644008" cy="584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ru-RU" sz="3200" u="none" cap="none" strike="noStrike">
                <a:solidFill>
                  <a:srgbClr val="FC7876"/>
                </a:solidFill>
                <a:latin typeface="Calibri"/>
                <a:ea typeface="Calibri"/>
                <a:cs typeface="Calibri"/>
                <a:sym typeface="Calibri"/>
              </a:rPr>
              <a:t>alla-moroz.ucoz.com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type="title"/>
          </p:nvPr>
        </p:nvSpPr>
        <p:spPr>
          <a:xfrm>
            <a:off x="6156325" y="274637"/>
            <a:ext cx="2736850" cy="2146300"/>
          </a:xfrm>
          <a:prstGeom prst="rect">
            <a:avLst/>
          </a:prstGeom>
          <a:solidFill>
            <a:srgbClr val="FABF8E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ru-RU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Світловий мікроскоп</a:t>
            </a:r>
          </a:p>
        </p:txBody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Алла\Downloads\GПРИРОДОЗНАВСТВО\4c1fa44d61bf.jpg" id="132" name="Shape 132"/>
          <p:cNvPicPr preferRelativeResize="0"/>
          <p:nvPr/>
        </p:nvPicPr>
        <p:blipFill rotWithShape="1">
          <a:blip r:embed="rId3">
            <a:alphaModFix/>
          </a:blip>
          <a:srcRect b="0" l="0" r="25430" t="0"/>
          <a:stretch/>
        </p:blipFill>
        <p:spPr>
          <a:xfrm>
            <a:off x="250825" y="188913"/>
            <a:ext cx="5683250" cy="63626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Алла\Downloads\GПРИРОДОЗНАВСТВО\images (10)dd.jpg" id="133" name="Shape 1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56325" y="3429000"/>
            <a:ext cx="2503488" cy="2503488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Shape 134"/>
          <p:cNvSpPr/>
          <p:nvPr/>
        </p:nvSpPr>
        <p:spPr>
          <a:xfrm>
            <a:off x="4499992" y="6309319"/>
            <a:ext cx="4644008" cy="584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ru-RU" sz="3200" u="none" cap="none" strike="noStrike">
                <a:solidFill>
                  <a:srgbClr val="FC7876"/>
                </a:solidFill>
                <a:latin typeface="Calibri"/>
                <a:ea typeface="Calibri"/>
                <a:cs typeface="Calibri"/>
                <a:sym typeface="Calibri"/>
              </a:rPr>
              <a:t>alla-moroz.ucoz.com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idx="1" type="body"/>
          </p:nvPr>
        </p:nvSpPr>
        <p:spPr>
          <a:xfrm>
            <a:off x="250825" y="260350"/>
            <a:ext cx="8713788" cy="6048374"/>
          </a:xfrm>
          <a:prstGeom prst="rect">
            <a:avLst/>
          </a:prstGeom>
          <a:solidFill>
            <a:srgbClr val="B7CCE4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1" i="0" lang="ru-RU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Мікроскоп (від грецьких слів «мікрос» - малий і «скопео» - дивлюся). </a:t>
            </a:r>
          </a:p>
          <a:p>
            <a:pPr indent="-342900" lvl="0" marL="3429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1" i="0" lang="ru-RU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Світловий мікроскоп, може збільшувати зображення предметів до 3600 разів. </a:t>
            </a:r>
          </a:p>
        </p:txBody>
      </p:sp>
      <p:sp>
        <p:nvSpPr>
          <p:cNvPr id="140" name="Shape 140"/>
          <p:cNvSpPr/>
          <p:nvPr/>
        </p:nvSpPr>
        <p:spPr>
          <a:xfrm>
            <a:off x="4499992" y="6309319"/>
            <a:ext cx="4644008" cy="584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ru-RU" sz="3200" u="none" cap="none" strike="noStrike">
                <a:solidFill>
                  <a:srgbClr val="FC7876"/>
                </a:solidFill>
                <a:latin typeface="Calibri"/>
                <a:ea typeface="Calibri"/>
                <a:cs typeface="Calibri"/>
                <a:sym typeface="Calibri"/>
              </a:rPr>
              <a:t>alla-moroz.ucoz.com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x="457200" y="260350"/>
            <a:ext cx="8229600" cy="586581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1" i="0" lang="ru-RU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Світлові мікроскопи з двома лінзами були винайдені в XVI ст. У ШХУІ в. голландець Антоні ван Левенгук сконструював більш досконалий мікроскоп, який дає збільшення до 270 разів, а в XX ст. оил винайдений електронний мікроскоп, що збільшує зображення в десятки і сотні тисяч разів.</a:t>
            </a:r>
          </a:p>
          <a:p>
            <a:pPr indent="-3429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Shape 147"/>
          <p:cNvSpPr/>
          <p:nvPr/>
        </p:nvSpPr>
        <p:spPr>
          <a:xfrm>
            <a:off x="4499992" y="6309319"/>
            <a:ext cx="4644008" cy="584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ru-RU" sz="3200" u="none" cap="none" strike="noStrike">
                <a:solidFill>
                  <a:srgbClr val="FC7876"/>
                </a:solidFill>
                <a:latin typeface="Calibri"/>
                <a:ea typeface="Calibri"/>
                <a:cs typeface="Calibri"/>
                <a:sym typeface="Calibri"/>
              </a:rPr>
              <a:t>alla-moroz.ucoz.com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