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C26B19F-34BB-400C-9353-0B71C93108DC}" type="datetimeFigureOut">
              <a:rPr lang="ru-RU"/>
              <a:pPr>
                <a:defRPr/>
              </a:pPr>
              <a:t>09.11.2013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C850F5D-FE64-4BC7-8976-AA8E80538548}" type="slidenum">
              <a:rPr lang="ru-RU"/>
              <a:pPr>
                <a:defRPr/>
              </a:pPr>
              <a:t>‹#›</a:t>
            </a:fld>
            <a:endParaRPr lang="ru-RU"/>
          </a:p>
        </p:txBody>
      </p:sp>
    </p:spTree>
    <p:extLst>
      <p:ext uri="{BB962C8B-B14F-4D97-AF65-F5344CB8AC3E}">
        <p14:creationId xmlns:p14="http://schemas.microsoft.com/office/powerpoint/2010/main" val="129480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A068F16-724A-4F73-BA21-0E7E73A5D7EC}" type="datetimeFigureOut">
              <a:rPr lang="ru-RU"/>
              <a:pPr>
                <a:defRPr/>
              </a:pPr>
              <a:t>09.11.2013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17F3666-0CB0-43CC-B71F-A71F13CE3725}" type="slidenum">
              <a:rPr lang="ru-RU"/>
              <a:pPr>
                <a:defRPr/>
              </a:pPr>
              <a:t>‹#›</a:t>
            </a:fld>
            <a:endParaRPr lang="ru-RU"/>
          </a:p>
        </p:txBody>
      </p:sp>
    </p:spTree>
    <p:extLst>
      <p:ext uri="{BB962C8B-B14F-4D97-AF65-F5344CB8AC3E}">
        <p14:creationId xmlns:p14="http://schemas.microsoft.com/office/powerpoint/2010/main" val="324124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4525AA1-27A4-4C65-AD7B-2E41912B368C}" type="datetimeFigureOut">
              <a:rPr lang="ru-RU"/>
              <a:pPr>
                <a:defRPr/>
              </a:pPr>
              <a:t>09.11.2013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7CFA571-18B0-4DD8-93CA-536409376F84}" type="slidenum">
              <a:rPr lang="ru-RU"/>
              <a:pPr>
                <a:defRPr/>
              </a:pPr>
              <a:t>‹#›</a:t>
            </a:fld>
            <a:endParaRPr lang="ru-RU"/>
          </a:p>
        </p:txBody>
      </p:sp>
    </p:spTree>
    <p:extLst>
      <p:ext uri="{BB962C8B-B14F-4D97-AF65-F5344CB8AC3E}">
        <p14:creationId xmlns:p14="http://schemas.microsoft.com/office/powerpoint/2010/main" val="225775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8375C42-C552-4092-A4AA-9EE51E008808}" type="datetimeFigureOut">
              <a:rPr lang="ru-RU"/>
              <a:pPr>
                <a:defRPr/>
              </a:pPr>
              <a:t>09.11.2013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8D2261-6E73-4026-888B-C9B91E9A8162}" type="slidenum">
              <a:rPr lang="ru-RU"/>
              <a:pPr>
                <a:defRPr/>
              </a:pPr>
              <a:t>‹#›</a:t>
            </a:fld>
            <a:endParaRPr lang="ru-RU"/>
          </a:p>
        </p:txBody>
      </p:sp>
    </p:spTree>
    <p:extLst>
      <p:ext uri="{BB962C8B-B14F-4D97-AF65-F5344CB8AC3E}">
        <p14:creationId xmlns:p14="http://schemas.microsoft.com/office/powerpoint/2010/main" val="188405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6095EDBB-53B2-49B7-BD5F-94DD6B566F81}" type="datetimeFigureOut">
              <a:rPr lang="ru-RU"/>
              <a:pPr>
                <a:defRPr/>
              </a:pPr>
              <a:t>09.11.2013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F80CD1-FD8E-4FD3-945D-D53AD1290F20}" type="slidenum">
              <a:rPr lang="ru-RU"/>
              <a:pPr>
                <a:defRPr/>
              </a:pPr>
              <a:t>‹#›</a:t>
            </a:fld>
            <a:endParaRPr lang="ru-RU"/>
          </a:p>
        </p:txBody>
      </p:sp>
    </p:spTree>
    <p:extLst>
      <p:ext uri="{BB962C8B-B14F-4D97-AF65-F5344CB8AC3E}">
        <p14:creationId xmlns:p14="http://schemas.microsoft.com/office/powerpoint/2010/main" val="284054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F24AB4F-B870-429E-AA51-C6589300C822}" type="datetimeFigureOut">
              <a:rPr lang="ru-RU"/>
              <a:pPr>
                <a:defRPr/>
              </a:pPr>
              <a:t>09.11.2013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38B7CFC-DB1F-47FD-8ED9-7B0FE611EFC7}" type="slidenum">
              <a:rPr lang="ru-RU"/>
              <a:pPr>
                <a:defRPr/>
              </a:pPr>
              <a:t>‹#›</a:t>
            </a:fld>
            <a:endParaRPr lang="ru-RU"/>
          </a:p>
        </p:txBody>
      </p:sp>
    </p:spTree>
    <p:extLst>
      <p:ext uri="{BB962C8B-B14F-4D97-AF65-F5344CB8AC3E}">
        <p14:creationId xmlns:p14="http://schemas.microsoft.com/office/powerpoint/2010/main" val="387788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F295FB0-6472-4BF7-B818-5FCE95FB894F}" type="datetimeFigureOut">
              <a:rPr lang="ru-RU"/>
              <a:pPr>
                <a:defRPr/>
              </a:pPr>
              <a:t>09.11.2013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2A96FC9-55FE-4FCD-9323-78A3F2B16494}" type="slidenum">
              <a:rPr lang="ru-RU"/>
              <a:pPr>
                <a:defRPr/>
              </a:pPr>
              <a:t>‹#›</a:t>
            </a:fld>
            <a:endParaRPr lang="ru-RU"/>
          </a:p>
        </p:txBody>
      </p:sp>
    </p:spTree>
    <p:extLst>
      <p:ext uri="{BB962C8B-B14F-4D97-AF65-F5344CB8AC3E}">
        <p14:creationId xmlns:p14="http://schemas.microsoft.com/office/powerpoint/2010/main" val="159869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3D0220F-DB98-4680-80B6-A2071359301E}" type="datetimeFigureOut">
              <a:rPr lang="ru-RU"/>
              <a:pPr>
                <a:defRPr/>
              </a:pPr>
              <a:t>09.11.2013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B2A5A00-BA19-404E-ABEB-34C2CD95C643}" type="slidenum">
              <a:rPr lang="ru-RU"/>
              <a:pPr>
                <a:defRPr/>
              </a:pPr>
              <a:t>‹#›</a:t>
            </a:fld>
            <a:endParaRPr lang="ru-RU"/>
          </a:p>
        </p:txBody>
      </p:sp>
    </p:spTree>
    <p:extLst>
      <p:ext uri="{BB962C8B-B14F-4D97-AF65-F5344CB8AC3E}">
        <p14:creationId xmlns:p14="http://schemas.microsoft.com/office/powerpoint/2010/main" val="60275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6E177DB-DE21-444C-AD63-7A0B2BD78C3E}" type="datetimeFigureOut">
              <a:rPr lang="ru-RU"/>
              <a:pPr>
                <a:defRPr/>
              </a:pPr>
              <a:t>09.11.2013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CA283F38-220A-4A5C-BB42-9AF45E93EFB7}" type="slidenum">
              <a:rPr lang="ru-RU"/>
              <a:pPr>
                <a:defRPr/>
              </a:pPr>
              <a:t>‹#›</a:t>
            </a:fld>
            <a:endParaRPr lang="ru-RU"/>
          </a:p>
        </p:txBody>
      </p:sp>
    </p:spTree>
    <p:extLst>
      <p:ext uri="{BB962C8B-B14F-4D97-AF65-F5344CB8AC3E}">
        <p14:creationId xmlns:p14="http://schemas.microsoft.com/office/powerpoint/2010/main" val="3871911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F1C489A-0BF0-48BA-A0DC-15BE341ED57B}" type="datetimeFigureOut">
              <a:rPr lang="ru-RU"/>
              <a:pPr>
                <a:defRPr/>
              </a:pPr>
              <a:t>09.11.2013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235D361-B4B4-430B-8350-3B2CC5FCB1B1}" type="slidenum">
              <a:rPr lang="ru-RU"/>
              <a:pPr>
                <a:defRPr/>
              </a:pPr>
              <a:t>‹#›</a:t>
            </a:fld>
            <a:endParaRPr lang="ru-RU"/>
          </a:p>
        </p:txBody>
      </p:sp>
    </p:spTree>
    <p:extLst>
      <p:ext uri="{BB962C8B-B14F-4D97-AF65-F5344CB8AC3E}">
        <p14:creationId xmlns:p14="http://schemas.microsoft.com/office/powerpoint/2010/main" val="49211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B14B626-76C7-426D-BA24-F992E4C5B810}" type="datetimeFigureOut">
              <a:rPr lang="ru-RU"/>
              <a:pPr>
                <a:defRPr/>
              </a:pPr>
              <a:t>09.11.2013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DD24B93-58DF-4BBF-907E-4F3A95909292}" type="slidenum">
              <a:rPr lang="ru-RU"/>
              <a:pPr>
                <a:defRPr/>
              </a:pPr>
              <a:t>‹#›</a:t>
            </a:fld>
            <a:endParaRPr lang="ru-RU"/>
          </a:p>
        </p:txBody>
      </p:sp>
    </p:spTree>
    <p:extLst>
      <p:ext uri="{BB962C8B-B14F-4D97-AF65-F5344CB8AC3E}">
        <p14:creationId xmlns:p14="http://schemas.microsoft.com/office/powerpoint/2010/main" val="179604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9DB1769-B27B-4C1B-ACB3-7208095EFA23}" type="datetimeFigureOut">
              <a:rPr lang="ru-RU"/>
              <a:pPr>
                <a:defRPr/>
              </a:pPr>
              <a:t>09.11.2013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628D8E4-C056-4889-9426-B81A03BE7F3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teachu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uk-UA" dirty="0"/>
              <a:t>Історія відкриття клітини. Збільшувальні прилади</a:t>
            </a:r>
            <a:br>
              <a:rPr lang="uk-UA" dirty="0"/>
            </a:br>
            <a:endParaRPr lang="uk-UA" dirty="0"/>
          </a:p>
        </p:txBody>
      </p:sp>
      <p:sp>
        <p:nvSpPr>
          <p:cNvPr id="5" name="Подзаголовок 4"/>
          <p:cNvSpPr>
            <a:spLocks noGrp="1"/>
          </p:cNvSpPr>
          <p:nvPr>
            <p:ph type="subTitle" idx="1"/>
          </p:nvPr>
        </p:nvSpPr>
        <p:spPr/>
        <p:txBody>
          <a:bodyPr/>
          <a:lstStyle/>
          <a:p>
            <a:endParaRPr lang="uk-UA"/>
          </a:p>
        </p:txBody>
      </p:sp>
    </p:spTree>
    <p:extLst>
      <p:ext uri="{BB962C8B-B14F-4D97-AF65-F5344CB8AC3E}">
        <p14:creationId xmlns:p14="http://schemas.microsoft.com/office/powerpoint/2010/main" val="2607707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r>
              <a:rPr lang="uk-UA" sz="2800" dirty="0"/>
              <a:t>Після того як промені світла пройшли крізь об'єкт дослідження, вони потрапляють на систему лінз об'єктива, які збільшують зображення. Таку саму функцію виконують і лінзи, вставлені у корпус окуляра, через який дослідник спостерігає предмет вивчення. Сучасні світлові мікроскопи здатні збільшувати зображення до 3000 разів. Кратність збільшення є добутком збільшень, які забезпечують лінзи окуляра та об'єктива (ці кратності вказані на окулярі та об'єктиві).</a:t>
            </a:r>
            <a:endParaRPr lang="uk-UA" sz="2800" dirty="0"/>
          </a:p>
        </p:txBody>
      </p:sp>
    </p:spTree>
    <p:extLst>
      <p:ext uri="{BB962C8B-B14F-4D97-AF65-F5344CB8AC3E}">
        <p14:creationId xmlns:p14="http://schemas.microsoft.com/office/powerpoint/2010/main" val="4218116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a:t>
            </a:r>
            <a:endParaRPr lang="uk-UA" dirty="0"/>
          </a:p>
        </p:txBody>
      </p:sp>
      <p:sp>
        <p:nvSpPr>
          <p:cNvPr id="3" name="Объект 2"/>
          <p:cNvSpPr>
            <a:spLocks noGrp="1"/>
          </p:cNvSpPr>
          <p:nvPr>
            <p:ph idx="1"/>
          </p:nvPr>
        </p:nvSpPr>
        <p:spPr/>
        <p:txBody>
          <a:bodyPr/>
          <a:lstStyle/>
          <a:p>
            <a:r>
              <a:rPr lang="ru-RU" sz="3000" dirty="0" err="1" smtClean="0"/>
              <a:t>Наприклад</a:t>
            </a:r>
            <a:r>
              <a:rPr lang="ru-RU" sz="3000" dirty="0"/>
              <a:t>, </a:t>
            </a:r>
            <a:r>
              <a:rPr lang="ru-RU" sz="3000" dirty="0" err="1"/>
              <a:t>якщо</a:t>
            </a:r>
            <a:r>
              <a:rPr lang="ru-RU" sz="3000" dirty="0"/>
              <a:t> на </a:t>
            </a:r>
            <a:r>
              <a:rPr lang="ru-RU" sz="3000" dirty="0" err="1"/>
              <a:t>окулярі</a:t>
            </a:r>
            <a:r>
              <a:rPr lang="ru-RU" sz="3000" dirty="0"/>
              <a:t> є </a:t>
            </a:r>
            <a:r>
              <a:rPr lang="ru-RU" sz="3000" dirty="0" err="1"/>
              <a:t>позначка</a:t>
            </a:r>
            <a:r>
              <a:rPr lang="ru-RU" sz="3000" dirty="0"/>
              <a:t> «х8», а на </a:t>
            </a:r>
            <a:r>
              <a:rPr lang="ru-RU" sz="3000" dirty="0" err="1"/>
              <a:t>об'єктиві</a:t>
            </a:r>
            <a:r>
              <a:rPr lang="ru-RU" sz="3000" dirty="0"/>
              <a:t> «х20», то </a:t>
            </a:r>
            <a:r>
              <a:rPr lang="ru-RU" sz="3000" dirty="0" err="1"/>
              <a:t>загальна</a:t>
            </a:r>
            <a:r>
              <a:rPr lang="ru-RU" sz="3000" dirty="0"/>
              <a:t> </a:t>
            </a:r>
            <a:r>
              <a:rPr lang="ru-RU" sz="3000" dirty="0" err="1"/>
              <a:t>кратність</a:t>
            </a:r>
            <a:r>
              <a:rPr lang="ru-RU" sz="3000" dirty="0"/>
              <a:t> </a:t>
            </a:r>
            <a:r>
              <a:rPr lang="ru-RU" sz="3000" dirty="0" err="1"/>
              <a:t>збільшення</a:t>
            </a:r>
            <a:r>
              <a:rPr lang="ru-RU" sz="3000" dirty="0"/>
              <a:t> </a:t>
            </a:r>
            <a:r>
              <a:rPr lang="ru-RU" sz="3000" dirty="0" err="1"/>
              <a:t>становитиме</a:t>
            </a:r>
            <a:r>
              <a:rPr lang="ru-RU" sz="3000" dirty="0"/>
              <a:t> 8 х 20 = 160. </a:t>
            </a:r>
            <a:r>
              <a:rPr lang="ru-RU" sz="3000" dirty="0" err="1"/>
              <a:t>Досягти</a:t>
            </a:r>
            <a:r>
              <a:rPr lang="ru-RU" sz="3000" dirty="0"/>
              <a:t> </a:t>
            </a:r>
            <a:r>
              <a:rPr lang="ru-RU" sz="3000" dirty="0" err="1"/>
              <a:t>чіткого</a:t>
            </a:r>
            <a:r>
              <a:rPr lang="ru-RU" sz="3000" dirty="0"/>
              <a:t> </a:t>
            </a:r>
            <a:r>
              <a:rPr lang="ru-RU" sz="3000" dirty="0" err="1"/>
              <a:t>зображення</a:t>
            </a:r>
            <a:r>
              <a:rPr lang="ru-RU" sz="3000" dirty="0"/>
              <a:t> </a:t>
            </a:r>
            <a:r>
              <a:rPr lang="ru-RU" sz="3000" dirty="0" err="1"/>
              <a:t>можна</a:t>
            </a:r>
            <a:r>
              <a:rPr lang="ru-RU" sz="3000" dirty="0"/>
              <a:t> за </a:t>
            </a:r>
            <a:r>
              <a:rPr lang="ru-RU" sz="3000" dirty="0" err="1"/>
              <a:t>допомогою</a:t>
            </a:r>
            <a:r>
              <a:rPr lang="ru-RU" sz="3000" dirty="0"/>
              <a:t> </a:t>
            </a:r>
            <a:r>
              <a:rPr lang="ru-RU" sz="3000" dirty="0" err="1"/>
              <a:t>особливих</a:t>
            </a:r>
            <a:r>
              <a:rPr lang="ru-RU" sz="3000" dirty="0"/>
              <a:t> </a:t>
            </a:r>
            <a:r>
              <a:rPr lang="ru-RU" sz="3000" dirty="0" err="1"/>
              <a:t>гвинтів</a:t>
            </a:r>
            <a:r>
              <a:rPr lang="ru-RU" sz="3000" dirty="0"/>
              <a:t>, </a:t>
            </a:r>
            <a:r>
              <a:rPr lang="ru-RU" sz="3000" dirty="0" err="1"/>
              <a:t>розташованих</a:t>
            </a:r>
            <a:r>
              <a:rPr lang="ru-RU" sz="3000" dirty="0"/>
              <a:t> </a:t>
            </a:r>
            <a:r>
              <a:rPr lang="ru-RU" sz="3000" dirty="0" err="1"/>
              <a:t>збоку</a:t>
            </a:r>
            <a:r>
              <a:rPr lang="ru-RU" sz="3000" dirty="0"/>
              <a:t> корпуса </a:t>
            </a:r>
            <a:r>
              <a:rPr lang="ru-RU" sz="3000" dirty="0" err="1"/>
              <a:t>мікроскопа</a:t>
            </a:r>
            <a:r>
              <a:rPr lang="ru-RU" sz="3000" dirty="0"/>
              <a:t>. Вони </a:t>
            </a:r>
            <a:r>
              <a:rPr lang="ru-RU" sz="3000" dirty="0" err="1"/>
              <a:t>змінюють</a:t>
            </a:r>
            <a:r>
              <a:rPr lang="ru-RU" sz="3000" dirty="0"/>
              <a:t> </a:t>
            </a:r>
            <a:r>
              <a:rPr lang="ru-RU" sz="3000" dirty="0" err="1"/>
              <a:t>відстань</a:t>
            </a:r>
            <a:r>
              <a:rPr lang="ru-RU" sz="3000" dirty="0"/>
              <a:t> </a:t>
            </a:r>
            <a:r>
              <a:rPr lang="ru-RU" sz="3000" dirty="0" err="1"/>
              <a:t>від</a:t>
            </a:r>
            <a:r>
              <a:rPr lang="ru-RU" sz="3000" dirty="0"/>
              <a:t> </a:t>
            </a:r>
            <a:r>
              <a:rPr lang="ru-RU" sz="3000" dirty="0" err="1"/>
              <a:t>лінз</a:t>
            </a:r>
            <a:r>
              <a:rPr lang="ru-RU" sz="3000" dirty="0"/>
              <a:t> до </a:t>
            </a:r>
            <a:r>
              <a:rPr lang="ru-RU" sz="3000" dirty="0" err="1"/>
              <a:t>об'єкта</a:t>
            </a:r>
            <a:r>
              <a:rPr lang="ru-RU" sz="3000" dirty="0"/>
              <a:t>. У </a:t>
            </a:r>
            <a:r>
              <a:rPr lang="ru-RU" sz="3000" dirty="0" err="1"/>
              <a:t>деяких</a:t>
            </a:r>
            <a:r>
              <a:rPr lang="ru-RU" sz="3000" dirty="0"/>
              <a:t> </a:t>
            </a:r>
            <a:r>
              <a:rPr lang="ru-RU" sz="3000" dirty="0" err="1"/>
              <a:t>мікроскопів</a:t>
            </a:r>
            <a:r>
              <a:rPr lang="ru-RU" sz="3000" dirty="0"/>
              <a:t> </a:t>
            </a:r>
            <a:r>
              <a:rPr lang="ru-RU" sz="3000" dirty="0" err="1"/>
              <a:t>замість</a:t>
            </a:r>
            <a:r>
              <a:rPr lang="ru-RU" sz="3000" dirty="0"/>
              <a:t> </a:t>
            </a:r>
            <a:r>
              <a:rPr lang="ru-RU" sz="3000" dirty="0" err="1"/>
              <a:t>лінз</a:t>
            </a:r>
            <a:r>
              <a:rPr lang="ru-RU" sz="3000" dirty="0"/>
              <a:t> </a:t>
            </a:r>
            <a:r>
              <a:rPr lang="ru-RU" sz="3000" dirty="0" err="1"/>
              <a:t>переміщують</a:t>
            </a:r>
            <a:r>
              <a:rPr lang="ru-RU" sz="3000" dirty="0"/>
              <a:t> платформу предметного столика разом </a:t>
            </a:r>
            <a:r>
              <a:rPr lang="ru-RU" sz="3000" dirty="0" err="1"/>
              <a:t>із</a:t>
            </a:r>
            <a:r>
              <a:rPr lang="ru-RU" sz="3000" dirty="0"/>
              <a:t> </a:t>
            </a:r>
            <a:r>
              <a:rPr lang="ru-RU" sz="3000" dirty="0" err="1"/>
              <a:t>об'єктом</a:t>
            </a:r>
            <a:r>
              <a:rPr lang="ru-RU" sz="3000" dirty="0"/>
              <a:t>.</a:t>
            </a:r>
            <a:endParaRPr lang="uk-UA" sz="3000" dirty="0"/>
          </a:p>
        </p:txBody>
      </p:sp>
    </p:spTree>
    <p:extLst>
      <p:ext uri="{BB962C8B-B14F-4D97-AF65-F5344CB8AC3E}">
        <p14:creationId xmlns:p14="http://schemas.microsoft.com/office/powerpoint/2010/main" val="1876610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Мікроскоп</a:t>
            </a:r>
            <a:endParaRPr lang="uk-UA" dirty="0"/>
          </a:p>
        </p:txBody>
      </p:sp>
      <p:sp>
        <p:nvSpPr>
          <p:cNvPr id="3" name="Объект 2"/>
          <p:cNvSpPr>
            <a:spLocks noGrp="1"/>
          </p:cNvSpPr>
          <p:nvPr>
            <p:ph idx="1"/>
          </p:nvPr>
        </p:nvSpPr>
        <p:spPr/>
        <p:txBody>
          <a:bodyPr/>
          <a:lstStyle/>
          <a:p>
            <a:r>
              <a:rPr lang="ru-RU" sz="2500" dirty="0" err="1"/>
              <a:t>Мікроскоп</a:t>
            </a:r>
            <a:r>
              <a:rPr lang="ru-RU" sz="2500" dirty="0"/>
              <a:t> - </a:t>
            </a:r>
            <a:r>
              <a:rPr lang="ru-RU" sz="2500" dirty="0" err="1"/>
              <a:t>дорогий</a:t>
            </a:r>
            <a:r>
              <a:rPr lang="ru-RU" sz="2500" dirty="0"/>
              <a:t> </a:t>
            </a:r>
            <a:r>
              <a:rPr lang="ru-RU" sz="2500" dirty="0" err="1"/>
              <a:t>прилад</a:t>
            </a:r>
            <a:r>
              <a:rPr lang="ru-RU" sz="2500" dirty="0"/>
              <a:t>, </a:t>
            </a:r>
            <a:r>
              <a:rPr lang="ru-RU" sz="2500" dirty="0" err="1"/>
              <a:t>що</a:t>
            </a:r>
            <a:r>
              <a:rPr lang="ru-RU" sz="2500" dirty="0"/>
              <a:t> </a:t>
            </a:r>
            <a:r>
              <a:rPr lang="ru-RU" sz="2500" dirty="0" err="1"/>
              <a:t>потребує</a:t>
            </a:r>
            <a:r>
              <a:rPr lang="ru-RU" sz="2500" dirty="0"/>
              <a:t> </a:t>
            </a:r>
            <a:r>
              <a:rPr lang="ru-RU" sz="2500" dirty="0" err="1"/>
              <a:t>ретельного</a:t>
            </a:r>
            <a:r>
              <a:rPr lang="ru-RU" sz="2500" dirty="0"/>
              <a:t> догляду. Тому </a:t>
            </a:r>
            <a:r>
              <a:rPr lang="ru-RU" sz="2500" dirty="0" err="1"/>
              <a:t>слід</a:t>
            </a:r>
            <a:r>
              <a:rPr lang="ru-RU" sz="2500" dirty="0"/>
              <a:t> </a:t>
            </a:r>
            <a:r>
              <a:rPr lang="ru-RU" sz="2500" dirty="0" err="1"/>
              <a:t>дотримуватися</a:t>
            </a:r>
            <a:r>
              <a:rPr lang="ru-RU" sz="2500" dirty="0"/>
              <a:t> </a:t>
            </a:r>
            <a:r>
              <a:rPr lang="ru-RU" sz="2500" dirty="0" err="1"/>
              <a:t>кількох</a:t>
            </a:r>
            <a:r>
              <a:rPr lang="ru-RU" sz="2500" dirty="0"/>
              <a:t> правил </a:t>
            </a:r>
            <a:r>
              <a:rPr lang="ru-RU" sz="2500" dirty="0" err="1"/>
              <a:t>роботи</a:t>
            </a:r>
            <a:r>
              <a:rPr lang="ru-RU" sz="2500" dirty="0"/>
              <a:t> з </a:t>
            </a:r>
            <a:r>
              <a:rPr lang="ru-RU" sz="2500" dirty="0" err="1"/>
              <a:t>мікроскопом</a:t>
            </a:r>
            <a:r>
              <a:rPr lang="ru-RU" sz="2500" dirty="0" smtClean="0"/>
              <a:t>:</a:t>
            </a:r>
          </a:p>
          <a:p>
            <a:r>
              <a:rPr lang="uk-UA" sz="2300" dirty="0" smtClean="0"/>
              <a:t>-    переносячи </a:t>
            </a:r>
            <a:r>
              <a:rPr lang="uk-UA" sz="2300" dirty="0"/>
              <a:t>мікроскоп, треба упевнитись, що всі деталі мікроскопа добре закріплені; мікроскоп переносьте лише обома руками: одну руку підкладіть під його основу, іншою тримайте штатив;</a:t>
            </a:r>
            <a:r>
              <a:rPr lang="uk-UA" sz="2300" dirty="0"/>
              <a:t/>
            </a:r>
            <a:br>
              <a:rPr lang="uk-UA" sz="2300" dirty="0"/>
            </a:br>
            <a:r>
              <a:rPr lang="uk-UA" sz="2300" dirty="0" smtClean="0"/>
              <a:t>-    працюючи </a:t>
            </a:r>
            <a:r>
              <a:rPr lang="uk-UA" sz="2300" dirty="0"/>
              <a:t>з мікроскопом, звільніть стіл від усього зайвого;</a:t>
            </a:r>
            <a:r>
              <a:rPr lang="uk-UA" sz="2300" dirty="0"/>
              <a:t/>
            </a:r>
            <a:br>
              <a:rPr lang="uk-UA" sz="2300" dirty="0"/>
            </a:br>
            <a:r>
              <a:rPr lang="uk-UA" sz="2300" dirty="0" smtClean="0"/>
              <a:t>-    бережіть </a:t>
            </a:r>
            <a:r>
              <a:rPr lang="uk-UA" sz="2300" dirty="0"/>
              <a:t>лінзи, після роботи протирайте їх м'якою серветкою;</a:t>
            </a:r>
            <a:r>
              <a:rPr lang="uk-UA" sz="2300" dirty="0"/>
              <a:t/>
            </a:r>
            <a:br>
              <a:rPr lang="uk-UA" sz="2300" dirty="0"/>
            </a:br>
            <a:r>
              <a:rPr lang="uk-UA" sz="2300" dirty="0" smtClean="0"/>
              <a:t>-    мікроскоп </a:t>
            </a:r>
            <a:r>
              <a:rPr lang="uk-UA" sz="2300" dirty="0"/>
              <a:t>не можна розбирати.</a:t>
            </a:r>
            <a:endParaRPr lang="uk-UA" sz="2300" dirty="0"/>
          </a:p>
        </p:txBody>
      </p:sp>
    </p:spTree>
    <p:extLst>
      <p:ext uri="{BB962C8B-B14F-4D97-AF65-F5344CB8AC3E}">
        <p14:creationId xmlns:p14="http://schemas.microsoft.com/office/powerpoint/2010/main" val="278079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Електронний </a:t>
            </a:r>
            <a:r>
              <a:rPr lang="uk-UA" dirty="0"/>
              <a:t>мікроскоп</a:t>
            </a:r>
            <a:endParaRPr lang="uk-UA" dirty="0"/>
          </a:p>
        </p:txBody>
      </p:sp>
      <p:sp>
        <p:nvSpPr>
          <p:cNvPr id="3" name="Объект 2"/>
          <p:cNvSpPr>
            <a:spLocks noGrp="1"/>
          </p:cNvSpPr>
          <p:nvPr>
            <p:ph idx="1"/>
          </p:nvPr>
        </p:nvSpPr>
        <p:spPr/>
        <p:txBody>
          <a:bodyPr/>
          <a:lstStyle/>
          <a:p>
            <a:r>
              <a:rPr lang="uk-UA" sz="2600" dirty="0"/>
              <a:t>Що таке електронний мікроскоп? На певному етапі розвитку науки те збільшення, яке забезпечували світлові мікроскопи, перестало задовольняти вчених. Потрібно було вивчати певні деталі будови клітини, які погано помітні або взагалі невидимі під світловим мікроскопом. У 30-х роках </a:t>
            </a:r>
            <a:r>
              <a:rPr lang="en-US" sz="2600" dirty="0"/>
              <a:t>XX </a:t>
            </a:r>
            <a:r>
              <a:rPr lang="uk-UA" sz="2600" dirty="0"/>
              <a:t>сторіччя був винайдений електронний </a:t>
            </a:r>
            <a:r>
              <a:rPr lang="uk-UA" sz="2600" dirty="0" smtClean="0"/>
              <a:t>мікроскоп. </a:t>
            </a:r>
            <a:r>
              <a:rPr lang="uk-UA" sz="2600" dirty="0"/>
              <a:t>Його здатність збільшувати об'єкти дослідження вражає </a:t>
            </a:r>
            <a:r>
              <a:rPr lang="uk-UA" sz="2600" dirty="0" smtClean="0"/>
              <a:t>- це </a:t>
            </a:r>
            <a:r>
              <a:rPr lang="uk-UA" sz="2600" dirty="0"/>
              <a:t>сотні тисяч разів! Від світлового електронний мікроскоп відрізняється тим, що крізь тоненький об'єкт дослідження проходять не промені, а потоки електронів, які рухаються у магнітному полі.</a:t>
            </a:r>
            <a:endParaRPr lang="uk-UA" sz="2600" dirty="0"/>
          </a:p>
        </p:txBody>
      </p:sp>
    </p:spTree>
    <p:extLst>
      <p:ext uri="{BB962C8B-B14F-4D97-AF65-F5344CB8AC3E}">
        <p14:creationId xmlns:p14="http://schemas.microsoft.com/office/powerpoint/2010/main" val="314433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Електронний мікроскоп</a:t>
            </a:r>
            <a:endParaRPr lang="uk-UA"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700808"/>
            <a:ext cx="3432606" cy="3963548"/>
          </a:xfrm>
          <a:prstGeom prst="rect">
            <a:avLst/>
          </a:prstGeom>
          <a:noFill/>
          <a:ln>
            <a:noFill/>
          </a:ln>
          <a:effectLst>
            <a:outerShdw blurRad="876300" dist="50800" dir="5400000" algn="ctr" rotWithShape="0">
              <a:srgbClr val="000000">
                <a:alpha val="91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792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Підсумки</a:t>
            </a:r>
            <a:endParaRPr lang="uk-UA" dirty="0"/>
          </a:p>
        </p:txBody>
      </p:sp>
      <p:sp>
        <p:nvSpPr>
          <p:cNvPr id="3" name="Объект 2"/>
          <p:cNvSpPr>
            <a:spLocks noGrp="1"/>
          </p:cNvSpPr>
          <p:nvPr>
            <p:ph idx="1"/>
          </p:nvPr>
        </p:nvSpPr>
        <p:spPr/>
        <p:txBody>
          <a:bodyPr/>
          <a:lstStyle/>
          <a:p>
            <a:r>
              <a:rPr lang="ru-RU" i="1" dirty="0" err="1"/>
              <a:t>Клітини</a:t>
            </a:r>
            <a:r>
              <a:rPr lang="ru-RU" i="1" dirty="0"/>
              <a:t> </a:t>
            </a:r>
            <a:r>
              <a:rPr lang="ru-RU" i="1" dirty="0" err="1"/>
              <a:t>вивчають</a:t>
            </a:r>
            <a:r>
              <a:rPr lang="ru-RU" i="1" dirty="0"/>
              <a:t> за </a:t>
            </a:r>
            <a:r>
              <a:rPr lang="ru-RU" i="1" dirty="0" err="1"/>
              <a:t>допомогою</a:t>
            </a:r>
            <a:r>
              <a:rPr lang="ru-RU" i="1" dirty="0"/>
              <a:t> </a:t>
            </a:r>
            <a:r>
              <a:rPr lang="ru-RU" i="1" dirty="0" err="1"/>
              <a:t>збільшувальних</a:t>
            </a:r>
            <a:r>
              <a:rPr lang="ru-RU" i="1" dirty="0"/>
              <a:t> </a:t>
            </a:r>
            <a:r>
              <a:rPr lang="ru-RU" i="1" dirty="0" err="1"/>
              <a:t>приладів</a:t>
            </a:r>
            <a:r>
              <a:rPr lang="ru-RU" i="1" dirty="0"/>
              <a:t> - лупи та </a:t>
            </a:r>
            <a:r>
              <a:rPr lang="ru-RU" i="1" dirty="0" err="1"/>
              <a:t>мікроскопа</a:t>
            </a:r>
            <a:r>
              <a:rPr lang="ru-RU" i="1" dirty="0"/>
              <a:t>. За </a:t>
            </a:r>
            <a:r>
              <a:rPr lang="ru-RU" i="1" dirty="0" err="1"/>
              <a:t>допомогою</a:t>
            </a:r>
            <a:r>
              <a:rPr lang="ru-RU" i="1" dirty="0"/>
              <a:t> </a:t>
            </a:r>
            <a:r>
              <a:rPr lang="ru-RU" i="1" dirty="0" err="1"/>
              <a:t>світлового</a:t>
            </a:r>
            <a:r>
              <a:rPr lang="ru-RU" i="1" dirty="0"/>
              <a:t> </a:t>
            </a:r>
            <a:r>
              <a:rPr lang="ru-RU" i="1" dirty="0" err="1"/>
              <a:t>мікроскопа</a:t>
            </a:r>
            <a:r>
              <a:rPr lang="ru-RU" i="1" dirty="0"/>
              <a:t> </a:t>
            </a:r>
            <a:r>
              <a:rPr lang="ru-RU" i="1" dirty="0" err="1"/>
              <a:t>досягають</a:t>
            </a:r>
            <a:r>
              <a:rPr lang="ru-RU" i="1" dirty="0"/>
              <a:t> </a:t>
            </a:r>
            <a:r>
              <a:rPr lang="ru-RU" i="1" dirty="0" err="1"/>
              <a:t>збільшення</a:t>
            </a:r>
            <a:r>
              <a:rPr lang="ru-RU" i="1" dirty="0"/>
              <a:t> до 3 тис. </a:t>
            </a:r>
            <a:r>
              <a:rPr lang="ru-RU" i="1" dirty="0" err="1"/>
              <a:t>разів</a:t>
            </a:r>
            <a:r>
              <a:rPr lang="ru-RU" i="1" dirty="0"/>
              <a:t>, а </a:t>
            </a:r>
            <a:r>
              <a:rPr lang="ru-RU" i="1" dirty="0" err="1"/>
              <a:t>електронного</a:t>
            </a:r>
            <a:r>
              <a:rPr lang="ru-RU" i="1" dirty="0"/>
              <a:t> - до </a:t>
            </a:r>
            <a:r>
              <a:rPr lang="ru-RU" i="1" dirty="0" err="1"/>
              <a:t>кількох</a:t>
            </a:r>
            <a:r>
              <a:rPr lang="ru-RU" i="1" dirty="0"/>
              <a:t> </a:t>
            </a:r>
            <a:r>
              <a:rPr lang="ru-RU" i="1" dirty="0" err="1"/>
              <a:t>сотень</a:t>
            </a:r>
            <a:r>
              <a:rPr lang="ru-RU" i="1" dirty="0"/>
              <a:t> </a:t>
            </a:r>
            <a:r>
              <a:rPr lang="ru-RU" i="1" dirty="0" err="1"/>
              <a:t>тисяч</a:t>
            </a:r>
            <a:r>
              <a:rPr lang="ru-RU" i="1" dirty="0"/>
              <a:t>.</a:t>
            </a:r>
            <a:endParaRPr lang="uk-UA" dirty="0"/>
          </a:p>
        </p:txBody>
      </p:sp>
    </p:spTree>
    <p:extLst>
      <p:ext uri="{BB962C8B-B14F-4D97-AF65-F5344CB8AC3E}">
        <p14:creationId xmlns:p14="http://schemas.microsoft.com/office/powerpoint/2010/main" val="953707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Джерела</a:t>
            </a:r>
            <a:endParaRPr lang="uk-UA" dirty="0"/>
          </a:p>
        </p:txBody>
      </p:sp>
      <p:sp>
        <p:nvSpPr>
          <p:cNvPr id="3" name="Объект 2"/>
          <p:cNvSpPr>
            <a:spLocks noGrp="1"/>
          </p:cNvSpPr>
          <p:nvPr>
            <p:ph idx="1"/>
          </p:nvPr>
        </p:nvSpPr>
        <p:spPr/>
        <p:txBody>
          <a:bodyPr/>
          <a:lstStyle/>
          <a:p>
            <a:r>
              <a:rPr lang="ru-RU" i="1" dirty="0"/>
              <a:t>М.М. </a:t>
            </a:r>
            <a:r>
              <a:rPr lang="ru-RU" i="1" dirty="0" err="1"/>
              <a:t>Мусієнко</a:t>
            </a:r>
            <a:r>
              <a:rPr lang="ru-RU" i="1" dirty="0"/>
              <a:t>, П.С. </a:t>
            </a:r>
            <a:r>
              <a:rPr lang="ru-RU" i="1" dirty="0" err="1"/>
              <a:t>Славний</a:t>
            </a:r>
            <a:r>
              <a:rPr lang="ru-RU" i="1" dirty="0"/>
              <a:t>, П.Г. Балан, </a:t>
            </a:r>
            <a:r>
              <a:rPr lang="ru-RU" i="1" dirty="0" err="1"/>
              <a:t>Біологія</a:t>
            </a:r>
            <a:r>
              <a:rPr lang="ru-RU" i="1" dirty="0"/>
              <a:t>, 7 </a:t>
            </a:r>
            <a:r>
              <a:rPr lang="ru-RU" i="1" dirty="0" err="1"/>
              <a:t>клас</a:t>
            </a:r>
            <a:r>
              <a:rPr lang="ru-RU" dirty="0"/>
              <a:t> </a:t>
            </a:r>
            <a:endParaRPr lang="ru-RU" dirty="0" smtClean="0"/>
          </a:p>
          <a:p>
            <a:r>
              <a:rPr lang="en-US" dirty="0">
                <a:hlinkClick r:id="rId2"/>
              </a:rPr>
              <a:t>http://teachua.com</a:t>
            </a:r>
            <a:endParaRPr lang="uk-UA" dirty="0"/>
          </a:p>
        </p:txBody>
      </p:sp>
    </p:spTree>
    <p:extLst>
      <p:ext uri="{BB962C8B-B14F-4D97-AF65-F5344CB8AC3E}">
        <p14:creationId xmlns:p14="http://schemas.microsoft.com/office/powerpoint/2010/main" val="8889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Вступ</a:t>
            </a:r>
            <a:endParaRPr lang="uk-UA" dirty="0"/>
          </a:p>
        </p:txBody>
      </p:sp>
      <p:sp>
        <p:nvSpPr>
          <p:cNvPr id="3" name="Объект 2"/>
          <p:cNvSpPr>
            <a:spLocks noGrp="1"/>
          </p:cNvSpPr>
          <p:nvPr>
            <p:ph idx="1"/>
          </p:nvPr>
        </p:nvSpPr>
        <p:spPr/>
        <p:txBody>
          <a:bodyPr/>
          <a:lstStyle/>
          <a:p>
            <a:r>
              <a:rPr lang="uk-UA" dirty="0"/>
              <a:t>Усі організми складаються з клітин. Здебільшого розміри клітин настільки дрібні (від десятих до тисячних часток міліметра), що побачити їх неозброєним оком, а тим паче вивчати, неможливо.</a:t>
            </a:r>
            <a:endParaRPr lang="uk-UA" dirty="0"/>
          </a:p>
        </p:txBody>
      </p:sp>
    </p:spTree>
    <p:extLst>
      <p:ext uri="{BB962C8B-B14F-4D97-AF65-F5344CB8AC3E}">
        <p14:creationId xmlns:p14="http://schemas.microsoft.com/office/powerpoint/2010/main" val="1654120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Як вивчають клітини?</a:t>
            </a:r>
            <a:endParaRPr lang="uk-UA" dirty="0"/>
          </a:p>
        </p:txBody>
      </p:sp>
      <p:sp>
        <p:nvSpPr>
          <p:cNvPr id="3" name="Объект 2"/>
          <p:cNvSpPr>
            <a:spLocks noGrp="1"/>
          </p:cNvSpPr>
          <p:nvPr>
            <p:ph idx="1"/>
          </p:nvPr>
        </p:nvSpPr>
        <p:spPr/>
        <p:txBody>
          <a:bodyPr/>
          <a:lstStyle/>
          <a:p>
            <a:r>
              <a:rPr lang="uk-UA" sz="2400" dirty="0" smtClean="0"/>
              <a:t>Для </a:t>
            </a:r>
            <a:r>
              <a:rPr lang="uk-UA" sz="2400" dirty="0"/>
              <a:t>вивчення клітин і тканин застосовують збільшувальні прилади: лупу і мікроскоп. Честь відкриття клітини належить англійському дослідникові </a:t>
            </a:r>
            <a:r>
              <a:rPr lang="en-US" sz="2400" dirty="0"/>
              <a:t>XVII </a:t>
            </a:r>
            <a:r>
              <a:rPr lang="uk-UA" sz="2400" dirty="0"/>
              <a:t>сторіччя Робертові Гуку. Вивчаючи під мікроскопом власної конструкції зріз корка (покривна тканина рослин, що складається з оболонок відмерлих клітин), він помітив, що той складається з окремих комірок, які він назвав </a:t>
            </a:r>
            <a:r>
              <a:rPr lang="uk-UA" sz="2400" dirty="0" smtClean="0"/>
              <a:t>клітинами. </a:t>
            </a:r>
            <a:r>
              <a:rPr lang="uk-UA" sz="2400" dirty="0"/>
              <a:t>Хоча Р. Гук розглядав не живі клітини, а лише їхні оболонки, назва, яку він запропонував, залишилася і дотепер.</a:t>
            </a:r>
            <a:endParaRPr lang="uk-UA" sz="2400" dirty="0"/>
          </a:p>
        </p:txBody>
      </p:sp>
    </p:spTree>
    <p:extLst>
      <p:ext uri="{BB962C8B-B14F-4D97-AF65-F5344CB8AC3E}">
        <p14:creationId xmlns:p14="http://schemas.microsoft.com/office/powerpoint/2010/main" val="20017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24128" y="1600200"/>
            <a:ext cx="2962671" cy="4525963"/>
          </a:xfrm>
        </p:spPr>
        <p:txBody>
          <a:bodyPr/>
          <a:lstStyle/>
          <a:p>
            <a:r>
              <a:rPr lang="ru-RU" sz="2800" i="1" dirty="0" err="1"/>
              <a:t>Мікроскоп</a:t>
            </a:r>
            <a:r>
              <a:rPr lang="ru-RU" sz="2800" i="1" dirty="0"/>
              <a:t> </a:t>
            </a:r>
            <a:r>
              <a:rPr lang="ru-RU" sz="2800" i="1" dirty="0" smtClean="0"/>
              <a:t>        Р</a:t>
            </a:r>
            <a:r>
              <a:rPr lang="ru-RU" sz="2800" i="1" dirty="0"/>
              <a:t>. Гука (1) і </a:t>
            </a:r>
            <a:r>
              <a:rPr lang="ru-RU" sz="2800" i="1" dirty="0" err="1"/>
              <a:t>клітини</a:t>
            </a:r>
            <a:r>
              <a:rPr lang="ru-RU" sz="2800" i="1" dirty="0"/>
              <a:t> корка (2)</a:t>
            </a:r>
            <a:endParaRPr lang="uk-UA" sz="2800" dirty="0"/>
          </a:p>
        </p:txBody>
      </p:sp>
      <p:sp>
        <p:nvSpPr>
          <p:cNvPr id="4" name="AutoShape 2" descr="Мікроскоп Р. Гука фото"/>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145" y="1124744"/>
            <a:ext cx="4548336" cy="4192997"/>
          </a:xfrm>
          <a:prstGeom prst="rect">
            <a:avLst/>
          </a:prstGeom>
          <a:noFill/>
          <a:ln>
            <a:noFill/>
          </a:ln>
          <a:effectLst>
            <a:outerShdw blurRad="1066800" dist="50800" dir="5400000" algn="ctr" rotWithShape="0">
              <a:srgbClr val="000000">
                <a:alpha val="98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5972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940966"/>
          </a:xfrm>
        </p:spPr>
        <p:txBody>
          <a:bodyPr/>
          <a:lstStyle/>
          <a:p>
            <a:r>
              <a:rPr lang="ru-RU" sz="4000" dirty="0"/>
              <a:t>Яка </a:t>
            </a:r>
            <a:r>
              <a:rPr lang="ru-RU" sz="4000" dirty="0" err="1"/>
              <a:t>будова</a:t>
            </a:r>
            <a:r>
              <a:rPr lang="ru-RU" sz="4000" dirty="0"/>
              <a:t> </a:t>
            </a:r>
            <a:r>
              <a:rPr lang="ru-RU" sz="4000" dirty="0" err="1"/>
              <a:t>збільшувальних</a:t>
            </a:r>
            <a:r>
              <a:rPr lang="ru-RU" sz="4000" dirty="0"/>
              <a:t> </a:t>
            </a:r>
            <a:r>
              <a:rPr lang="ru-RU" sz="4000" dirty="0" err="1"/>
              <a:t>приладів</a:t>
            </a:r>
            <a:r>
              <a:rPr lang="ru-RU" sz="4000" dirty="0"/>
              <a:t>?</a:t>
            </a:r>
            <a:endParaRPr lang="uk-UA" sz="4000" dirty="0"/>
          </a:p>
        </p:txBody>
      </p:sp>
      <p:sp>
        <p:nvSpPr>
          <p:cNvPr id="3" name="Объект 2"/>
          <p:cNvSpPr>
            <a:spLocks noGrp="1"/>
          </p:cNvSpPr>
          <p:nvPr>
            <p:ph idx="1"/>
          </p:nvPr>
        </p:nvSpPr>
        <p:spPr/>
        <p:txBody>
          <a:bodyPr/>
          <a:lstStyle/>
          <a:p>
            <a:r>
              <a:rPr lang="ru-RU" sz="2600" dirty="0" smtClean="0"/>
              <a:t>Лупа </a:t>
            </a:r>
            <a:r>
              <a:rPr lang="ru-RU" sz="2600" dirty="0"/>
              <a:t>- </a:t>
            </a:r>
            <a:r>
              <a:rPr lang="ru-RU" sz="2600" dirty="0" err="1"/>
              <a:t>це</a:t>
            </a:r>
            <a:r>
              <a:rPr lang="ru-RU" sz="2600" dirty="0"/>
              <a:t> </a:t>
            </a:r>
            <a:r>
              <a:rPr lang="ru-RU" sz="2600" dirty="0" err="1"/>
              <a:t>просте</a:t>
            </a:r>
            <a:r>
              <a:rPr lang="ru-RU" sz="2600" dirty="0"/>
              <a:t> </a:t>
            </a:r>
            <a:r>
              <a:rPr lang="ru-RU" sz="2600" dirty="0" err="1"/>
              <a:t>збільшувальне</a:t>
            </a:r>
            <a:r>
              <a:rPr lang="ru-RU" sz="2600" dirty="0"/>
              <a:t> </a:t>
            </a:r>
            <a:r>
              <a:rPr lang="ru-RU" sz="2600" dirty="0" err="1"/>
              <a:t>скло</a:t>
            </a:r>
            <a:r>
              <a:rPr lang="ru-RU" sz="2600" dirty="0"/>
              <a:t>, яке для </a:t>
            </a:r>
            <a:r>
              <a:rPr lang="ru-RU" sz="2600" dirty="0" err="1"/>
              <a:t>зручності</a:t>
            </a:r>
            <a:r>
              <a:rPr lang="ru-RU" sz="2600" dirty="0"/>
              <a:t> </a:t>
            </a:r>
            <a:r>
              <a:rPr lang="ru-RU" sz="2600" dirty="0" err="1"/>
              <a:t>користування</a:t>
            </a:r>
            <a:r>
              <a:rPr lang="ru-RU" sz="2600" dirty="0"/>
              <a:t> вставлено в оправу з </a:t>
            </a:r>
            <a:r>
              <a:rPr lang="ru-RU" sz="2600" dirty="0" smtClean="0"/>
              <a:t>ручкою. </a:t>
            </a:r>
            <a:r>
              <a:rPr lang="ru-RU" sz="2600" dirty="0"/>
              <a:t>Лупа </a:t>
            </a:r>
            <a:r>
              <a:rPr lang="ru-RU" sz="2600" dirty="0" err="1"/>
              <a:t>здатна</a:t>
            </a:r>
            <a:r>
              <a:rPr lang="ru-RU" sz="2600" dirty="0"/>
              <a:t> </a:t>
            </a:r>
            <a:r>
              <a:rPr lang="ru-RU" sz="2600" dirty="0" err="1"/>
              <a:t>збільшувати</a:t>
            </a:r>
            <a:r>
              <a:rPr lang="ru-RU" sz="2600" dirty="0"/>
              <a:t> </a:t>
            </a:r>
            <a:r>
              <a:rPr lang="ru-RU" sz="2600" dirty="0" err="1"/>
              <a:t>предмети</a:t>
            </a:r>
            <a:r>
              <a:rPr lang="ru-RU" sz="2600" dirty="0"/>
              <a:t> у </a:t>
            </a:r>
            <a:r>
              <a:rPr lang="ru-RU" sz="2600" dirty="0" err="1"/>
              <a:t>кілька</a:t>
            </a:r>
            <a:r>
              <a:rPr lang="ru-RU" sz="2600" dirty="0"/>
              <a:t> </a:t>
            </a:r>
            <a:r>
              <a:rPr lang="ru-RU" sz="2600" dirty="0" err="1" smtClean="0"/>
              <a:t>разів</a:t>
            </a:r>
            <a:r>
              <a:rPr lang="ru-RU" sz="2600" dirty="0" smtClean="0"/>
              <a:t>. </a:t>
            </a:r>
            <a:r>
              <a:rPr lang="ru-RU" sz="2600" dirty="0"/>
              <a:t>Правила </a:t>
            </a:r>
            <a:r>
              <a:rPr lang="ru-RU" sz="2600" dirty="0" err="1"/>
              <a:t>роботи</a:t>
            </a:r>
            <a:r>
              <a:rPr lang="ru-RU" sz="2600" dirty="0"/>
              <a:t> з лупою </a:t>
            </a:r>
            <a:r>
              <a:rPr lang="ru-RU" sz="2600" dirty="0" err="1"/>
              <a:t>досить</a:t>
            </a:r>
            <a:r>
              <a:rPr lang="ru-RU" sz="2600" dirty="0"/>
              <a:t> </a:t>
            </a:r>
            <a:r>
              <a:rPr lang="ru-RU" sz="2600" dirty="0" err="1"/>
              <a:t>прості</a:t>
            </a:r>
            <a:r>
              <a:rPr lang="ru-RU" sz="2600" dirty="0"/>
              <a:t> - </a:t>
            </a:r>
            <a:r>
              <a:rPr lang="ru-RU" sz="2600" dirty="0" err="1"/>
              <a:t>її</a:t>
            </a:r>
            <a:r>
              <a:rPr lang="ru-RU" sz="2600" dirty="0"/>
              <a:t> треба </a:t>
            </a:r>
            <a:r>
              <a:rPr lang="ru-RU" sz="2600" dirty="0" err="1"/>
              <a:t>піднести</a:t>
            </a:r>
            <a:r>
              <a:rPr lang="ru-RU" sz="2600" dirty="0"/>
              <a:t> на </a:t>
            </a:r>
            <a:r>
              <a:rPr lang="ru-RU" sz="2600" dirty="0" err="1"/>
              <a:t>таку</a:t>
            </a:r>
            <a:r>
              <a:rPr lang="ru-RU" sz="2600" dirty="0"/>
              <a:t> </a:t>
            </a:r>
            <a:r>
              <a:rPr lang="ru-RU" sz="2600" dirty="0" err="1"/>
              <a:t>відстань</a:t>
            </a:r>
            <a:r>
              <a:rPr lang="ru-RU" sz="2600" dirty="0"/>
              <a:t> до предмета, за </a:t>
            </a:r>
            <a:r>
              <a:rPr lang="ru-RU" sz="2600" dirty="0" err="1"/>
              <a:t>якої</a:t>
            </a:r>
            <a:r>
              <a:rPr lang="ru-RU" sz="2600" dirty="0"/>
              <a:t> </a:t>
            </a:r>
            <a:r>
              <a:rPr lang="ru-RU" sz="2600" dirty="0" err="1"/>
              <a:t>його</a:t>
            </a:r>
            <a:r>
              <a:rPr lang="ru-RU" sz="2600" dirty="0"/>
              <a:t> </a:t>
            </a:r>
            <a:r>
              <a:rPr lang="ru-RU" sz="2600" dirty="0" err="1"/>
              <a:t>зображення</a:t>
            </a:r>
            <a:r>
              <a:rPr lang="ru-RU" sz="2600" dirty="0"/>
              <a:t> </a:t>
            </a:r>
            <a:r>
              <a:rPr lang="ru-RU" sz="2600" dirty="0" err="1"/>
              <a:t>стає</a:t>
            </a:r>
            <a:r>
              <a:rPr lang="ru-RU" sz="2600" dirty="0"/>
              <a:t> </a:t>
            </a:r>
            <a:r>
              <a:rPr lang="ru-RU" sz="2600" dirty="0" err="1"/>
              <a:t>чітким.Основний</a:t>
            </a:r>
            <a:r>
              <a:rPr lang="ru-RU" sz="2600" dirty="0"/>
              <a:t> </a:t>
            </a:r>
            <a:r>
              <a:rPr lang="ru-RU" sz="2600" dirty="0" err="1"/>
              <a:t>прилад</a:t>
            </a:r>
            <a:r>
              <a:rPr lang="ru-RU" sz="2600" dirty="0"/>
              <a:t>, за </a:t>
            </a:r>
            <a:r>
              <a:rPr lang="ru-RU" sz="2600" dirty="0" err="1"/>
              <a:t>допомогою</a:t>
            </a:r>
            <a:r>
              <a:rPr lang="ru-RU" sz="2600" dirty="0"/>
              <a:t> </a:t>
            </a:r>
            <a:r>
              <a:rPr lang="ru-RU" sz="2600" dirty="0" err="1"/>
              <a:t>якого</a:t>
            </a:r>
            <a:r>
              <a:rPr lang="ru-RU" sz="2600" dirty="0"/>
              <a:t> </a:t>
            </a:r>
            <a:r>
              <a:rPr lang="ru-RU" sz="2600" dirty="0" err="1"/>
              <a:t>вивчають</a:t>
            </a:r>
            <a:r>
              <a:rPr lang="ru-RU" sz="2600" dirty="0"/>
              <a:t> </a:t>
            </a:r>
            <a:r>
              <a:rPr lang="ru-RU" sz="2600" dirty="0" err="1"/>
              <a:t>клітини</a:t>
            </a:r>
            <a:r>
              <a:rPr lang="ru-RU" sz="2600" dirty="0"/>
              <a:t>, - </a:t>
            </a:r>
            <a:r>
              <a:rPr lang="ru-RU" sz="2600" dirty="0" err="1"/>
              <a:t>це</a:t>
            </a:r>
            <a:r>
              <a:rPr lang="ru-RU" sz="2600" dirty="0"/>
              <a:t> </a:t>
            </a:r>
            <a:r>
              <a:rPr lang="ru-RU" sz="2600" dirty="0" err="1"/>
              <a:t>світловий</a:t>
            </a:r>
            <a:r>
              <a:rPr lang="ru-RU" sz="2600" dirty="0"/>
              <a:t> </a:t>
            </a:r>
            <a:r>
              <a:rPr lang="ru-RU" sz="2600" dirty="0" err="1" smtClean="0"/>
              <a:t>мікроскоп</a:t>
            </a:r>
            <a:r>
              <a:rPr lang="ru-RU" sz="2600" dirty="0" smtClean="0"/>
              <a:t>. </a:t>
            </a:r>
            <a:endParaRPr lang="uk-UA" sz="2600" dirty="0"/>
          </a:p>
        </p:txBody>
      </p:sp>
    </p:spTree>
    <p:extLst>
      <p:ext uri="{BB962C8B-B14F-4D97-AF65-F5344CB8AC3E}">
        <p14:creationId xmlns:p14="http://schemas.microsoft.com/office/powerpoint/2010/main" val="59004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Принцип роботи</a:t>
            </a:r>
            <a:endParaRPr lang="uk-UA" dirty="0"/>
          </a:p>
        </p:txBody>
      </p:sp>
      <p:sp>
        <p:nvSpPr>
          <p:cNvPr id="3" name="Объект 2"/>
          <p:cNvSpPr>
            <a:spLocks noGrp="1"/>
          </p:cNvSpPr>
          <p:nvPr>
            <p:ph idx="1"/>
          </p:nvPr>
        </p:nvSpPr>
        <p:spPr/>
        <p:txBody>
          <a:bodyPr/>
          <a:lstStyle/>
          <a:p>
            <a:r>
              <a:rPr lang="ru-RU" dirty="0" err="1"/>
              <a:t>Головний</a:t>
            </a:r>
            <a:r>
              <a:rPr lang="ru-RU" dirty="0"/>
              <a:t> принцип </a:t>
            </a:r>
            <a:r>
              <a:rPr lang="ru-RU" dirty="0" err="1"/>
              <a:t>його</a:t>
            </a:r>
            <a:r>
              <a:rPr lang="ru-RU" dirty="0"/>
              <a:t> </a:t>
            </a:r>
            <a:r>
              <a:rPr lang="ru-RU" dirty="0" err="1"/>
              <a:t>роботи</a:t>
            </a:r>
            <a:r>
              <a:rPr lang="ru-RU" dirty="0"/>
              <a:t> </a:t>
            </a:r>
            <a:r>
              <a:rPr lang="ru-RU" dirty="0" err="1"/>
              <a:t>полягає</a:t>
            </a:r>
            <a:r>
              <a:rPr lang="ru-RU" dirty="0"/>
              <a:t> в тому, </a:t>
            </a:r>
            <a:r>
              <a:rPr lang="ru-RU" dirty="0" err="1"/>
              <a:t>що</a:t>
            </a:r>
            <a:r>
              <a:rPr lang="ru-RU" dirty="0"/>
              <a:t> через </a:t>
            </a:r>
            <a:r>
              <a:rPr lang="ru-RU" dirty="0" err="1"/>
              <a:t>прозорий</a:t>
            </a:r>
            <a:r>
              <a:rPr lang="ru-RU" dirty="0"/>
              <a:t> </a:t>
            </a:r>
            <a:r>
              <a:rPr lang="ru-RU" dirty="0" err="1"/>
              <a:t>чи</a:t>
            </a:r>
            <a:r>
              <a:rPr lang="ru-RU" dirty="0"/>
              <a:t> </a:t>
            </a:r>
            <a:r>
              <a:rPr lang="ru-RU" dirty="0" err="1"/>
              <a:t>напівпрозорий</a:t>
            </a:r>
            <a:r>
              <a:rPr lang="ru-RU" dirty="0"/>
              <a:t> предмет (</a:t>
            </a:r>
            <a:r>
              <a:rPr lang="ru-RU" dirty="0" err="1"/>
              <a:t>об'єкт</a:t>
            </a:r>
            <a:r>
              <a:rPr lang="ru-RU" dirty="0"/>
              <a:t> </a:t>
            </a:r>
            <a:r>
              <a:rPr lang="ru-RU" dirty="0" err="1"/>
              <a:t>дослідження</a:t>
            </a:r>
            <a:r>
              <a:rPr lang="ru-RU" dirty="0"/>
              <a:t>), </a:t>
            </a:r>
            <a:r>
              <a:rPr lang="ru-RU" dirty="0" err="1"/>
              <a:t>розміщений</a:t>
            </a:r>
            <a:r>
              <a:rPr lang="ru-RU" dirty="0"/>
              <a:t> на </a:t>
            </a:r>
            <a:r>
              <a:rPr lang="ru-RU" dirty="0" err="1"/>
              <a:t>спеціальному</a:t>
            </a:r>
            <a:r>
              <a:rPr lang="ru-RU" dirty="0"/>
              <a:t> предметному столику, </a:t>
            </a:r>
            <a:r>
              <a:rPr lang="ru-RU" dirty="0" err="1"/>
              <a:t>проходять</a:t>
            </a:r>
            <a:r>
              <a:rPr lang="ru-RU" dirty="0"/>
              <a:t> </a:t>
            </a:r>
            <a:r>
              <a:rPr lang="ru-RU" dirty="0" err="1"/>
              <a:t>промені</a:t>
            </a:r>
            <a:r>
              <a:rPr lang="ru-RU" dirty="0"/>
              <a:t> </a:t>
            </a:r>
            <a:r>
              <a:rPr lang="ru-RU" dirty="0" err="1"/>
              <a:t>світла</a:t>
            </a:r>
            <a:r>
              <a:rPr lang="ru-RU" dirty="0"/>
              <a:t> (тому </a:t>
            </a:r>
            <a:r>
              <a:rPr lang="ru-RU" dirty="0" err="1"/>
              <a:t>такі</a:t>
            </a:r>
            <a:r>
              <a:rPr lang="ru-RU" dirty="0"/>
              <a:t> </a:t>
            </a:r>
            <a:r>
              <a:rPr lang="ru-RU" dirty="0" err="1"/>
              <a:t>мікроскопи</a:t>
            </a:r>
            <a:r>
              <a:rPr lang="ru-RU" dirty="0"/>
              <a:t> </a:t>
            </a:r>
            <a:r>
              <a:rPr lang="ru-RU" dirty="0" err="1"/>
              <a:t>називають</a:t>
            </a:r>
            <a:r>
              <a:rPr lang="ru-RU" dirty="0"/>
              <a:t> </a:t>
            </a:r>
            <a:r>
              <a:rPr lang="ru-RU" dirty="0" err="1"/>
              <a:t>світловими</a:t>
            </a:r>
            <a:r>
              <a:rPr lang="ru-RU" dirty="0"/>
              <a:t>).</a:t>
            </a:r>
            <a:endParaRPr lang="uk-UA" dirty="0"/>
          </a:p>
          <a:p>
            <a:endParaRPr lang="uk-UA" dirty="0"/>
          </a:p>
        </p:txBody>
      </p:sp>
    </p:spTree>
    <p:extLst>
      <p:ext uri="{BB962C8B-B14F-4D97-AF65-F5344CB8AC3E}">
        <p14:creationId xmlns:p14="http://schemas.microsoft.com/office/powerpoint/2010/main" val="223044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Принцип роботи</a:t>
            </a:r>
            <a:endParaRPr lang="uk-UA" dirty="0"/>
          </a:p>
        </p:txBody>
      </p:sp>
      <p:sp>
        <p:nvSpPr>
          <p:cNvPr id="3" name="Объект 2"/>
          <p:cNvSpPr>
            <a:spLocks noGrp="1"/>
          </p:cNvSpPr>
          <p:nvPr>
            <p:ph idx="1"/>
          </p:nvPr>
        </p:nvSpPr>
        <p:spPr/>
        <p:txBody>
          <a:bodyPr/>
          <a:lstStyle/>
          <a:p>
            <a:r>
              <a:rPr lang="uk-UA" sz="2800" dirty="0"/>
              <a:t>Сонячні промені спрямовуються на об'єкт дослідження за допомогою особливого дзеркальця. Для кращого освітлення об'єкта дзеркальце повертають таким чином, щоб світлові промені відбивалися від нього й проходили крізь отвір предметного столика на об'єкт дослідження. Сучасні мікроскопи здебільшого замість дзеркальця мають штучне джерело </a:t>
            </a:r>
            <a:r>
              <a:rPr lang="uk-UA" sz="2800" dirty="0" smtClean="0"/>
              <a:t>світла та </a:t>
            </a:r>
            <a:r>
              <a:rPr lang="uk-UA" sz="2800" dirty="0"/>
              <a:t>діафрагму, що дає змогу регулювати ступінь освітлення об'єкта.</a:t>
            </a:r>
            <a:endParaRPr lang="uk-UA" sz="2800" dirty="0"/>
          </a:p>
        </p:txBody>
      </p:sp>
    </p:spTree>
    <p:extLst>
      <p:ext uri="{BB962C8B-B14F-4D97-AF65-F5344CB8AC3E}">
        <p14:creationId xmlns:p14="http://schemas.microsoft.com/office/powerpoint/2010/main" val="11707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Дзеркальце</a:t>
            </a:r>
            <a:endParaRPr lang="uk-UA" dirty="0"/>
          </a:p>
        </p:txBody>
      </p:sp>
      <p:sp>
        <p:nvSpPr>
          <p:cNvPr id="3" name="Объект 2"/>
          <p:cNvSpPr>
            <a:spLocks noGrp="1"/>
          </p:cNvSpPr>
          <p:nvPr>
            <p:ph idx="1"/>
          </p:nvPr>
        </p:nvSpPr>
        <p:spPr/>
        <p:txBody>
          <a:bodyPr/>
          <a:lstStyle/>
          <a:p>
            <a:r>
              <a:rPr lang="uk-UA" sz="3000" dirty="0"/>
              <a:t>Зверніть увагу на дзеркальце. Часто воно має дві поверхні: пласку та увігнуту. Пласку поверхню використовують за яскравого світла, вона сприяє рівномірному освітленню поля зору. Увігнутий бік застосовують тоді, коли світло слабке або коли потрібно працювати за великого збільшення. До того ж увігнута поверхня дзеркальця дає змогу краще концентрувати промені світла. </a:t>
            </a:r>
            <a:endParaRPr lang="uk-UA" sz="3000" dirty="0"/>
          </a:p>
        </p:txBody>
      </p:sp>
    </p:spTree>
    <p:extLst>
      <p:ext uri="{BB962C8B-B14F-4D97-AF65-F5344CB8AC3E}">
        <p14:creationId xmlns:p14="http://schemas.microsoft.com/office/powerpoint/2010/main" val="1361791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Збільшувальні прилади</a:t>
            </a:r>
            <a:endParaRPr lang="uk-UA" dirty="0"/>
          </a:p>
        </p:txBody>
      </p:sp>
      <p:sp>
        <p:nvSpPr>
          <p:cNvPr id="3" name="Объект 2"/>
          <p:cNvSpPr>
            <a:spLocks noGrp="1"/>
          </p:cNvSpPr>
          <p:nvPr>
            <p:ph idx="1"/>
          </p:nvPr>
        </p:nvSpPr>
        <p:spPr>
          <a:xfrm>
            <a:off x="6228184" y="1600200"/>
            <a:ext cx="2458616" cy="4525963"/>
          </a:xfrm>
        </p:spPr>
        <p:txBody>
          <a:bodyPr/>
          <a:lstStyle/>
          <a:p>
            <a:r>
              <a:rPr lang="ru-RU" sz="2800" i="1" dirty="0"/>
              <a:t>лупа (1) і </a:t>
            </a:r>
            <a:r>
              <a:rPr lang="ru-RU" sz="2800" i="1" dirty="0" err="1"/>
              <a:t>світловий</a:t>
            </a:r>
            <a:r>
              <a:rPr lang="ru-RU" sz="2800" i="1" dirty="0"/>
              <a:t> </a:t>
            </a:r>
            <a:r>
              <a:rPr lang="ru-RU" sz="2800" i="1" dirty="0" err="1"/>
              <a:t>мікроскоп</a:t>
            </a:r>
            <a:r>
              <a:rPr lang="ru-RU" sz="2800" i="1" dirty="0"/>
              <a:t> (2)</a:t>
            </a:r>
            <a:endParaRPr lang="uk-UA" sz="2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700808"/>
            <a:ext cx="5328592" cy="3351856"/>
          </a:xfrm>
          <a:prstGeom prst="rect">
            <a:avLst/>
          </a:prstGeom>
          <a:noFill/>
          <a:ln>
            <a:noFill/>
          </a:ln>
          <a:effectLst>
            <a:outerShdw blurRad="838200" dist="50800" dir="5400000" algn="ctr" rotWithShape="0">
              <a:srgbClr val="000000">
                <a:alpha val="77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6264881"/>
      </p:ext>
    </p:extLst>
  </p:cSld>
  <p:clrMapOvr>
    <a:masterClrMapping/>
  </p:clrMapOvr>
</p:sld>
</file>

<file path=ppt/theme/theme1.xml><?xml version="1.0" encoding="utf-8"?>
<a:theme xmlns:a="http://schemas.openxmlformats.org/drawingml/2006/main" name="Эколог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Экология</Template>
  <TotalTime>13</TotalTime>
  <Words>664</Words>
  <Application>Microsoft Office PowerPoint</Application>
  <PresentationFormat>Экран (4:3)</PresentationFormat>
  <Paragraphs>30</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Экология</vt:lpstr>
      <vt:lpstr>Історія відкриття клітини. Збільшувальні прилади </vt:lpstr>
      <vt:lpstr>Вступ</vt:lpstr>
      <vt:lpstr>Як вивчають клітини?</vt:lpstr>
      <vt:lpstr>Презентация PowerPoint</vt:lpstr>
      <vt:lpstr>Яка будова збільшувальних приладів?</vt:lpstr>
      <vt:lpstr>Принцип роботи</vt:lpstr>
      <vt:lpstr>Принцип роботи</vt:lpstr>
      <vt:lpstr>Дзеркальце</vt:lpstr>
      <vt:lpstr>Збільшувальні прилади</vt:lpstr>
      <vt:lpstr>Презентация PowerPoint</vt:lpstr>
      <vt:lpstr>Приклад</vt:lpstr>
      <vt:lpstr>Мікроскоп</vt:lpstr>
      <vt:lpstr>Електронний мікроскоп</vt:lpstr>
      <vt:lpstr>Електронний мікроскоп</vt:lpstr>
      <vt:lpstr>Підсумки</vt:lpstr>
      <vt:lpstr>Джерела</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cp:revision>
  <dcterms:created xsi:type="dcterms:W3CDTF">2013-11-01T10:40:41Z</dcterms:created>
  <dcterms:modified xsi:type="dcterms:W3CDTF">2013-11-09T10:47:22Z</dcterms:modified>
</cp:coreProperties>
</file>