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Override3.xml" ContentType="application/vnd.openxmlformats-officedocument.themeOverride+xml"/>
  <Override PartName="/ppt/theme/themeOverride4.xml" ContentType="application/vnd.openxmlformats-officedocument.themeOverrid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7" r:id="rId9"/>
    <p:sldId id="269" r:id="rId10"/>
    <p:sldId id="264" r:id="rId11"/>
    <p:sldId id="268" r:id="rId12"/>
    <p:sldId id="265" r:id="rId13"/>
    <p:sldId id="266" r:id="rId14"/>
    <p:sldId id="271" r:id="rId15"/>
    <p:sldId id="272" r:id="rId16"/>
    <p:sldId id="270" r:id="rId17"/>
  </p:sldIdLst>
  <p:sldSz cx="9144000" cy="6858000" type="screen4x3"/>
  <p:notesSz cx="6858000" cy="9144000"/>
  <p:defaultTextStyle>
    <a:defPPr>
      <a:defRPr lang="uk-U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72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9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Группа 1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Полилиния 6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Полилиния 7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1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0FD64D23-64A5-4876-B758-838172BECFCA}" type="datetimeFigureOut">
              <a:rPr lang="uk-UA"/>
              <a:pPr>
                <a:defRPr/>
              </a:pPr>
              <a:t>27.03.2012</a:t>
            </a:fld>
            <a:endParaRPr lang="uk-UA"/>
          </a:p>
        </p:txBody>
      </p:sp>
      <p:sp>
        <p:nvSpPr>
          <p:cNvPr id="12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uk-UA"/>
          </a:p>
        </p:txBody>
      </p:sp>
      <p:sp>
        <p:nvSpPr>
          <p:cNvPr id="13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270B5C09-E4E0-46B4-A8F4-E90F008A45ED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B33BF4-10E2-4C04-B4E9-9114B3AE1A4D}" type="datetimeFigureOut">
              <a:rPr lang="uk-UA"/>
              <a:pPr>
                <a:defRPr/>
              </a:pPr>
              <a:t>27.03.2012</a:t>
            </a:fld>
            <a:endParaRPr lang="uk-UA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7DEBA7-E475-4F30-ACAB-C25E57CE6040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46A2C-32F6-4A61-BC1F-5918A4BD548B}" type="datetimeFigureOut">
              <a:rPr lang="uk-UA"/>
              <a:pPr>
                <a:defRPr/>
              </a:pPr>
              <a:t>27.03.2012</a:t>
            </a:fld>
            <a:endParaRPr lang="uk-UA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61A4CF-10BB-4233-A0BE-1DD879A47F70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20471D-F09D-4F56-84C4-0F8FA726CB44}" type="datetimeFigureOut">
              <a:rPr lang="uk-UA"/>
              <a:pPr>
                <a:defRPr/>
              </a:pPr>
              <a:t>27.03.2012</a:t>
            </a:fld>
            <a:endParaRPr lang="uk-UA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B0720-62F7-4944-89E5-3C1D7B6ED225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6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Нашивка 7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320CC39-5DCA-4511-B275-7E8FD21453BA}" type="datetimeFigureOut">
              <a:rPr lang="uk-UA"/>
              <a:pPr>
                <a:defRPr/>
              </a:pPr>
              <a:t>27.03.2012</a:t>
            </a:fld>
            <a:endParaRPr lang="uk-UA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uk-UA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BD5379A-CF96-408E-B51E-4F227F133AEB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68E8DC6-3A67-4545-9D59-26304A5F6D8A}" type="datetimeFigureOut">
              <a:rPr lang="uk-UA"/>
              <a:pPr>
                <a:defRPr/>
              </a:pPr>
              <a:t>27.03.2012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F79213B-B611-4F79-816D-E571AAC39B04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21891E7-ADF4-487C-8A70-22D5FB7FC65F}" type="datetimeFigureOut">
              <a:rPr lang="uk-UA"/>
              <a:pPr>
                <a:defRPr/>
              </a:pPr>
              <a:t>27.03.2012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AC15790-6954-44D3-895E-6A5E341D7948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0E90243-3C31-473D-BB63-6DA02A9D074B}" type="datetimeFigureOut">
              <a:rPr lang="uk-UA"/>
              <a:pPr>
                <a:defRPr/>
              </a:pPr>
              <a:t>27.03.2012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72717FA-0FE7-428D-BC07-913891E93A5F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0B3AAF-B1B6-4791-988C-4193ADA87FD2}" type="datetimeFigureOut">
              <a:rPr lang="uk-UA"/>
              <a:pPr>
                <a:defRPr/>
              </a:pPr>
              <a:t>27.03.2012</a:t>
            </a:fld>
            <a:endParaRPr lang="uk-UA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41680-F1FE-4B5B-B591-07B6986F8A0F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DA3B355-354B-4B03-8567-29F67544B532}" type="datetimeFigureOut">
              <a:rPr lang="uk-UA"/>
              <a:pPr>
                <a:defRPr/>
              </a:pPr>
              <a:t>27.03.2012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033EB62-EC5F-4ACC-B170-5FF0D96B03CC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7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олилиния 8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11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Нашивка 12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E0B5E9B9-0D2F-40F6-A8A4-316362E7ACFF}" type="datetimeFigureOut">
              <a:rPr lang="uk-UA"/>
              <a:pPr>
                <a:defRPr/>
              </a:pPr>
              <a:t>27.03.2012</a:t>
            </a:fld>
            <a:endParaRPr lang="uk-UA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uk-UA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B796AD43-F8EA-4980-B096-5B538667924B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F5E4521E-97C2-465F-BD74-99835D5F45A2}" type="datetimeFigureOut">
              <a:rPr lang="uk-UA"/>
              <a:pPr>
                <a:defRPr/>
              </a:pPr>
              <a:t>27.03.2012</a:t>
            </a:fld>
            <a:endParaRPr lang="uk-UA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uk-UA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 smtClean="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1640E0D2-D341-477A-9162-2AD2AFC46326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1" r:id="rId2"/>
    <p:sldLayoutId id="2147483733" r:id="rId3"/>
    <p:sldLayoutId id="2147483734" r:id="rId4"/>
    <p:sldLayoutId id="2147483735" r:id="rId5"/>
    <p:sldLayoutId id="2147483736" r:id="rId6"/>
    <p:sldLayoutId id="2147483730" r:id="rId7"/>
    <p:sldLayoutId id="2147483737" r:id="rId8"/>
    <p:sldLayoutId id="2147483738" r:id="rId9"/>
    <p:sldLayoutId id="2147483729" r:id="rId10"/>
    <p:sldLayoutId id="2147483728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Verdana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642918"/>
            <a:ext cx="8358246" cy="1071570"/>
          </a:xfrm>
          <a:effectLst>
            <a:outerShdw blurRad="50800" dist="50800" dir="636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soft" dir="t"/>
          </a:scene3d>
          <a:sp3d>
            <a:bevelT prst="slope"/>
          </a:sp3d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sz="6600" dirty="0" smtClean="0">
                <a:effectLst>
                  <a:glow rad="101600">
                    <a:srgbClr val="003300">
                      <a:alpha val="60000"/>
                    </a:srgbClr>
                  </a:glow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Органи рослин</a:t>
            </a:r>
            <a:endParaRPr lang="uk-UA" sz="6600" dirty="0">
              <a:effectLst>
                <a:glow rad="101600">
                  <a:srgbClr val="003300">
                    <a:alpha val="60000"/>
                  </a:srgbClr>
                </a:glow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pic>
        <p:nvPicPr>
          <p:cNvPr id="13315" name="Рисунок 5" descr="5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813" y="2000250"/>
            <a:ext cx="3309937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Содержимое 1"/>
          <p:cNvSpPr>
            <a:spLocks noGrp="1"/>
          </p:cNvSpPr>
          <p:nvPr>
            <p:ph idx="1"/>
          </p:nvPr>
        </p:nvSpPr>
        <p:spPr>
          <a:xfrm>
            <a:off x="285750" y="1214438"/>
            <a:ext cx="8501063" cy="4525962"/>
          </a:xfrm>
        </p:spPr>
        <p:txBody>
          <a:bodyPr/>
          <a:lstStyle/>
          <a:p>
            <a:pPr>
              <a:buFont typeface="Wingdings 3" pitchFamily="18" charset="2"/>
              <a:buNone/>
            </a:pPr>
            <a:r>
              <a:rPr lang="uk-UA" smtClean="0"/>
              <a:t>		</a:t>
            </a:r>
            <a:r>
              <a:rPr lang="uk-UA" b="1" smtClean="0">
                <a:solidFill>
                  <a:srgbClr val="003300"/>
                </a:solidFill>
              </a:rPr>
              <a:t>Репродуктивні органи – це органи, які виконують функцію формування зачатків нового покоління, захисту зачатків рослин та розселення рослин на планеті.</a:t>
            </a:r>
          </a:p>
          <a:p>
            <a:pPr>
              <a:buFont typeface="Wingdings 3" pitchFamily="18" charset="2"/>
              <a:buNone/>
            </a:pPr>
            <a:r>
              <a:rPr lang="uk-UA" b="1" smtClean="0">
                <a:solidFill>
                  <a:srgbClr val="003300"/>
                </a:solidFill>
              </a:rPr>
              <a:t>		До них належать:</a:t>
            </a:r>
          </a:p>
          <a:p>
            <a:r>
              <a:rPr lang="uk-UA" b="1" smtClean="0">
                <a:solidFill>
                  <a:srgbClr val="003300"/>
                </a:solidFill>
              </a:rPr>
              <a:t>квітки;</a:t>
            </a:r>
          </a:p>
          <a:p>
            <a:r>
              <a:rPr lang="uk-UA" b="1" smtClean="0">
                <a:solidFill>
                  <a:srgbClr val="003300"/>
                </a:solidFill>
              </a:rPr>
              <a:t>плоди;</a:t>
            </a:r>
          </a:p>
          <a:p>
            <a:r>
              <a:rPr lang="uk-UA" b="1" smtClean="0">
                <a:solidFill>
                  <a:srgbClr val="003300"/>
                </a:solidFill>
              </a:rPr>
              <a:t>насіння.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4282" y="214290"/>
            <a:ext cx="8472518" cy="93978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>
                <a:solidFill>
                  <a:srgbClr val="003300"/>
                </a:solidFill>
                <a:effectLst>
                  <a:glow rad="101600">
                    <a:srgbClr val="003300">
                      <a:alpha val="60000"/>
                    </a:srgbClr>
                  </a:glow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Репродуктивні органи</a:t>
            </a:r>
            <a:endParaRPr lang="uk-UA" dirty="0">
              <a:solidFill>
                <a:srgbClr val="003300"/>
              </a:solidFill>
              <a:effectLst>
                <a:glow rad="101600">
                  <a:srgbClr val="003300">
                    <a:alpha val="60000"/>
                  </a:srgbClr>
                </a:glow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pic>
        <p:nvPicPr>
          <p:cNvPr id="22531" name="Рисунок 9" descr="gallery_140_8_87269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88" y="4000500"/>
            <a:ext cx="2746375" cy="230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Рисунок 10" descr="pic813-0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38" y="3214688"/>
            <a:ext cx="2743200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Содержимое 1"/>
          <p:cNvSpPr>
            <a:spLocks noGrp="1"/>
          </p:cNvSpPr>
          <p:nvPr>
            <p:ph idx="1"/>
          </p:nvPr>
        </p:nvSpPr>
        <p:spPr>
          <a:xfrm>
            <a:off x="142875" y="1500188"/>
            <a:ext cx="8643938" cy="4714875"/>
          </a:xfrm>
        </p:spPr>
        <p:txBody>
          <a:bodyPr/>
          <a:lstStyle/>
          <a:p>
            <a:pPr>
              <a:buFont typeface="Wingdings 3" pitchFamily="18" charset="2"/>
              <a:buNone/>
            </a:pPr>
            <a:r>
              <a:rPr lang="uk-UA" smtClean="0"/>
              <a:t>		</a:t>
            </a:r>
            <a:r>
              <a:rPr lang="uk-UA" b="1" smtClean="0">
                <a:solidFill>
                  <a:srgbClr val="003300"/>
                </a:solidFill>
              </a:rPr>
              <a:t>Репродуктивні органи необхідні для того, щоб сформувати зачатки майбутньої рослини, захистити їх від несприятливих умов довкілля та забезпечити їхнє розселення.</a:t>
            </a:r>
          </a:p>
          <a:p>
            <a:pPr>
              <a:buFont typeface="Wingdings 3" pitchFamily="18" charset="2"/>
              <a:buNone/>
            </a:pPr>
            <a:r>
              <a:rPr lang="uk-UA" b="1" smtClean="0">
                <a:solidFill>
                  <a:srgbClr val="003300"/>
                </a:solidFill>
              </a:rPr>
              <a:t>		Отже, репродуктивні органи забезпечують існування виду               на планеті, його розселення                 на різноманітні території та            продовження в наступних          поколіннях.</a:t>
            </a:r>
          </a:p>
          <a:p>
            <a:endParaRPr lang="uk-UA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5720" y="274638"/>
            <a:ext cx="8401080" cy="1143000"/>
          </a:xfrm>
          <a:effectLst>
            <a:glow rad="101600">
              <a:srgbClr val="003300">
                <a:alpha val="60000"/>
              </a:srgbClr>
            </a:glow>
          </a:effectLst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>
                <a:solidFill>
                  <a:srgbClr val="003300"/>
                </a:solidFill>
                <a:effectLst>
                  <a:glow rad="101600">
                    <a:srgbClr val="003300">
                      <a:alpha val="60000"/>
                    </a:srgbClr>
                  </a:glow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Значення репродуктивних  </a:t>
            </a:r>
            <a:br>
              <a:rPr lang="uk-UA" dirty="0" smtClean="0">
                <a:solidFill>
                  <a:srgbClr val="003300"/>
                </a:solidFill>
                <a:effectLst>
                  <a:glow rad="101600">
                    <a:srgbClr val="003300">
                      <a:alpha val="60000"/>
                    </a:srgbClr>
                  </a:glow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</a:br>
            <a:r>
              <a:rPr lang="uk-UA" dirty="0" smtClean="0">
                <a:solidFill>
                  <a:srgbClr val="003300"/>
                </a:solidFill>
                <a:effectLst>
                  <a:glow rad="101600">
                    <a:srgbClr val="003300">
                      <a:alpha val="60000"/>
                    </a:srgbClr>
                  </a:glow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     органів</a:t>
            </a:r>
            <a:endParaRPr lang="uk-UA" dirty="0">
              <a:solidFill>
                <a:srgbClr val="003300"/>
              </a:solidFill>
              <a:effectLst>
                <a:glow rad="101600">
                  <a:srgbClr val="003300">
                    <a:alpha val="60000"/>
                  </a:srgbClr>
                </a:glow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pic>
        <p:nvPicPr>
          <p:cNvPr id="23555" name="Рисунок 7" descr="каштан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688" y="4286250"/>
            <a:ext cx="214312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uk-UA" dirty="0" smtClean="0"/>
              <a:t>		</a:t>
            </a:r>
            <a:r>
              <a:rPr lang="uk-UA" b="1" dirty="0" smtClean="0">
                <a:solidFill>
                  <a:srgbClr val="003300"/>
                </a:solidFill>
              </a:rPr>
              <a:t>Якщо посадити або посіяти рослину, то спочатку виростають вегетативні органи, а вже потім репродуктивні.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uk-UA" b="1" dirty="0" smtClean="0">
                <a:solidFill>
                  <a:srgbClr val="003300"/>
                </a:solidFill>
              </a:rPr>
              <a:t>		Спочатку набирає сили молодий корінець, якому необхідно заглибитись, закріпитись та поглинати воду із розчиненими в ній поживними речовинами.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uk-UA" b="1" dirty="0" smtClean="0">
                <a:solidFill>
                  <a:srgbClr val="003300"/>
                </a:solidFill>
              </a:rPr>
              <a:t>		За коренем починає рости             пагін, який розгалуджується і            формує надземну частину рослини. </a:t>
            </a:r>
            <a:endParaRPr lang="uk-UA" b="1" dirty="0">
              <a:solidFill>
                <a:srgbClr val="0033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4000" dirty="0" smtClean="0">
                <a:solidFill>
                  <a:srgbClr val="003300"/>
                </a:solidFill>
                <a:effectLst>
                  <a:glow rad="101600">
                    <a:srgbClr val="003300">
                      <a:alpha val="60000"/>
                    </a:srgbClr>
                  </a:glow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Як утворюються органи </a:t>
            </a:r>
            <a:br>
              <a:rPr lang="uk-UA" sz="4000" dirty="0" smtClean="0">
                <a:solidFill>
                  <a:srgbClr val="003300"/>
                </a:solidFill>
                <a:effectLst>
                  <a:glow rad="101600">
                    <a:srgbClr val="003300">
                      <a:alpha val="60000"/>
                    </a:srgbClr>
                  </a:glow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</a:br>
            <a:r>
              <a:rPr lang="uk-UA" sz="4000" dirty="0" smtClean="0">
                <a:solidFill>
                  <a:srgbClr val="003300"/>
                </a:solidFill>
                <a:effectLst>
                  <a:glow rad="101600">
                    <a:srgbClr val="003300">
                      <a:alpha val="60000"/>
                    </a:srgbClr>
                  </a:glow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     рослин.</a:t>
            </a:r>
            <a:endParaRPr lang="uk-UA" sz="4000" dirty="0">
              <a:solidFill>
                <a:srgbClr val="003300"/>
              </a:solidFill>
              <a:effectLst>
                <a:glow rad="101600">
                  <a:srgbClr val="003300">
                    <a:alpha val="60000"/>
                  </a:srgbClr>
                </a:glow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pic>
        <p:nvPicPr>
          <p:cNvPr id="24579" name="Рисунок 6" descr="0005464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4000500"/>
            <a:ext cx="1714500" cy="142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85750" y="1428750"/>
            <a:ext cx="8501063" cy="5091113"/>
          </a:xfrm>
        </p:spPr>
        <p:txBody>
          <a:bodyPr>
            <a:normAutofit fontScale="92500" lnSpcReduction="10000"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uk-UA" dirty="0" smtClean="0"/>
              <a:t>		</a:t>
            </a:r>
            <a:r>
              <a:rPr lang="uk-UA" b="1" dirty="0" smtClean="0">
                <a:solidFill>
                  <a:srgbClr val="003300"/>
                </a:solidFill>
              </a:rPr>
              <a:t>Корінь і пагін ростуть, розвиваються, накопичують поживні речовини.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uk-UA" b="1" dirty="0" smtClean="0">
                <a:solidFill>
                  <a:srgbClr val="003300"/>
                </a:solidFill>
              </a:rPr>
              <a:t>		Після того, як вегетативні органи повністю сформуються, тільки                   тоді починають розвиватися репродуктивні органи, тобто                         спочатку квіти, а на їхньому                 місці після відцвітання            сформуються плоди із                                 насінням.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uk-UA" b="1" dirty="0" smtClean="0">
                <a:solidFill>
                  <a:srgbClr val="003300"/>
                </a:solidFill>
              </a:rPr>
              <a:t>		Вегетативні органи                              ростуть протягом усього життя, а репродуктивні утворюються лише на  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uk-UA" b="1" dirty="0" smtClean="0">
                <a:solidFill>
                  <a:srgbClr val="003300"/>
                </a:solidFill>
              </a:rPr>
              <a:t>                          короткий проміжок часу.</a:t>
            </a:r>
            <a:endParaRPr lang="uk-UA" b="1" dirty="0">
              <a:solidFill>
                <a:srgbClr val="003300"/>
              </a:solidFill>
            </a:endParaRPr>
          </a:p>
        </p:txBody>
      </p:sp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4000" dirty="0" smtClean="0">
                <a:solidFill>
                  <a:srgbClr val="003300"/>
                </a:solidFill>
                <a:effectLst>
                  <a:glow rad="101600">
                    <a:srgbClr val="003300">
                      <a:alpha val="60000"/>
                    </a:srgbClr>
                  </a:glow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Як утворюються органи </a:t>
            </a:r>
            <a:br>
              <a:rPr lang="uk-UA" sz="4000" dirty="0" smtClean="0">
                <a:solidFill>
                  <a:srgbClr val="003300"/>
                </a:solidFill>
                <a:effectLst>
                  <a:glow rad="101600">
                    <a:srgbClr val="003300">
                      <a:alpha val="60000"/>
                    </a:srgbClr>
                  </a:glow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</a:br>
            <a:r>
              <a:rPr lang="uk-UA" sz="4000" dirty="0" smtClean="0">
                <a:solidFill>
                  <a:srgbClr val="003300"/>
                </a:solidFill>
                <a:effectLst>
                  <a:glow rad="101600">
                    <a:srgbClr val="003300">
                      <a:alpha val="60000"/>
                    </a:srgbClr>
                  </a:glow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     рослин.</a:t>
            </a:r>
            <a:endParaRPr lang="uk-UA" sz="4000" dirty="0">
              <a:solidFill>
                <a:srgbClr val="003300"/>
              </a:solidFill>
              <a:effectLst>
                <a:glow rad="101600">
                  <a:srgbClr val="003300">
                    <a:alpha val="60000"/>
                  </a:srgbClr>
                </a:glow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pic>
        <p:nvPicPr>
          <p:cNvPr id="25603" name="Рисунок 3" descr="Огірки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13" y="2928938"/>
            <a:ext cx="1905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5720" y="214290"/>
            <a:ext cx="8229600" cy="135732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>
                <a:solidFill>
                  <a:srgbClr val="003300"/>
                </a:solidFill>
                <a:effectLst>
                  <a:glow rad="101600">
                    <a:srgbClr val="003300">
                      <a:alpha val="60000"/>
                    </a:srgbClr>
                  </a:glow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Знайти репродуктивні </a:t>
            </a:r>
            <a:br>
              <a:rPr lang="uk-UA" dirty="0" smtClean="0">
                <a:solidFill>
                  <a:srgbClr val="003300"/>
                </a:solidFill>
                <a:effectLst>
                  <a:glow rad="101600">
                    <a:srgbClr val="003300">
                      <a:alpha val="60000"/>
                    </a:srgbClr>
                  </a:glow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</a:br>
            <a:r>
              <a:rPr lang="uk-UA" dirty="0" smtClean="0">
                <a:solidFill>
                  <a:srgbClr val="003300"/>
                </a:solidFill>
                <a:effectLst>
                  <a:glow rad="101600">
                    <a:srgbClr val="003300">
                      <a:alpha val="60000"/>
                    </a:srgbClr>
                  </a:glow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   органи</a:t>
            </a:r>
            <a:endParaRPr lang="uk-UA" dirty="0">
              <a:solidFill>
                <a:srgbClr val="003300"/>
              </a:solidFill>
              <a:effectLst>
                <a:glow rad="101600">
                  <a:srgbClr val="003300">
                    <a:alpha val="60000"/>
                  </a:srgbClr>
                </a:glow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pic>
        <p:nvPicPr>
          <p:cNvPr id="26626" name="Рисунок 3" descr="клубн.bmp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2000250"/>
            <a:ext cx="2071687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Рисунок 7" descr="дуб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25" y="1285875"/>
            <a:ext cx="1643063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Рисунок 8" descr="конвал 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813" y="4071938"/>
            <a:ext cx="1857375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Рисунок 10" descr="5_63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875" y="4000500"/>
            <a:ext cx="1916113" cy="210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Рисунок 11" descr="plants_internet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86500" y="4214813"/>
            <a:ext cx="2143125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Рисунок 12" descr="dbimage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00438" y="1428750"/>
            <a:ext cx="2214562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4282" y="142852"/>
            <a:ext cx="8229600" cy="142876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>
                <a:solidFill>
                  <a:srgbClr val="003300"/>
                </a:solidFill>
                <a:effectLst>
                  <a:glow rad="101600">
                    <a:srgbClr val="003300">
                      <a:alpha val="60000"/>
                    </a:srgbClr>
                  </a:glow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Які органи рослин    </a:t>
            </a:r>
            <a:br>
              <a:rPr lang="uk-UA" dirty="0" smtClean="0">
                <a:solidFill>
                  <a:srgbClr val="003300"/>
                </a:solidFill>
                <a:effectLst>
                  <a:glow rad="101600">
                    <a:srgbClr val="003300">
                      <a:alpha val="60000"/>
                    </a:srgbClr>
                  </a:glow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</a:br>
            <a:r>
              <a:rPr lang="uk-UA" dirty="0" smtClean="0">
                <a:solidFill>
                  <a:srgbClr val="003300"/>
                </a:solidFill>
                <a:effectLst>
                  <a:glow rad="101600">
                    <a:srgbClr val="003300">
                      <a:alpha val="60000"/>
                    </a:srgbClr>
                  </a:glow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    зображені?</a:t>
            </a:r>
            <a:endParaRPr lang="uk-UA" dirty="0">
              <a:solidFill>
                <a:srgbClr val="003300"/>
              </a:solidFill>
              <a:effectLst>
                <a:glow rad="101600">
                  <a:srgbClr val="003300">
                    <a:alpha val="60000"/>
                  </a:srgbClr>
                </a:glow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pic>
        <p:nvPicPr>
          <p:cNvPr id="27650" name="Рисунок 5" descr="ст калачика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1928813"/>
            <a:ext cx="3500438" cy="392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Рисунок 9" descr="hyacinthus_orientalis_'Bismarck'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5" y="1357313"/>
            <a:ext cx="3571875" cy="425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857232"/>
            <a:ext cx="8229600" cy="264319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uk-UA" dirty="0" smtClean="0">
                <a:solidFill>
                  <a:srgbClr val="003300"/>
                </a:solidFill>
                <a:effectLst>
                  <a:glow rad="101600">
                    <a:srgbClr val="003300">
                      <a:alpha val="60000"/>
                    </a:srgbClr>
                  </a:glow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Бажаю успіхів у вивченні наступних тем!</a:t>
            </a:r>
            <a:endParaRPr lang="uk-UA" dirty="0">
              <a:solidFill>
                <a:srgbClr val="003300"/>
              </a:solidFill>
              <a:effectLst>
                <a:glow rad="101600">
                  <a:srgbClr val="003300">
                    <a:alpha val="60000"/>
                  </a:srgbClr>
                </a:glow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pic>
        <p:nvPicPr>
          <p:cNvPr id="28674" name="Рисунок 3" descr="WRCARROT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88" y="3571875"/>
            <a:ext cx="17145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Содержимое 2"/>
          <p:cNvSpPr>
            <a:spLocks noGrp="1"/>
          </p:cNvSpPr>
          <p:nvPr>
            <p:ph idx="1"/>
          </p:nvPr>
        </p:nvSpPr>
        <p:spPr>
          <a:xfrm>
            <a:off x="214313" y="1214438"/>
            <a:ext cx="8572500" cy="4525962"/>
          </a:xfrm>
        </p:spPr>
        <p:txBody>
          <a:bodyPr/>
          <a:lstStyle/>
          <a:p>
            <a:pPr>
              <a:buFont typeface="Wingdings 3" pitchFamily="18" charset="2"/>
              <a:buNone/>
            </a:pPr>
            <a:r>
              <a:rPr lang="uk-UA" b="1" smtClean="0">
                <a:solidFill>
                  <a:srgbClr val="003300"/>
                </a:solidFill>
              </a:rPr>
              <a:t>		Ознайомити учнів із складовими частинами рослинних організмів – органами.</a:t>
            </a:r>
          </a:p>
          <a:p>
            <a:pPr>
              <a:buFont typeface="Wingdings 3" pitchFamily="18" charset="2"/>
              <a:buNone/>
            </a:pPr>
            <a:r>
              <a:rPr lang="uk-UA" b="1" smtClean="0">
                <a:solidFill>
                  <a:srgbClr val="003300"/>
                </a:solidFill>
              </a:rPr>
              <a:t>		З</a:t>
            </a:r>
            <a:r>
              <a:rPr lang="en-US" b="1" smtClean="0">
                <a:solidFill>
                  <a:srgbClr val="003300"/>
                </a:solidFill>
              </a:rPr>
              <a:t>’</a:t>
            </a:r>
            <a:r>
              <a:rPr lang="uk-UA" b="1" smtClean="0">
                <a:solidFill>
                  <a:srgbClr val="003300"/>
                </a:solidFill>
              </a:rPr>
              <a:t>ясувати значення поділу органів рослин на вегетативні </a:t>
            </a:r>
            <a:r>
              <a:rPr lang="en-US" b="1" smtClean="0">
                <a:solidFill>
                  <a:srgbClr val="003300"/>
                </a:solidFill>
              </a:rPr>
              <a:t>                         </a:t>
            </a:r>
            <a:r>
              <a:rPr lang="uk-UA" b="1" smtClean="0">
                <a:solidFill>
                  <a:srgbClr val="003300"/>
                </a:solidFill>
              </a:rPr>
              <a:t>  та репродуктивні.</a:t>
            </a:r>
          </a:p>
          <a:p>
            <a:pPr>
              <a:buFont typeface="Wingdings 3" pitchFamily="18" charset="2"/>
              <a:buNone/>
            </a:pPr>
            <a:r>
              <a:rPr lang="uk-UA" b="1" smtClean="0">
                <a:solidFill>
                  <a:srgbClr val="003300"/>
                </a:solidFill>
              </a:rPr>
              <a:t>		Розкрити функції </a:t>
            </a:r>
            <a:r>
              <a:rPr lang="en-US" b="1" smtClean="0">
                <a:solidFill>
                  <a:srgbClr val="003300"/>
                </a:solidFill>
              </a:rPr>
              <a:t>          </a:t>
            </a:r>
            <a:r>
              <a:rPr lang="uk-UA" b="1" smtClean="0">
                <a:solidFill>
                  <a:srgbClr val="003300"/>
                </a:solidFill>
              </a:rPr>
              <a:t> </a:t>
            </a:r>
            <a:r>
              <a:rPr lang="en-US" b="1" smtClean="0">
                <a:solidFill>
                  <a:srgbClr val="003300"/>
                </a:solidFill>
              </a:rPr>
              <a:t>          </a:t>
            </a:r>
            <a:r>
              <a:rPr lang="uk-UA" b="1" smtClean="0">
                <a:solidFill>
                  <a:srgbClr val="003300"/>
                </a:solidFill>
              </a:rPr>
              <a:t>органів рослин </a:t>
            </a:r>
            <a:r>
              <a:rPr lang="en-US" b="1" smtClean="0">
                <a:solidFill>
                  <a:srgbClr val="003300"/>
                </a:solidFill>
              </a:rPr>
              <a:t>                  </a:t>
            </a:r>
            <a:r>
              <a:rPr lang="uk-UA" b="1" smtClean="0">
                <a:solidFill>
                  <a:srgbClr val="003300"/>
                </a:solidFill>
              </a:rPr>
              <a:t> </a:t>
            </a:r>
            <a:r>
              <a:rPr lang="en-US" b="1" smtClean="0">
                <a:solidFill>
                  <a:srgbClr val="003300"/>
                </a:solidFill>
              </a:rPr>
              <a:t>     </a:t>
            </a:r>
            <a:r>
              <a:rPr lang="uk-UA" b="1" smtClean="0">
                <a:solidFill>
                  <a:srgbClr val="003300"/>
                </a:solidFill>
              </a:rPr>
              <a:t>(коротко).</a:t>
            </a:r>
          </a:p>
          <a:p>
            <a:endParaRPr lang="uk-UA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572560" cy="868346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5400" dirty="0" smtClean="0">
                <a:solidFill>
                  <a:srgbClr val="003300"/>
                </a:solidFill>
                <a:effectLst>
                  <a:glow rad="101600">
                    <a:srgbClr val="003300">
                      <a:alpha val="60000"/>
                    </a:srgbClr>
                  </a:glow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Мета уроку</a:t>
            </a:r>
            <a:endParaRPr lang="uk-UA" sz="5400" dirty="0">
              <a:solidFill>
                <a:srgbClr val="003300"/>
              </a:solidFill>
              <a:effectLst>
                <a:glow rad="101600">
                  <a:srgbClr val="003300">
                    <a:alpha val="60000"/>
                  </a:srgbClr>
                </a:glow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pic>
        <p:nvPicPr>
          <p:cNvPr id="14339" name="Рисунок 3" descr="яблуня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88" y="3214688"/>
            <a:ext cx="2357437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Рисунок 5" descr="веселі хл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500" y="4500563"/>
            <a:ext cx="1785938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85860"/>
            <a:ext cx="8501122" cy="4525963"/>
          </a:xfrm>
        </p:spPr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uk-UA" b="1" dirty="0" smtClean="0">
                <a:solidFill>
                  <a:srgbClr val="003300"/>
                </a:solidFill>
              </a:rPr>
              <a:t>		Всі рослини планети: однорічні, багаторічні, низькорослі, високі, трав</a:t>
            </a:r>
            <a:r>
              <a:rPr lang="en-US" b="1" dirty="0" smtClean="0">
                <a:solidFill>
                  <a:srgbClr val="003300"/>
                </a:solidFill>
              </a:rPr>
              <a:t>’</a:t>
            </a:r>
            <a:r>
              <a:rPr lang="uk-UA" b="1" dirty="0" err="1" smtClean="0">
                <a:solidFill>
                  <a:srgbClr val="003300"/>
                </a:solidFill>
              </a:rPr>
              <a:t>янисті</a:t>
            </a:r>
            <a:r>
              <a:rPr lang="uk-UA" b="1" dirty="0" smtClean="0">
                <a:solidFill>
                  <a:srgbClr val="003300"/>
                </a:solidFill>
              </a:rPr>
              <a:t>, дерев</a:t>
            </a:r>
            <a:r>
              <a:rPr lang="en-US" b="1" dirty="0" smtClean="0">
                <a:solidFill>
                  <a:srgbClr val="003300"/>
                </a:solidFill>
              </a:rPr>
              <a:t>’</a:t>
            </a:r>
            <a:r>
              <a:rPr lang="uk-UA" b="1" dirty="0" smtClean="0">
                <a:solidFill>
                  <a:srgbClr val="003300"/>
                </a:solidFill>
              </a:rPr>
              <a:t>янисті складаються із складових частин – органів.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uk-UA" b="1" dirty="0" smtClean="0">
                <a:solidFill>
                  <a:srgbClr val="003300"/>
                </a:solidFill>
              </a:rPr>
              <a:t>		</a:t>
            </a:r>
            <a:r>
              <a:rPr lang="uk-UA" b="1" dirty="0" smtClean="0">
                <a:solidFill>
                  <a:srgbClr val="003300"/>
                </a:solidFill>
                <a:effectLst>
                  <a:glow rad="101600">
                    <a:srgbClr val="003300">
                      <a:alpha val="60000"/>
                    </a:srgbClr>
                  </a:glow>
                </a:effectLst>
              </a:rPr>
              <a:t>Орган</a:t>
            </a:r>
            <a:r>
              <a:rPr lang="uk-UA" b="1" dirty="0" smtClean="0">
                <a:solidFill>
                  <a:srgbClr val="003300"/>
                </a:solidFill>
              </a:rPr>
              <a:t> – це частина організму, що має</a:t>
            </a:r>
            <a:r>
              <a:rPr lang="en-US" b="1" dirty="0" smtClean="0">
                <a:solidFill>
                  <a:srgbClr val="003300"/>
                </a:solidFill>
              </a:rPr>
              <a:t> </a:t>
            </a:r>
            <a:r>
              <a:rPr lang="uk-UA" b="1" dirty="0" smtClean="0">
                <a:solidFill>
                  <a:srgbClr val="003300"/>
                </a:solidFill>
              </a:rPr>
              <a:t>певну будову, займає певне </a:t>
            </a:r>
            <a:r>
              <a:rPr lang="en-US" b="1" dirty="0" smtClean="0">
                <a:solidFill>
                  <a:srgbClr val="003300"/>
                </a:solidFill>
              </a:rPr>
              <a:t>                        </a:t>
            </a:r>
            <a:r>
              <a:rPr lang="uk-UA" b="1" dirty="0" smtClean="0">
                <a:solidFill>
                  <a:srgbClr val="003300"/>
                </a:solidFill>
              </a:rPr>
              <a:t>місце і положення </a:t>
            </a:r>
            <a:r>
              <a:rPr lang="en-US" b="1" dirty="0" smtClean="0">
                <a:solidFill>
                  <a:srgbClr val="003300"/>
                </a:solidFill>
              </a:rPr>
              <a:t>                                  </a:t>
            </a:r>
            <a:r>
              <a:rPr lang="uk-UA" b="1" dirty="0" smtClean="0">
                <a:solidFill>
                  <a:srgbClr val="003300"/>
                </a:solidFill>
              </a:rPr>
              <a:t>в організмі та виконує </a:t>
            </a:r>
            <a:r>
              <a:rPr lang="en-US" b="1" dirty="0" smtClean="0">
                <a:solidFill>
                  <a:srgbClr val="003300"/>
                </a:solidFill>
              </a:rPr>
              <a:t>               </a:t>
            </a:r>
            <a:r>
              <a:rPr lang="uk-UA" b="1" dirty="0" smtClean="0">
                <a:solidFill>
                  <a:srgbClr val="003300"/>
                </a:solidFill>
              </a:rPr>
              <a:t>відповідні функції. </a:t>
            </a:r>
            <a:endParaRPr lang="uk-UA" b="1" dirty="0">
              <a:solidFill>
                <a:srgbClr val="0033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43998" cy="93978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sz="4400" dirty="0" smtClean="0">
                <a:solidFill>
                  <a:srgbClr val="003300"/>
                </a:solidFill>
                <a:effectLst>
                  <a:glow rad="101600">
                    <a:srgbClr val="003300">
                      <a:alpha val="60000"/>
                    </a:srgbClr>
                  </a:glow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Що таке органи рослини?</a:t>
            </a:r>
            <a:endParaRPr lang="uk-UA" sz="4400" dirty="0">
              <a:solidFill>
                <a:srgbClr val="003300"/>
              </a:solidFill>
              <a:effectLst>
                <a:glow rad="101600">
                  <a:srgbClr val="003300">
                    <a:alpha val="60000"/>
                  </a:srgbClr>
                </a:glow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pic>
        <p:nvPicPr>
          <p:cNvPr id="15363" name="Рисунок 5" descr="4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38" y="3929063"/>
            <a:ext cx="25717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Содержимое 2"/>
          <p:cNvSpPr>
            <a:spLocks noGrp="1"/>
          </p:cNvSpPr>
          <p:nvPr>
            <p:ph idx="1"/>
          </p:nvPr>
        </p:nvSpPr>
        <p:spPr>
          <a:xfrm>
            <a:off x="285750" y="1643063"/>
            <a:ext cx="8501063" cy="4525962"/>
          </a:xfrm>
        </p:spPr>
        <p:txBody>
          <a:bodyPr/>
          <a:lstStyle/>
          <a:p>
            <a:pPr>
              <a:buFont typeface="Wingdings 3" pitchFamily="18" charset="2"/>
              <a:buNone/>
            </a:pPr>
            <a:r>
              <a:rPr lang="uk-UA" b="1" smtClean="0">
                <a:solidFill>
                  <a:srgbClr val="003300"/>
                </a:solidFill>
              </a:rPr>
              <a:t>		Одні і ті ж органи у різних рослин відрізняються:</a:t>
            </a:r>
          </a:p>
          <a:p>
            <a:pPr>
              <a:buFontTx/>
              <a:buChar char="-"/>
            </a:pPr>
            <a:r>
              <a:rPr lang="uk-UA" b="1" smtClean="0">
                <a:solidFill>
                  <a:srgbClr val="003300"/>
                </a:solidFill>
              </a:rPr>
              <a:t>за розмірами та формою;</a:t>
            </a:r>
          </a:p>
          <a:p>
            <a:pPr>
              <a:buFontTx/>
              <a:buChar char="-"/>
            </a:pPr>
            <a:r>
              <a:rPr lang="uk-UA" b="1" smtClean="0">
                <a:solidFill>
                  <a:srgbClr val="003300"/>
                </a:solidFill>
              </a:rPr>
              <a:t>за тривалістю життя;</a:t>
            </a:r>
          </a:p>
          <a:p>
            <a:pPr>
              <a:buFontTx/>
              <a:buChar char="-"/>
            </a:pPr>
            <a:r>
              <a:rPr lang="uk-UA" b="1" smtClean="0">
                <a:solidFill>
                  <a:srgbClr val="003300"/>
                </a:solidFill>
              </a:rPr>
              <a:t>за кольором квітів та плодів;</a:t>
            </a:r>
          </a:p>
          <a:p>
            <a:pPr>
              <a:buFontTx/>
              <a:buChar char="-"/>
            </a:pPr>
            <a:r>
              <a:rPr lang="uk-UA" b="1" smtClean="0">
                <a:solidFill>
                  <a:srgbClr val="003300"/>
                </a:solidFill>
              </a:rPr>
              <a:t>за пристосуваннями </a:t>
            </a:r>
            <a:r>
              <a:rPr lang="en-US" b="1" smtClean="0">
                <a:solidFill>
                  <a:srgbClr val="003300"/>
                </a:solidFill>
              </a:rPr>
              <a:t>                             </a:t>
            </a:r>
            <a:r>
              <a:rPr lang="uk-UA" b="1" smtClean="0">
                <a:solidFill>
                  <a:srgbClr val="003300"/>
                </a:solidFill>
              </a:rPr>
              <a:t>до умов існування;</a:t>
            </a:r>
          </a:p>
          <a:p>
            <a:pPr>
              <a:buFontTx/>
              <a:buChar char="-"/>
            </a:pPr>
            <a:r>
              <a:rPr lang="uk-UA" b="1" smtClean="0">
                <a:solidFill>
                  <a:srgbClr val="003300"/>
                </a:solidFill>
              </a:rPr>
              <a:t>за значенням у природі </a:t>
            </a:r>
            <a:r>
              <a:rPr lang="en-US" b="1" smtClean="0">
                <a:solidFill>
                  <a:srgbClr val="003300"/>
                </a:solidFill>
              </a:rPr>
              <a:t>                        </a:t>
            </a:r>
            <a:r>
              <a:rPr lang="uk-UA" b="1" smtClean="0">
                <a:solidFill>
                  <a:srgbClr val="003300"/>
                </a:solidFill>
              </a:rPr>
              <a:t>та житті людини.</a:t>
            </a:r>
          </a:p>
          <a:p>
            <a:pPr>
              <a:buFontTx/>
              <a:buChar char="-"/>
            </a:pPr>
            <a:endParaRPr lang="uk-UA" smtClean="0"/>
          </a:p>
          <a:p>
            <a:pPr>
              <a:buFontTx/>
              <a:buChar char="-"/>
            </a:pPr>
            <a:endParaRPr lang="uk-UA" smtClean="0"/>
          </a:p>
          <a:p>
            <a:pPr>
              <a:buFontTx/>
              <a:buChar char="-"/>
            </a:pPr>
            <a:endParaRPr lang="uk-UA" smtClean="0"/>
          </a:p>
          <a:p>
            <a:pPr>
              <a:buFontTx/>
              <a:buChar char="-"/>
            </a:pPr>
            <a:endParaRPr lang="uk-UA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501122" cy="1285884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4400" dirty="0" smtClean="0">
                <a:solidFill>
                  <a:srgbClr val="003300"/>
                </a:solidFill>
                <a:effectLst>
                  <a:glow rad="101600">
                    <a:srgbClr val="003300">
                      <a:alpha val="60000"/>
                    </a:srgbClr>
                  </a:glow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Чим відрізняються     </a:t>
            </a:r>
            <a:br>
              <a:rPr lang="uk-UA" sz="4400" dirty="0" smtClean="0">
                <a:solidFill>
                  <a:srgbClr val="003300"/>
                </a:solidFill>
                <a:effectLst>
                  <a:glow rad="101600">
                    <a:srgbClr val="003300">
                      <a:alpha val="60000"/>
                    </a:srgbClr>
                  </a:glow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</a:br>
            <a:r>
              <a:rPr lang="uk-UA" sz="4400" dirty="0" smtClean="0">
                <a:solidFill>
                  <a:srgbClr val="003300"/>
                </a:solidFill>
                <a:effectLst>
                  <a:glow rad="101600">
                    <a:srgbClr val="003300">
                      <a:alpha val="60000"/>
                    </a:srgbClr>
                  </a:glow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   органи рослин?</a:t>
            </a:r>
            <a:endParaRPr lang="uk-UA" sz="4400" dirty="0">
              <a:solidFill>
                <a:srgbClr val="003300"/>
              </a:solidFill>
              <a:effectLst>
                <a:glow rad="101600">
                  <a:srgbClr val="003300">
                    <a:alpha val="60000"/>
                  </a:srgbClr>
                </a:glow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pic>
        <p:nvPicPr>
          <p:cNvPr id="16387" name="Рисунок 3" descr="квасоля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25" y="2214563"/>
            <a:ext cx="2000250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Рисунок 7" descr="15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00" y="4071938"/>
            <a:ext cx="1857375" cy="238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571612"/>
            <a:ext cx="8572560" cy="3786214"/>
          </a:xfrm>
        </p:spPr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uk-UA" b="1" dirty="0" smtClean="0">
                <a:solidFill>
                  <a:srgbClr val="003300"/>
                </a:solidFill>
              </a:rPr>
              <a:t>Усі органи вищих рослин поділяють на: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endParaRPr lang="uk-UA" b="1" dirty="0" smtClean="0">
              <a:solidFill>
                <a:srgbClr val="003300"/>
              </a:solidFill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uk-UA" b="1" dirty="0" smtClean="0">
                <a:solidFill>
                  <a:srgbClr val="003300"/>
                </a:solidFill>
              </a:rPr>
              <a:t>	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uk-UA" b="1" dirty="0" smtClean="0">
                <a:solidFill>
                  <a:srgbClr val="003300"/>
                </a:solidFill>
              </a:rPr>
              <a:t>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uk-UA" sz="3600" b="1" dirty="0" smtClean="0">
                <a:solidFill>
                  <a:srgbClr val="003300"/>
                </a:solidFill>
                <a:effectLst>
                  <a:glow rad="101600">
                    <a:srgbClr val="003300">
                      <a:alpha val="60000"/>
                    </a:srgbClr>
                  </a:glow>
                </a:effectLst>
              </a:rPr>
              <a:t>вегетативні     </a:t>
            </a:r>
            <a:r>
              <a:rPr lang="en-US" sz="3600" b="1" dirty="0" smtClean="0">
                <a:solidFill>
                  <a:srgbClr val="003300"/>
                </a:solidFill>
                <a:effectLst>
                  <a:glow rad="101600">
                    <a:srgbClr val="003300">
                      <a:alpha val="60000"/>
                    </a:srgbClr>
                  </a:glow>
                </a:effectLst>
              </a:rPr>
              <a:t>  </a:t>
            </a:r>
            <a:r>
              <a:rPr lang="uk-UA" sz="3600" b="1" dirty="0" smtClean="0">
                <a:solidFill>
                  <a:srgbClr val="003300"/>
                </a:solidFill>
                <a:effectLst>
                  <a:glow rad="101600">
                    <a:srgbClr val="003300">
                      <a:alpha val="60000"/>
                    </a:srgbClr>
                  </a:glow>
                </a:effectLst>
              </a:rPr>
              <a:t>репродуктивні </a:t>
            </a:r>
            <a:endParaRPr lang="uk-UA" sz="3600" b="1" dirty="0">
              <a:solidFill>
                <a:srgbClr val="003300"/>
              </a:solidFill>
              <a:effectLst>
                <a:glow rad="101600">
                  <a:srgbClr val="003300">
                    <a:alpha val="60000"/>
                  </a:srgbClr>
                </a:glo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501122" cy="1154098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4000" dirty="0" smtClean="0">
                <a:solidFill>
                  <a:srgbClr val="003300"/>
                </a:solidFill>
                <a:effectLst>
                  <a:glow rad="101600">
                    <a:srgbClr val="003300">
                      <a:alpha val="60000"/>
                    </a:srgbClr>
                  </a:glow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Класифікація органів    </a:t>
            </a:r>
            <a:br>
              <a:rPr lang="uk-UA" sz="4000" dirty="0" smtClean="0">
                <a:solidFill>
                  <a:srgbClr val="003300"/>
                </a:solidFill>
                <a:effectLst>
                  <a:glow rad="101600">
                    <a:srgbClr val="003300">
                      <a:alpha val="60000"/>
                    </a:srgbClr>
                  </a:glow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</a:br>
            <a:r>
              <a:rPr lang="uk-UA" sz="4000" dirty="0" smtClean="0">
                <a:solidFill>
                  <a:srgbClr val="003300"/>
                </a:solidFill>
                <a:effectLst>
                  <a:glow rad="101600">
                    <a:srgbClr val="003300">
                      <a:alpha val="60000"/>
                    </a:srgbClr>
                  </a:glow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    рослин</a:t>
            </a:r>
            <a:endParaRPr lang="uk-UA" sz="4000" dirty="0">
              <a:solidFill>
                <a:srgbClr val="003300"/>
              </a:solidFill>
              <a:effectLst>
                <a:glow rad="101600">
                  <a:srgbClr val="003300">
                    <a:alpha val="60000"/>
                  </a:srgbClr>
                </a:glow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sp>
        <p:nvSpPr>
          <p:cNvPr id="13" name="Стрелка углом вверх 12"/>
          <p:cNvSpPr/>
          <p:nvPr/>
        </p:nvSpPr>
        <p:spPr>
          <a:xfrm flipV="1">
            <a:off x="5572125" y="2357438"/>
            <a:ext cx="1857375" cy="1000125"/>
          </a:xfrm>
          <a:prstGeom prst="bentUp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14" name="Стрелка углом вверх 13"/>
          <p:cNvSpPr/>
          <p:nvPr/>
        </p:nvSpPr>
        <p:spPr>
          <a:xfrm flipH="1" flipV="1">
            <a:off x="1428750" y="2357438"/>
            <a:ext cx="1928813" cy="1000125"/>
          </a:xfrm>
          <a:prstGeom prst="bentUp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pic>
        <p:nvPicPr>
          <p:cNvPr id="17413" name="Рисунок 7" descr="tree21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75" y="4286250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57158" y="1285860"/>
            <a:ext cx="8429684" cy="5000660"/>
          </a:xfrm>
        </p:spPr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uk-UA" b="1" dirty="0" smtClean="0">
                <a:solidFill>
                  <a:srgbClr val="003300"/>
                </a:solidFill>
              </a:rPr>
              <a:t>Вегетативними органами рослин є </a:t>
            </a:r>
            <a:r>
              <a:rPr lang="uk-UA" b="1" dirty="0" smtClean="0">
                <a:solidFill>
                  <a:srgbClr val="003300"/>
                </a:solidFill>
                <a:effectLst>
                  <a:glow rad="101600">
                    <a:srgbClr val="003300">
                      <a:alpha val="60000"/>
                    </a:srgbClr>
                  </a:glow>
                </a:effectLst>
              </a:rPr>
              <a:t>корінь</a:t>
            </a:r>
            <a:r>
              <a:rPr lang="uk-UA" b="1" dirty="0" smtClean="0">
                <a:solidFill>
                  <a:srgbClr val="003300"/>
                </a:solidFill>
              </a:rPr>
              <a:t> та </a:t>
            </a:r>
            <a:r>
              <a:rPr lang="uk-UA" b="1" dirty="0" smtClean="0">
                <a:solidFill>
                  <a:srgbClr val="003300"/>
                </a:solidFill>
                <a:effectLst>
                  <a:glow rad="101600">
                    <a:srgbClr val="003300">
                      <a:alpha val="60000"/>
                    </a:srgbClr>
                  </a:glow>
                </a:effectLst>
              </a:rPr>
              <a:t>пагін</a:t>
            </a:r>
            <a:r>
              <a:rPr lang="uk-UA" b="1" dirty="0" smtClean="0">
                <a:solidFill>
                  <a:srgbClr val="003300"/>
                </a:solidFill>
              </a:rPr>
              <a:t>.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uk-UA" b="1" dirty="0" smtClean="0">
                <a:solidFill>
                  <a:srgbClr val="003300"/>
                </a:solidFill>
              </a:rPr>
              <a:t>Вони забезпечують ріст рослини, її живлення, дихання, фотосинтез, транспорт речовин по                рослині, утримання на               певному місці, </a:t>
            </a:r>
            <a:r>
              <a:rPr lang="uk-UA" b="1" dirty="0" err="1" smtClean="0">
                <a:solidFill>
                  <a:srgbClr val="003300"/>
                </a:solidFill>
              </a:rPr>
              <a:t>пристосу-</a:t>
            </a:r>
            <a:r>
              <a:rPr lang="uk-UA" b="1" dirty="0" smtClean="0">
                <a:solidFill>
                  <a:srgbClr val="003300"/>
                </a:solidFill>
              </a:rPr>
              <a:t>               </a:t>
            </a:r>
            <a:r>
              <a:rPr lang="uk-UA" b="1" dirty="0" err="1" smtClean="0">
                <a:solidFill>
                  <a:srgbClr val="003300"/>
                </a:solidFill>
              </a:rPr>
              <a:t>вання</a:t>
            </a:r>
            <a:r>
              <a:rPr lang="uk-UA" b="1" dirty="0" smtClean="0">
                <a:solidFill>
                  <a:srgbClr val="003300"/>
                </a:solidFill>
              </a:rPr>
              <a:t> до умов існування.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uk-UA" b="1" dirty="0" smtClean="0">
                <a:solidFill>
                  <a:srgbClr val="003300"/>
                </a:solidFill>
                <a:effectLst>
                  <a:glow rad="101600">
                    <a:srgbClr val="003300">
                      <a:alpha val="60000"/>
                    </a:srgbClr>
                  </a:glow>
                </a:effectLst>
              </a:rPr>
              <a:t>Вегетативні органи </a:t>
            </a:r>
            <a:r>
              <a:rPr lang="en-US" b="1" dirty="0" smtClean="0">
                <a:solidFill>
                  <a:srgbClr val="003300"/>
                </a:solidFill>
                <a:effectLst>
                  <a:glow rad="101600">
                    <a:srgbClr val="003300">
                      <a:alpha val="60000"/>
                    </a:srgbClr>
                  </a:glow>
                </a:effectLst>
              </a:rPr>
              <a:t>                        </a:t>
            </a:r>
            <a:r>
              <a:rPr lang="uk-UA" b="1" dirty="0" smtClean="0">
                <a:solidFill>
                  <a:srgbClr val="003300"/>
                </a:solidFill>
                <a:effectLst>
                  <a:glow rad="101600">
                    <a:srgbClr val="003300">
                      <a:alpha val="60000"/>
                    </a:srgbClr>
                  </a:glow>
                </a:effectLst>
              </a:rPr>
              <a:t>виконують основні </a:t>
            </a:r>
            <a:r>
              <a:rPr lang="en-US" b="1" dirty="0" smtClean="0">
                <a:solidFill>
                  <a:srgbClr val="003300"/>
                </a:solidFill>
                <a:effectLst>
                  <a:glow rad="101600">
                    <a:srgbClr val="003300">
                      <a:alpha val="60000"/>
                    </a:srgbClr>
                  </a:glow>
                </a:effectLst>
              </a:rPr>
              <a:t>                          </a:t>
            </a:r>
            <a:r>
              <a:rPr lang="uk-UA" b="1" dirty="0" smtClean="0">
                <a:solidFill>
                  <a:srgbClr val="003300"/>
                </a:solidFill>
                <a:effectLst>
                  <a:glow rad="101600">
                    <a:srgbClr val="003300">
                      <a:alpha val="60000"/>
                    </a:srgbClr>
                  </a:glow>
                </a:effectLst>
              </a:rPr>
              <a:t>життєві функції.</a:t>
            </a:r>
            <a:endParaRPr lang="uk-UA" b="1" dirty="0">
              <a:solidFill>
                <a:srgbClr val="003300"/>
              </a:solidFill>
              <a:effectLst>
                <a:glow rad="101600">
                  <a:srgbClr val="003300">
                    <a:alpha val="60000"/>
                  </a:srgbClr>
                </a:glow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5720" y="214290"/>
            <a:ext cx="8229600" cy="857256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>
                <a:solidFill>
                  <a:srgbClr val="003300"/>
                </a:solidFill>
                <a:effectLst>
                  <a:glow rad="101600">
                    <a:srgbClr val="003300">
                      <a:alpha val="60000"/>
                    </a:srgbClr>
                  </a:glow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Вегетативні органи</a:t>
            </a:r>
            <a:endParaRPr lang="uk-UA" dirty="0">
              <a:solidFill>
                <a:srgbClr val="003300"/>
              </a:solidFill>
              <a:effectLst>
                <a:glow rad="101600">
                  <a:srgbClr val="003300">
                    <a:alpha val="60000"/>
                  </a:srgbClr>
                </a:glow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pic>
        <p:nvPicPr>
          <p:cNvPr id="18435" name="Рисунок 4" descr="_agro-2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50" y="3143250"/>
            <a:ext cx="249555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57158" y="1285860"/>
            <a:ext cx="8501122" cy="5286411"/>
          </a:xfrm>
        </p:spPr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uk-UA" b="1" dirty="0" smtClean="0">
                <a:solidFill>
                  <a:srgbClr val="003300"/>
                </a:solidFill>
                <a:effectLst>
                  <a:glow rad="101600">
                    <a:srgbClr val="003300">
                      <a:alpha val="60000"/>
                    </a:srgbClr>
                  </a:glow>
                </a:effectLst>
              </a:rPr>
              <a:t>Пагін </a:t>
            </a:r>
            <a:r>
              <a:rPr lang="uk-UA" b="1" dirty="0" smtClean="0">
                <a:solidFill>
                  <a:srgbClr val="003300"/>
                </a:solidFill>
              </a:rPr>
              <a:t>– надземний осьовий орган. Його складають:</a:t>
            </a:r>
          </a:p>
          <a:p>
            <a:pPr marL="365760" indent="-256032" fontAlgn="auto">
              <a:spcAft>
                <a:spcPts val="0"/>
              </a:spcAft>
              <a:buFontTx/>
              <a:buChar char="-"/>
              <a:defRPr/>
            </a:pPr>
            <a:r>
              <a:rPr lang="uk-UA" b="1" dirty="0" smtClean="0">
                <a:solidFill>
                  <a:srgbClr val="003300"/>
                </a:solidFill>
              </a:rPr>
              <a:t>стебло;</a:t>
            </a:r>
          </a:p>
          <a:p>
            <a:pPr marL="365760" indent="-256032" fontAlgn="auto">
              <a:spcAft>
                <a:spcPts val="0"/>
              </a:spcAft>
              <a:buFontTx/>
              <a:buChar char="-"/>
              <a:defRPr/>
            </a:pPr>
            <a:r>
              <a:rPr lang="uk-UA" b="1" dirty="0" smtClean="0">
                <a:solidFill>
                  <a:srgbClr val="003300"/>
                </a:solidFill>
              </a:rPr>
              <a:t>листки;</a:t>
            </a:r>
          </a:p>
          <a:p>
            <a:pPr marL="365760" indent="-256032" fontAlgn="auto">
              <a:spcAft>
                <a:spcPts val="0"/>
              </a:spcAft>
              <a:buFontTx/>
              <a:buChar char="-"/>
              <a:defRPr/>
            </a:pPr>
            <a:r>
              <a:rPr lang="uk-UA" b="1" dirty="0" smtClean="0">
                <a:solidFill>
                  <a:srgbClr val="003300"/>
                </a:solidFill>
              </a:rPr>
              <a:t>бруньки.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endParaRPr lang="uk-UA" b="1" dirty="0" smtClean="0">
              <a:solidFill>
                <a:srgbClr val="003300"/>
              </a:solidFill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uk-UA" b="1" dirty="0" smtClean="0">
                <a:solidFill>
                  <a:srgbClr val="003300"/>
                </a:solidFill>
                <a:effectLst>
                  <a:glow rad="101600">
                    <a:srgbClr val="003300">
                      <a:alpha val="60000"/>
                    </a:srgbClr>
                  </a:glow>
                </a:effectLst>
              </a:rPr>
              <a:t>Корінь</a:t>
            </a:r>
            <a:r>
              <a:rPr lang="uk-UA" b="1" dirty="0" smtClean="0">
                <a:solidFill>
                  <a:srgbClr val="003300"/>
                </a:solidFill>
              </a:rPr>
              <a:t> - це підземний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uk-UA" b="1" dirty="0" smtClean="0">
                <a:solidFill>
                  <a:srgbClr val="003300"/>
                </a:solidFill>
              </a:rPr>
              <a:t>осьовий орган.</a:t>
            </a:r>
          </a:p>
          <a:p>
            <a:pPr marL="365760" indent="-256032" fontAlgn="auto">
              <a:spcAft>
                <a:spcPts val="0"/>
              </a:spcAft>
              <a:buFontTx/>
              <a:buChar char="-"/>
              <a:defRPr/>
            </a:pPr>
            <a:endParaRPr lang="uk-UA" b="1" dirty="0">
              <a:solidFill>
                <a:srgbClr val="003300"/>
              </a:solidFill>
            </a:endParaRPr>
          </a:p>
        </p:txBody>
      </p:sp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285720" y="214290"/>
            <a:ext cx="8229600" cy="857256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>
                <a:solidFill>
                  <a:srgbClr val="003300"/>
                </a:solidFill>
                <a:effectLst>
                  <a:glow rad="101600">
                    <a:srgbClr val="003300">
                      <a:alpha val="60000"/>
                    </a:srgbClr>
                  </a:glow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Вегетативні органи</a:t>
            </a:r>
            <a:endParaRPr lang="uk-UA" dirty="0">
              <a:solidFill>
                <a:srgbClr val="003300"/>
              </a:solidFill>
              <a:effectLst>
                <a:glow rad="101600">
                  <a:srgbClr val="003300">
                    <a:alpha val="60000"/>
                  </a:srgbClr>
                </a:glow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pic>
        <p:nvPicPr>
          <p:cNvPr id="19459" name="Рисунок 7" descr="koren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75" y="4143375"/>
            <a:ext cx="3000375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Рисунок 10" descr="вяз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3" y="1928813"/>
            <a:ext cx="2747962" cy="189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85750" y="1643063"/>
            <a:ext cx="8572500" cy="4948237"/>
          </a:xfrm>
        </p:spPr>
        <p:txBody>
          <a:bodyPr>
            <a:normAutofit lnSpcReduction="10000"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uk-UA" b="1" dirty="0" smtClean="0">
                <a:solidFill>
                  <a:srgbClr val="003300"/>
                </a:solidFill>
              </a:rPr>
              <a:t>		Вегетативні органи опанували два різних середовища. Корінь пристосувався до життя у </a:t>
            </a:r>
            <a:r>
              <a:rPr lang="uk-UA" b="1" dirty="0" err="1" smtClean="0">
                <a:solidFill>
                  <a:srgbClr val="003300"/>
                </a:solidFill>
              </a:rPr>
              <a:t>грунті</a:t>
            </a:r>
            <a:r>
              <a:rPr lang="uk-UA" b="1" dirty="0" smtClean="0">
                <a:solidFill>
                  <a:srgbClr val="003300"/>
                </a:solidFill>
              </a:rPr>
              <a:t>, а пагін у повітрі.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uk-UA" b="1" dirty="0" smtClean="0">
                <a:solidFill>
                  <a:srgbClr val="003300"/>
                </a:solidFill>
              </a:rPr>
              <a:t>		Ці органи ростуть протилежно один від одного: корінь у глибину, а пагін у висоту.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uk-UA" b="1" dirty="0" smtClean="0">
                <a:solidFill>
                  <a:srgbClr val="003300"/>
                </a:solidFill>
              </a:rPr>
              <a:t>		Всі корені рослини формують кореневу систему.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uk-UA" b="1" dirty="0" smtClean="0">
                <a:solidFill>
                  <a:srgbClr val="003300"/>
                </a:solidFill>
              </a:rPr>
              <a:t>		Пагін має листостеблову будову і може бути трав</a:t>
            </a:r>
            <a:r>
              <a:rPr lang="en-US" b="1" dirty="0" smtClean="0">
                <a:solidFill>
                  <a:srgbClr val="003300"/>
                </a:solidFill>
              </a:rPr>
              <a:t>’</a:t>
            </a:r>
            <a:r>
              <a:rPr lang="uk-UA" b="1" dirty="0" err="1" smtClean="0">
                <a:solidFill>
                  <a:srgbClr val="003300"/>
                </a:solidFill>
              </a:rPr>
              <a:t>янистим</a:t>
            </a:r>
            <a:r>
              <a:rPr lang="uk-UA" b="1" dirty="0" smtClean="0">
                <a:solidFill>
                  <a:srgbClr val="003300"/>
                </a:solidFill>
              </a:rPr>
              <a:t> або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uk-UA" b="1" dirty="0" smtClean="0">
                <a:solidFill>
                  <a:srgbClr val="003300"/>
                </a:solidFill>
              </a:rPr>
              <a:t>                                  дерев</a:t>
            </a:r>
            <a:r>
              <a:rPr lang="en-US" b="1" dirty="0" smtClean="0">
                <a:solidFill>
                  <a:srgbClr val="003300"/>
                </a:solidFill>
              </a:rPr>
              <a:t>’</a:t>
            </a:r>
            <a:r>
              <a:rPr lang="uk-UA" b="1" dirty="0" err="1" smtClean="0">
                <a:solidFill>
                  <a:srgbClr val="003300"/>
                </a:solidFill>
              </a:rPr>
              <a:t>янистим</a:t>
            </a:r>
            <a:r>
              <a:rPr lang="uk-UA" b="1" dirty="0" smtClean="0">
                <a:solidFill>
                  <a:srgbClr val="003300"/>
                </a:solidFill>
              </a:rPr>
              <a:t>.</a:t>
            </a:r>
            <a:endParaRPr lang="uk-UA" b="1" dirty="0">
              <a:solidFill>
                <a:srgbClr val="0033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5720" y="214290"/>
            <a:ext cx="8572560" cy="11430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4000" dirty="0" smtClean="0">
                <a:solidFill>
                  <a:srgbClr val="003300"/>
                </a:solidFill>
                <a:effectLst>
                  <a:glow rad="101600">
                    <a:srgbClr val="003300">
                      <a:alpha val="60000"/>
                    </a:srgbClr>
                  </a:glow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Чим корінь відрізняється </a:t>
            </a:r>
            <a:br>
              <a:rPr lang="uk-UA" sz="4000" dirty="0" smtClean="0">
                <a:solidFill>
                  <a:srgbClr val="003300"/>
                </a:solidFill>
                <a:effectLst>
                  <a:glow rad="101600">
                    <a:srgbClr val="003300">
                      <a:alpha val="60000"/>
                    </a:srgbClr>
                  </a:glow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</a:br>
            <a:r>
              <a:rPr lang="uk-UA" sz="4000" dirty="0" smtClean="0">
                <a:solidFill>
                  <a:srgbClr val="003300"/>
                </a:solidFill>
                <a:effectLst>
                  <a:glow rad="101600">
                    <a:srgbClr val="003300">
                      <a:alpha val="60000"/>
                    </a:srgbClr>
                  </a:glow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    від пагона.</a:t>
            </a:r>
            <a:endParaRPr lang="uk-UA" sz="4000" dirty="0">
              <a:solidFill>
                <a:srgbClr val="003300"/>
              </a:solidFill>
              <a:effectLst>
                <a:glow rad="101600">
                  <a:srgbClr val="003300">
                    <a:alpha val="60000"/>
                  </a:srgbClr>
                </a:glow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85750" y="1214438"/>
            <a:ext cx="8501063" cy="4857750"/>
          </a:xfrm>
        </p:spPr>
        <p:txBody>
          <a:bodyPr>
            <a:normAutofit lnSpcReduction="10000"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uk-UA" b="1" dirty="0" smtClean="0">
                <a:solidFill>
                  <a:srgbClr val="003300"/>
                </a:solidFill>
              </a:rPr>
              <a:t>У жита площа кореневої системи становить близько 640 </a:t>
            </a:r>
            <a:r>
              <a:rPr lang="uk-UA" b="1" dirty="0" err="1" smtClean="0">
                <a:solidFill>
                  <a:srgbClr val="003300"/>
                </a:solidFill>
              </a:rPr>
              <a:t>кв.м</a:t>
            </a:r>
            <a:r>
              <a:rPr lang="uk-UA" b="1" dirty="0" smtClean="0">
                <a:solidFill>
                  <a:srgbClr val="003300"/>
                </a:solidFill>
              </a:rPr>
              <a:t>, що у 130 разів більше, ніж площа пагона.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uk-UA" b="1" dirty="0" smtClean="0">
                <a:solidFill>
                  <a:srgbClr val="003300"/>
                </a:solidFill>
              </a:rPr>
              <a:t>У гарбуза загальна довжина коренів складає близько 25 км, так як щодня наростає близько 300 м.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uk-UA" b="1" dirty="0" smtClean="0">
                <a:solidFill>
                  <a:srgbClr val="003300"/>
                </a:solidFill>
              </a:rPr>
              <a:t>Середня швидкість росту стебла, навіть, за сприятливих умов досягає близько 0,005 мм за хвилину.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uk-UA" b="1" dirty="0" smtClean="0">
                <a:solidFill>
                  <a:srgbClr val="003300"/>
                </a:solidFill>
              </a:rPr>
              <a:t>Якщо площа листків одного дерева 1600 </a:t>
            </a:r>
            <a:r>
              <a:rPr lang="uk-UA" b="1" dirty="0" err="1" smtClean="0">
                <a:solidFill>
                  <a:srgbClr val="003300"/>
                </a:solidFill>
              </a:rPr>
              <a:t>кв.м</a:t>
            </a:r>
            <a:r>
              <a:rPr lang="uk-UA" b="1" dirty="0" smtClean="0">
                <a:solidFill>
                  <a:srgbClr val="003300"/>
                </a:solidFill>
              </a:rPr>
              <a:t>, то воно може забезпечити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uk-UA" b="1" dirty="0" smtClean="0">
                <a:solidFill>
                  <a:srgbClr val="003300"/>
                </a:solidFill>
              </a:rPr>
              <a:t>                      киснем 60-65 чоловік.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uk-UA" b="1" dirty="0" smtClean="0">
              <a:solidFill>
                <a:srgbClr val="003300"/>
              </a:solidFill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uk-UA" b="1" dirty="0" smtClean="0">
              <a:solidFill>
                <a:srgbClr val="003300"/>
              </a:solidFill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5720" y="214290"/>
            <a:ext cx="8229600" cy="857256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>
                <a:solidFill>
                  <a:srgbClr val="003300"/>
                </a:solidFill>
                <a:effectLst>
                  <a:glow rad="101600">
                    <a:srgbClr val="003300">
                      <a:alpha val="60000"/>
                    </a:srgbClr>
                  </a:glow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Цікаво знати, що …</a:t>
            </a:r>
            <a:endParaRPr lang="uk-UA" dirty="0">
              <a:solidFill>
                <a:srgbClr val="003300"/>
              </a:solidFill>
              <a:effectLst>
                <a:glow rad="101600">
                  <a:srgbClr val="003300">
                    <a:alpha val="60000"/>
                  </a:srgbClr>
                </a:glow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2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270</TotalTime>
  <Words>323</Words>
  <Application>Microsoft Office PowerPoint</Application>
  <PresentationFormat>Экран (4:3)</PresentationFormat>
  <Paragraphs>36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8</vt:i4>
      </vt:variant>
      <vt:variant>
        <vt:lpstr>Заголовки слайдов</vt:lpstr>
      </vt:variant>
      <vt:variant>
        <vt:i4>16</vt:i4>
      </vt:variant>
    </vt:vector>
  </HeadingPairs>
  <TitlesOfParts>
    <vt:vector size="29" baseType="lpstr">
      <vt:lpstr>Verdana</vt:lpstr>
      <vt:lpstr>Arial</vt:lpstr>
      <vt:lpstr>Wingdings 3</vt:lpstr>
      <vt:lpstr>Wingdings 2</vt:lpstr>
      <vt:lpstr>Calibri</vt:lpstr>
      <vt:lpstr>Открытая</vt:lpstr>
      <vt:lpstr>Открытая</vt:lpstr>
      <vt:lpstr>Открытая</vt:lpstr>
      <vt:lpstr>Открытая</vt:lpstr>
      <vt:lpstr>Открытая</vt:lpstr>
      <vt:lpstr>Открытая</vt:lpstr>
      <vt:lpstr>Открытая</vt:lpstr>
      <vt:lpstr>Открытая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 рослин</dc:title>
  <dc:creator>Павленко</dc:creator>
  <cp:lastModifiedBy>Makas</cp:lastModifiedBy>
  <cp:revision>82</cp:revision>
  <dcterms:created xsi:type="dcterms:W3CDTF">2010-06-14T17:47:54Z</dcterms:created>
  <dcterms:modified xsi:type="dcterms:W3CDTF">2012-03-27T17:07:25Z</dcterms:modified>
</cp:coreProperties>
</file>