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72" r:id="rId9"/>
    <p:sldId id="264" r:id="rId10"/>
    <p:sldId id="265" r:id="rId11"/>
    <p:sldId id="269" r:id="rId12"/>
    <p:sldId id="266" r:id="rId13"/>
    <p:sldId id="267" r:id="rId14"/>
    <p:sldId id="268" r:id="rId15"/>
    <p:sldId id="270" r:id="rId16"/>
    <p:sldId id="271" r:id="rId17"/>
    <p:sldId id="261" r:id="rId18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1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222" y="-10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4722E1-4A4B-4300-96FB-12C35179F563}" type="datetimeFigureOut">
              <a:rPr lang="uk-UA" smtClean="0"/>
              <a:pPr/>
              <a:t>11.03.2013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549D1F-9BB0-4DA6-BABB-4C27464BB856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549D1F-9BB0-4DA6-BABB-4C27464BB856}" type="slidenum">
              <a:rPr lang="uk-UA" smtClean="0"/>
              <a:pPr/>
              <a:t>1</a:t>
            </a:fld>
            <a:endParaRPr lang="uk-U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4FBFDB8-159E-434C-90DD-8D46A08C2FFF}" type="datetimeFigureOut">
              <a:rPr lang="uk-UA" smtClean="0"/>
              <a:pPr/>
              <a:t>11.03.2013</a:t>
            </a:fld>
            <a:endParaRPr lang="uk-UA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uk-UA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C86C711-1DFA-411C-9F0F-515F4E39D474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FBFDB8-159E-434C-90DD-8D46A08C2FFF}" type="datetimeFigureOut">
              <a:rPr lang="uk-UA" smtClean="0"/>
              <a:pPr/>
              <a:t>11.03.2013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86C711-1DFA-411C-9F0F-515F4E39D474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FBFDB8-159E-434C-90DD-8D46A08C2FFF}" type="datetimeFigureOut">
              <a:rPr lang="uk-UA" smtClean="0"/>
              <a:pPr/>
              <a:t>11.03.2013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86C711-1DFA-411C-9F0F-515F4E39D474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FBFDB8-159E-434C-90DD-8D46A08C2FFF}" type="datetimeFigureOut">
              <a:rPr lang="uk-UA" smtClean="0"/>
              <a:pPr/>
              <a:t>11.03.2013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86C711-1DFA-411C-9F0F-515F4E39D474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FBFDB8-159E-434C-90DD-8D46A08C2FFF}" type="datetimeFigureOut">
              <a:rPr lang="uk-UA" smtClean="0"/>
              <a:pPr/>
              <a:t>11.03.2013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86C711-1DFA-411C-9F0F-515F4E39D474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FBFDB8-159E-434C-90DD-8D46A08C2FFF}" type="datetimeFigureOut">
              <a:rPr lang="uk-UA" smtClean="0"/>
              <a:pPr/>
              <a:t>11.03.2013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86C711-1DFA-411C-9F0F-515F4E39D474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FBFDB8-159E-434C-90DD-8D46A08C2FFF}" type="datetimeFigureOut">
              <a:rPr lang="uk-UA" smtClean="0"/>
              <a:pPr/>
              <a:t>11.03.2013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86C711-1DFA-411C-9F0F-515F4E39D474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FBFDB8-159E-434C-90DD-8D46A08C2FFF}" type="datetimeFigureOut">
              <a:rPr lang="uk-UA" smtClean="0"/>
              <a:pPr/>
              <a:t>11.03.2013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86C711-1DFA-411C-9F0F-515F4E39D474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FBFDB8-159E-434C-90DD-8D46A08C2FFF}" type="datetimeFigureOut">
              <a:rPr lang="uk-UA" smtClean="0"/>
              <a:pPr/>
              <a:t>11.03.2013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86C711-1DFA-411C-9F0F-515F4E39D474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34FBFDB8-159E-434C-90DD-8D46A08C2FFF}" type="datetimeFigureOut">
              <a:rPr lang="uk-UA" smtClean="0"/>
              <a:pPr/>
              <a:t>11.03.2013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86C711-1DFA-411C-9F0F-515F4E39D474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4FBFDB8-159E-434C-90DD-8D46A08C2FFF}" type="datetimeFigureOut">
              <a:rPr lang="uk-UA" smtClean="0"/>
              <a:pPr/>
              <a:t>11.03.2013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C86C711-1DFA-411C-9F0F-515F4E39D474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4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34FBFDB8-159E-434C-90DD-8D46A08C2FFF}" type="datetimeFigureOut">
              <a:rPr lang="uk-UA" smtClean="0"/>
              <a:pPr/>
              <a:t>11.03.2013</a:t>
            </a:fld>
            <a:endParaRPr lang="uk-UA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uk-UA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3C86C711-1DFA-411C-9F0F-515F4E39D474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google.com.ua/imgres?q=%D0%90%D0%B7%D0%BE%D0%B2%D1%81%D1%8C%D0%BA%D0%B5+%D0%BC%D0%BE%D1%80%D0%B5&amp;start=100&amp;hl=ru&amp;biw=1920&amp;bih=979&amp;tbm=isch&amp;tbnid=hWVLI4GGet00HM:&amp;imgrefurl=http://valok.com.ua/ekskursiya-po-azovu/&amp;docid=AB2jX2e9QUyEsM&amp;imgurl=http://valok.com.ua/wp-content/uploads/2013/01/%D0%90%D0%B7%D0%BE%D0%B2%D1%81%D0%BA%D0%BE%D0%B5-%D0%BC%D0%BE%D1%80%D0%B5-5.jpg&amp;w=640&amp;h=480&amp;ei=QmMzUZ_THseRswb954GoCA&amp;zoom=1&amp;ved=1t:3588,r:92,s:100,i:280" TargetMode="External"/><Relationship Id="rId3" Type="http://schemas.openxmlformats.org/officeDocument/2006/relationships/image" Target="../media/image2.jpeg"/><Relationship Id="rId7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hyperlink" Target="http://www.google.com.ua/imgres?q=%D0%90%D0%B7%D0%BE%D0%B2%D1%81%D1%8C%D0%BA%D0%B5+%D0%BC%D0%BE%D1%80%D0%B5&amp;hl=ru&amp;biw=1920&amp;bih=979&amp;tbm=isch&amp;tbnid=N1rl8cg8-zHgpM:&amp;imgrefurl=http://bike-crimea.com/blog/author/pavel/page/3/&amp;docid=9Fx6uJxsCdsaUM&amp;imgurl=http://bike-crimea.com/blog/wp-content/uploads/2012/03/img0872_.jpg&amp;w=1000&amp;h=667&amp;ei=tmIzUbL9AsnFswaxsIHACQ&amp;zoom=1&amp;ved=1t:3588,r:55,s:0,i:250" TargetMode="External"/><Relationship Id="rId5" Type="http://schemas.openxmlformats.org/officeDocument/2006/relationships/image" Target="../media/image3.jpeg"/><Relationship Id="rId4" Type="http://schemas.openxmlformats.org/officeDocument/2006/relationships/hyperlink" Target="http://www.google.com.ua/imgres?q=%D0%90%D0%B7%D0%BE%D0%B2%D1%81%D1%8C%D0%BA%D0%B5+%D0%BC%D0%BE%D1%80%D0%B5&amp;hl=ru&amp;biw=1920&amp;bih=979&amp;tbm=isch&amp;tbnid=j4Qy5vQt6cOhjM:&amp;imgrefurl=http://forum.autoua.net/showflat.php?Number=3808064&amp;docid=8Cq5JVZY8dzviM&amp;imgurl=http://forum.autoua.net/files/3832389-NS.jpg&amp;w=900&amp;h=593&amp;ei=tmIzUbL9AsnFswaxsIHACQ&amp;zoom=1&amp;ved=1t:3588,r:26,s:0,i:163" TargetMode="External"/><Relationship Id="rId9" Type="http://schemas.openxmlformats.org/officeDocument/2006/relationships/image" Target="../media/image5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www.google.com.ua/imgres?q=%D0%90%D0%B7%D0%BE%D0%B2%D1%81%D1%8C%D0%BA%D0%B5+%D0%BC%D0%BE%D1%80%D0%B5&amp;hl=ru&amp;biw=1920&amp;bih=979&amp;tbm=isch&amp;tbnid=UDBhLIJHDde_jM:&amp;imgrefurl=http://narodna.pravda.com.ua/rus/photos/473353546fde8/&amp;docid=2L29jBQSoTvRGM&amp;imgurl=http://img.narodna.pravda.com.ua/images/doc/e/0/e0475-7.jpg&amp;w=375&amp;h=500&amp;ei=tmIzUbL9AsnFswaxsIHACQ&amp;zoom=1&amp;ved=1t:3588,r:27,s:0,i:166" TargetMode="Externa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7.jpeg"/><Relationship Id="rId4" Type="http://schemas.openxmlformats.org/officeDocument/2006/relationships/hyperlink" Target="http://www.google.com.ua/imgres?q=%D0%90%D0%B7%D0%BE%D0%B2%D1%81%D1%8C%D0%BA%D0%B5+%D0%BC%D0%BE%D1%80%D0%B5&amp;hl=ru&amp;biw=1920&amp;bih=979&amp;tbm=isch&amp;tbnid=6d53IZCtPRwyTM:&amp;imgrefurl=http://www.sputnik.ck.ua/?module=Content&amp;method=show&amp;id=37&amp;docid=yhzy-qREWCPFgM&amp;imgurl=http://www.sputnik.ck.ua/themes/sputnik_theme/files/Azov/%D0%B0%D1%80%D0%B1%D0%B0%D1%82%D1%81%D0%BA%D0%B0%D1%8F%20%D1%81%D1%82%D1%80%D0%B5%D0%BB%D0%BA%D0%B0.jpg&amp;w=550&amp;h=428&amp;ei=tmIzUbL9AsnFswaxsIHACQ&amp;zoom=1&amp;ved=1t:3588,r:31,s:0,i:178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uk.wikipedia.org/wiki/%D0%A4%D0%B0%D0%B9%D0%BB:Sturgeon.jpg" TargetMode="Externa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7" Type="http://schemas.openxmlformats.org/officeDocument/2006/relationships/image" Target="../media/image17.jpeg"/><Relationship Id="rId2" Type="http://schemas.openxmlformats.org/officeDocument/2006/relationships/hyperlink" Target="http://www.google.com.ua/imgres?q=%D0%90%D0%B7%D0%BE%D0%B2%D1%81%D1%8C%D0%BA%D0%B5+%D0%BC%D0%BE%D1%80%D0%B5&amp;hl=ru&amp;biw=1920&amp;bih=979&amp;tbm=isch&amp;tbnid=y2AuF6aZpKfmSM:&amp;imgrefurl=http://ipress.ua/news/azovske_more_stalo_chervonym_5170.html&amp;docid=hXILM6j5AAYnvM&amp;imgurl=http://ipress.ua/media/gallery/full/c/h/chernivt9ua.jpg&amp;w=665&amp;h=483&amp;ei=tmIzUbL9AsnFswaxsIHACQ&amp;zoom=1&amp;ved=1t:3588,r:23,s:0,i:154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://www.google.com.ua/imgres?q=%D0%90%D0%B7%D0%BE%D0%B2%D1%81%D1%8C%D0%BA%D0%B5+%D0%BC%D0%BE%D1%80%D0%B5&amp;hl=ru&amp;biw=1920&amp;bih=979&amp;tbm=isch&amp;tbnid=fUiECoCvJmpehM:&amp;imgrefurl=http://www.na-azov.com/cities/103&amp;docid=-e-3JpC-z0EQNM&amp;imgurl=http://www.na-azov.com/userfiles/gvy6xuvgufrxk2w8oghwb9ohl6p1fzxf.jpg&amp;w=360&amp;h=270&amp;ei=tmIzUbL9AsnFswaxsIHACQ&amp;zoom=1&amp;ved=1t:3588,r:93,s:0,i:364" TargetMode="External"/><Relationship Id="rId5" Type="http://schemas.openxmlformats.org/officeDocument/2006/relationships/image" Target="../media/image16.jpeg"/><Relationship Id="rId4" Type="http://schemas.openxmlformats.org/officeDocument/2006/relationships/hyperlink" Target="http://www.google.com.ua/imgres?q=%D0%90%D0%B7%D0%BE%D0%B2%D1%81%D1%8C%D0%BA%D0%B5+%D0%BC%D0%BE%D1%80%D0%B5&amp;hl=ru&amp;biw=1920&amp;bih=979&amp;tbm=isch&amp;tbnid=2D4qWt7pv7OSPM:&amp;imgrefurl=http://io.ua/21027063p&amp;docid=bj1WHVIhd9Mc0M&amp;imgurl=http://m.io.ua/img_aa/medium/2102/70/21027063.jpg&amp;w=800&amp;h=600&amp;ei=tmIzUbL9AsnFswaxsIHACQ&amp;zoom=1&amp;ved=1t:3588,r:94,s:0,i:367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85720" y="1571612"/>
            <a:ext cx="8572560" cy="2357454"/>
          </a:xfrm>
        </p:spPr>
        <p:txBody>
          <a:bodyPr>
            <a:normAutofit/>
          </a:bodyPr>
          <a:lstStyle/>
          <a:p>
            <a:r>
              <a:rPr lang="uk-UA" dirty="0" smtClean="0">
                <a:solidFill>
                  <a:schemeClr val="accent1"/>
                </a:solidFill>
              </a:rPr>
              <a:t>   </a:t>
            </a:r>
            <a:r>
              <a:rPr lang="uk-UA" sz="480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Segoe Script" pitchFamily="34" charset="0"/>
              </a:rPr>
              <a:t>Презентація на тему: </a:t>
            </a:r>
            <a:br>
              <a:rPr lang="uk-UA" sz="480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Segoe Script" pitchFamily="34" charset="0"/>
              </a:rPr>
            </a:br>
            <a:r>
              <a:rPr lang="uk-UA" sz="480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Segoe Script" pitchFamily="34" charset="0"/>
              </a:rPr>
              <a:t>      </a:t>
            </a:r>
            <a:r>
              <a:rPr lang="uk-UA" sz="4800" dirty="0" err="1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Segoe Script" pitchFamily="34" charset="0"/>
              </a:rPr>
              <a:t>“Азовське</a:t>
            </a:r>
            <a:r>
              <a:rPr lang="uk-UA" sz="480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Segoe Script" pitchFamily="34" charset="0"/>
              </a:rPr>
              <a:t> </a:t>
            </a:r>
            <a:r>
              <a:rPr lang="uk-UA" sz="4800" dirty="0" err="1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Segoe Script" pitchFamily="34" charset="0"/>
              </a:rPr>
              <a:t>море”</a:t>
            </a:r>
            <a:endParaRPr lang="uk-UA" sz="4800" dirty="0">
              <a:solidFill>
                <a:schemeClr val="accent5"/>
              </a:solidFill>
              <a:latin typeface="Segoe Script" pitchFamily="34" charset="0"/>
            </a:endParaRPr>
          </a:p>
        </p:txBody>
      </p:sp>
      <p:pic>
        <p:nvPicPr>
          <p:cNvPr id="4" name="Рисунок 3" descr="http://t2.gstatic.com/images?q=tbn:ANd9GcS0V05e_2Eyub12BZmpPS3Qtu1-q1rsCNWHNm5xFhBtWvdFzV0h">
            <a:hlinkClick r:id="rId4"/>
          </p:cNvPr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85786" y="142852"/>
            <a:ext cx="2638425" cy="173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http://t1.gstatic.com/images?q=tbn:ANd9GcSe_8Y9AiUJhjGLAJgklDn0I7F1t_XoPm9AEG9h3m6RpBo2yoaS">
            <a:hlinkClick r:id="rId6"/>
          </p:cNvPr>
          <p:cNvPicPr/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786446" y="285728"/>
            <a:ext cx="2619375" cy="174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http://t3.gstatic.com/images?q=tbn:ANd9GcTqzyzqiN3ZxUHU7WnoaS7Hy7FJVJMVYHF2f2BNyvc9Hxwx8zaa">
            <a:hlinkClick r:id="rId8"/>
          </p:cNvPr>
          <p:cNvPicPr/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4143372" y="3929066"/>
            <a:ext cx="4595801" cy="2666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2285984" y="1481328"/>
            <a:ext cx="6715172" cy="5233820"/>
          </a:xfrm>
        </p:spPr>
        <p:txBody>
          <a:bodyPr>
            <a:normAutofit/>
          </a:bodyPr>
          <a:lstStyle/>
          <a:p>
            <a:r>
              <a:rPr lang="uk-UA" sz="2800" b="1" dirty="0" smtClean="0">
                <a:ln w="1905"/>
                <a:solidFill>
                  <a:schemeClr val="accent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  <a:t>Азовське море – це зона екологічної катастрофи. </a:t>
            </a:r>
            <a:r>
              <a:rPr lang="uk-UA" sz="2800" b="1" dirty="0" err="1" smtClean="0">
                <a:ln w="1905"/>
                <a:solidFill>
                  <a:schemeClr val="accent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  <a:t>Якигось</a:t>
            </a:r>
            <a:r>
              <a:rPr lang="uk-UA" sz="2800" b="1" dirty="0" smtClean="0">
                <a:ln w="1905"/>
                <a:solidFill>
                  <a:schemeClr val="accent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  <a:t> 40-50 років тому тут виловлювалося більш ніж 300 тис. т риби на р. , а це у 35 разів більше , ніж у Чорному морі і у 12 разів більше , ніж у Балтійському. </a:t>
            </a:r>
            <a:r>
              <a:rPr lang="uk-UA" sz="2800" b="1" dirty="0" err="1" smtClean="0">
                <a:ln w="1905"/>
                <a:solidFill>
                  <a:schemeClr val="accent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  <a:t>Сьгодні</a:t>
            </a:r>
            <a:r>
              <a:rPr lang="uk-UA" sz="2800" b="1" dirty="0" smtClean="0">
                <a:ln w="1905"/>
                <a:solidFill>
                  <a:schemeClr val="accent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  <a:t> ж вилови риби впали в 6 разів , а та риба , що виловлювалася забруднена отрутохімікатами.  </a:t>
            </a:r>
            <a:endParaRPr lang="uk-UA" sz="2800" b="1" dirty="0">
              <a:ln w="1905"/>
              <a:solidFill>
                <a:schemeClr val="accent5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Segoe Script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274638"/>
            <a:ext cx="8858312" cy="1143000"/>
          </a:xfrm>
        </p:spPr>
        <p:txBody>
          <a:bodyPr>
            <a:normAutofit fontScale="90000"/>
          </a:bodyPr>
          <a:lstStyle/>
          <a:p>
            <a:r>
              <a:rPr lang="uk-UA" sz="440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Segoe Script" pitchFamily="34" charset="0"/>
              </a:rPr>
              <a:t>Вплив діяльності людини на   природу  Азовського  моря</a:t>
            </a:r>
            <a:endParaRPr lang="uk-UA" sz="4400" dirty="0">
              <a:latin typeface="Segoe Scrip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85720" y="274638"/>
            <a:ext cx="8572560" cy="6011882"/>
          </a:xfrm>
        </p:spPr>
        <p:txBody>
          <a:bodyPr>
            <a:normAutofit/>
          </a:bodyPr>
          <a:lstStyle/>
          <a:p>
            <a:r>
              <a:rPr lang="uk-UA" sz="3200" dirty="0" smtClean="0">
                <a:ln w="1905"/>
                <a:solidFill>
                  <a:schemeClr val="accent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  <a:t>Статистичні данні , що до забруднення Азовського моря:</a:t>
            </a:r>
            <a:br>
              <a:rPr lang="uk-UA" sz="3200" dirty="0" smtClean="0">
                <a:ln w="1905"/>
                <a:solidFill>
                  <a:schemeClr val="accent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</a:br>
            <a:r>
              <a:rPr lang="uk-UA" sz="2800" dirty="0" smtClean="0">
                <a:ln w="1905"/>
                <a:solidFill>
                  <a:schemeClr val="accent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  <a:t>1.Щорічно в Азовське море  </a:t>
            </a:r>
            <a:br>
              <a:rPr lang="uk-UA" sz="2800" dirty="0" smtClean="0">
                <a:ln w="1905"/>
                <a:solidFill>
                  <a:schemeClr val="accent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</a:br>
            <a:r>
              <a:rPr lang="uk-UA" sz="2800" dirty="0" smtClean="0">
                <a:ln w="1905"/>
                <a:solidFill>
                  <a:schemeClr val="accent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  <a:t>викидається 12 млн. тон</a:t>
            </a:r>
            <a:br>
              <a:rPr lang="uk-UA" sz="2800" dirty="0" smtClean="0">
                <a:ln w="1905"/>
                <a:solidFill>
                  <a:schemeClr val="accent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</a:br>
            <a:r>
              <a:rPr lang="uk-UA" sz="2800" dirty="0" smtClean="0">
                <a:ln w="1905"/>
                <a:solidFill>
                  <a:schemeClr val="accent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  <a:t>речовин , з яких 8 млн. т</a:t>
            </a:r>
            <a:br>
              <a:rPr lang="uk-UA" sz="2800" dirty="0" smtClean="0">
                <a:ln w="1905"/>
                <a:solidFill>
                  <a:schemeClr val="accent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</a:br>
            <a:r>
              <a:rPr lang="uk-UA" sz="2800" dirty="0" smtClean="0">
                <a:ln w="1905"/>
                <a:solidFill>
                  <a:schemeClr val="accent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  <a:t>тверді речовини.</a:t>
            </a:r>
            <a:br>
              <a:rPr lang="uk-UA" sz="2800" dirty="0" smtClean="0">
                <a:ln w="1905"/>
                <a:solidFill>
                  <a:schemeClr val="accent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</a:br>
            <a:r>
              <a:rPr lang="uk-UA" sz="2800" dirty="0" smtClean="0">
                <a:ln w="1905"/>
                <a:solidFill>
                  <a:schemeClr val="accent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  <a:t>               2.Щорічно в наслідок </a:t>
            </a:r>
            <a:r>
              <a:rPr lang="uk-UA" sz="2800" dirty="0" err="1" smtClean="0">
                <a:ln w="1905"/>
                <a:solidFill>
                  <a:schemeClr val="accent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  <a:t>оброзії</a:t>
            </a:r>
            <a:r>
              <a:rPr lang="uk-UA" sz="2800" dirty="0" smtClean="0">
                <a:ln w="1905"/>
                <a:solidFill>
                  <a:schemeClr val="accent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  <a:t> </a:t>
            </a:r>
            <a:br>
              <a:rPr lang="uk-UA" sz="2800" dirty="0" smtClean="0">
                <a:ln w="1905"/>
                <a:solidFill>
                  <a:schemeClr val="accent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</a:br>
            <a:r>
              <a:rPr lang="uk-UA" sz="2800" dirty="0" smtClean="0">
                <a:ln w="1905"/>
                <a:solidFill>
                  <a:schemeClr val="accent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  <a:t>               берегів в море потрапляє </a:t>
            </a:r>
            <a:br>
              <a:rPr lang="uk-UA" sz="2800" dirty="0" smtClean="0">
                <a:ln w="1905"/>
                <a:solidFill>
                  <a:schemeClr val="accent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</a:br>
            <a:r>
              <a:rPr lang="uk-UA" sz="2800" dirty="0" smtClean="0">
                <a:ln w="1905"/>
                <a:solidFill>
                  <a:schemeClr val="accent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  <a:t>               майже 3 млн. т піску , </a:t>
            </a:r>
            <a:br>
              <a:rPr lang="uk-UA" sz="2800" dirty="0" smtClean="0">
                <a:ln w="1905"/>
                <a:solidFill>
                  <a:schemeClr val="accent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</a:br>
            <a:r>
              <a:rPr lang="uk-UA" sz="2800" dirty="0" smtClean="0">
                <a:ln w="1905"/>
                <a:solidFill>
                  <a:schemeClr val="accent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  <a:t>               узбережжя в наслідок цього              щорічно зменшується на 0.2 метри , коси поблизу Бердянська на 1 метр.         </a:t>
            </a:r>
            <a:endParaRPr lang="uk-UA" sz="3200" dirty="0">
              <a:ln w="1905"/>
              <a:solidFill>
                <a:schemeClr val="accent5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Segoe Script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85720" y="274638"/>
            <a:ext cx="6429420" cy="6011882"/>
          </a:xfrm>
        </p:spPr>
        <p:txBody>
          <a:bodyPr>
            <a:normAutofit/>
          </a:bodyPr>
          <a:lstStyle/>
          <a:p>
            <a:r>
              <a:rPr lang="uk-UA" sz="2800" dirty="0" smtClean="0">
                <a:ln w="1905"/>
                <a:solidFill>
                  <a:schemeClr val="accent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  <a:t>До головних причин загибелі Азова можна віднести:</a:t>
            </a:r>
            <a:br>
              <a:rPr lang="uk-UA" sz="2800" dirty="0" smtClean="0">
                <a:ln w="1905"/>
                <a:solidFill>
                  <a:schemeClr val="accent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</a:br>
            <a:r>
              <a:rPr lang="uk-UA" sz="2800" dirty="0" smtClean="0">
                <a:ln w="1905"/>
                <a:solidFill>
                  <a:schemeClr val="accent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  <a:t>1.Хижацький вилов риби Мінрибгоспом.</a:t>
            </a:r>
            <a:br>
              <a:rPr lang="uk-UA" sz="2800" dirty="0" smtClean="0">
                <a:ln w="1905"/>
                <a:solidFill>
                  <a:schemeClr val="accent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</a:br>
            <a:r>
              <a:rPr lang="uk-UA" sz="2800" dirty="0" smtClean="0">
                <a:ln w="1905"/>
                <a:solidFill>
                  <a:schemeClr val="accent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  <a:t>2.Будівництво гребель і водосховищ на основних артеріях Азова.</a:t>
            </a:r>
            <a:br>
              <a:rPr lang="uk-UA" sz="2800" dirty="0" smtClean="0">
                <a:ln w="1905"/>
                <a:solidFill>
                  <a:schemeClr val="accent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</a:br>
            <a:r>
              <a:rPr lang="uk-UA" sz="2800" dirty="0" smtClean="0">
                <a:ln w="1905"/>
                <a:solidFill>
                  <a:schemeClr val="accent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  <a:t>3.Інтенсивне використання вод з основних артерій моря на зрошення полів.</a:t>
            </a:r>
            <a:br>
              <a:rPr lang="uk-UA" sz="2800" dirty="0" smtClean="0">
                <a:ln w="1905"/>
                <a:solidFill>
                  <a:schemeClr val="accent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</a:br>
            <a:r>
              <a:rPr lang="uk-UA" sz="2800" dirty="0" smtClean="0">
                <a:ln w="1905"/>
                <a:solidFill>
                  <a:schemeClr val="accent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  <a:t>4.Збільшення брудних викидів хімічної й металургійної </a:t>
            </a:r>
            <a:r>
              <a:rPr lang="uk-UA" sz="2800" dirty="0" err="1" smtClean="0">
                <a:ln w="1905"/>
                <a:solidFill>
                  <a:schemeClr val="accent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  <a:t>промисловостей</a:t>
            </a:r>
            <a:r>
              <a:rPr lang="uk-UA" sz="2800" dirty="0" smtClean="0">
                <a:ln w="1905"/>
                <a:solidFill>
                  <a:schemeClr val="accent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  <a:t>.</a:t>
            </a:r>
            <a:endParaRPr lang="uk-UA" sz="280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5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  <a:latin typeface="Segoe Script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14546" y="214290"/>
            <a:ext cx="6643734" cy="6072230"/>
          </a:xfrm>
        </p:spPr>
        <p:txBody>
          <a:bodyPr>
            <a:normAutofit/>
          </a:bodyPr>
          <a:lstStyle/>
          <a:p>
            <a:r>
              <a:rPr lang="uk-UA" sz="2800" dirty="0" smtClean="0">
                <a:ln w="1905"/>
                <a:solidFill>
                  <a:schemeClr val="accent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  <a:t>5.Інтенсивне будівництво на узбережжі моря різних санаторіїв і пансіонатів.</a:t>
            </a:r>
            <a:br>
              <a:rPr lang="uk-UA" sz="2800" dirty="0" smtClean="0">
                <a:ln w="1905"/>
                <a:solidFill>
                  <a:schemeClr val="accent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</a:br>
            <a:r>
              <a:rPr lang="uk-UA" sz="2800" dirty="0" smtClean="0">
                <a:ln w="1905"/>
                <a:solidFill>
                  <a:schemeClr val="accent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  <a:t>6.Інтенсивне , неконтрольоване, лавиноподібне зростання зливу пестицидів у море з прилеглих сільськогосподарських підприємств.</a:t>
            </a:r>
            <a:br>
              <a:rPr lang="uk-UA" sz="2800" dirty="0" smtClean="0">
                <a:ln w="1905"/>
                <a:solidFill>
                  <a:schemeClr val="accent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</a:br>
            <a:r>
              <a:rPr lang="uk-UA" sz="2800" dirty="0" smtClean="0">
                <a:ln w="1905"/>
                <a:solidFill>
                  <a:schemeClr val="accent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  <a:t>7.Високий рівень викидів в наслідок різних аварій на суднах , які перевозять речовини.</a:t>
            </a:r>
            <a:endParaRPr lang="uk-UA" sz="2800" dirty="0">
              <a:solidFill>
                <a:schemeClr val="accent5"/>
              </a:solidFill>
              <a:latin typeface="Segoe Script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74638"/>
            <a:ext cx="6929486" cy="6011882"/>
          </a:xfrm>
        </p:spPr>
        <p:txBody>
          <a:bodyPr>
            <a:normAutofit/>
          </a:bodyPr>
          <a:lstStyle/>
          <a:p>
            <a:r>
              <a:rPr lang="uk-UA" sz="400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Segoe Script" pitchFamily="34" charset="0"/>
              </a:rPr>
              <a:t>Промислове значення Азовського моря</a:t>
            </a:r>
            <a:br>
              <a:rPr lang="uk-UA" sz="400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Segoe Script" pitchFamily="34" charset="0"/>
              </a:rPr>
            </a:br>
            <a:r>
              <a:rPr lang="uk-UA" sz="2800" dirty="0" smtClean="0">
                <a:ln w="1905"/>
                <a:solidFill>
                  <a:schemeClr val="accent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  <a:t>Азовське море має дуже велике промислове значення , як і для України , так і для Росії , але через досить малу глибину , якої не достатньо для проходів суден , владою СРСР було створено спеціальні канали для проходу суден , якими й до нині користується Росія й Україна.</a:t>
            </a:r>
            <a:endParaRPr lang="uk-UA" sz="4000" dirty="0">
              <a:solidFill>
                <a:schemeClr val="accent5"/>
              </a:solidFill>
              <a:latin typeface="Segoe Script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28860" y="274638"/>
            <a:ext cx="6257940" cy="6011882"/>
          </a:xfrm>
        </p:spPr>
        <p:txBody>
          <a:bodyPr>
            <a:normAutofit/>
          </a:bodyPr>
          <a:lstStyle/>
          <a:p>
            <a:r>
              <a:rPr lang="uk-UA" sz="2800" dirty="0" smtClean="0">
                <a:ln w="1905"/>
                <a:solidFill>
                  <a:schemeClr val="accent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  <a:t>Внаслідок використання каналів Україна й Росія мають ряд важливих портових міст , таких як: Бердянськ , Маріуполь , Таганрог. Азовське море має також велике значення для України , як промисловий об</a:t>
            </a:r>
            <a:r>
              <a:rPr lang="en-US" sz="2800" dirty="0" smtClean="0">
                <a:ln w="1905"/>
                <a:solidFill>
                  <a:schemeClr val="accent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  <a:t>’</a:t>
            </a:r>
            <a:r>
              <a:rPr lang="uk-UA" sz="2800" dirty="0" err="1" smtClean="0">
                <a:ln w="1905"/>
                <a:solidFill>
                  <a:schemeClr val="accent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  <a:t>єкт</a:t>
            </a:r>
            <a:r>
              <a:rPr lang="uk-UA" sz="2800" dirty="0" smtClean="0">
                <a:ln w="1905"/>
                <a:solidFill>
                  <a:schemeClr val="accent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  <a:t> для вилову цінних порід риб , таких як: лосось чи тріска.</a:t>
            </a:r>
            <a:endParaRPr lang="uk-UA" sz="2800" dirty="0">
              <a:solidFill>
                <a:schemeClr val="accent5"/>
              </a:solidFill>
              <a:latin typeface="Segoe Script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74638"/>
            <a:ext cx="6215106" cy="6011882"/>
          </a:xfrm>
        </p:spPr>
        <p:txBody>
          <a:bodyPr>
            <a:normAutofit/>
          </a:bodyPr>
          <a:lstStyle/>
          <a:p>
            <a:r>
              <a:rPr lang="uk-UA" sz="2800" dirty="0" smtClean="0">
                <a:ln w="1905"/>
                <a:solidFill>
                  <a:schemeClr val="accent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  <a:t>Важливе значення для України мають цілющі грязі Азовського моря. Через це на узбережжі Азовського моря існує дуже багато різних оздоровчих центрів , санаторіїв. Через лікувальні властивості грязей Азовського моря туди їде багато іноземців , що приносить значний прибуток до бюджетів прибережних міст.</a:t>
            </a:r>
            <a:endParaRPr lang="uk-UA" sz="2800" dirty="0">
              <a:ln w="1905"/>
              <a:solidFill>
                <a:schemeClr val="accent5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Segoe Script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714488"/>
            <a:ext cx="8229600" cy="4857784"/>
          </a:xfrm>
        </p:spPr>
        <p:txBody>
          <a:bodyPr>
            <a:normAutofit fontScale="90000"/>
          </a:bodyPr>
          <a:lstStyle/>
          <a:p>
            <a:r>
              <a:rPr lang="uk-UA" sz="6600" dirty="0" smtClean="0">
                <a:solidFill>
                  <a:schemeClr val="accent1"/>
                </a:solidFill>
                <a:latin typeface="Segoe Script" pitchFamily="34" charset="0"/>
              </a:rPr>
              <a:t/>
            </a:r>
            <a:br>
              <a:rPr lang="uk-UA" sz="6600" dirty="0" smtClean="0">
                <a:solidFill>
                  <a:schemeClr val="accent1"/>
                </a:solidFill>
                <a:latin typeface="Segoe Script" pitchFamily="34" charset="0"/>
              </a:rPr>
            </a:br>
            <a:r>
              <a:rPr lang="uk-UA" sz="6600" dirty="0" smtClean="0">
                <a:solidFill>
                  <a:schemeClr val="accent1"/>
                </a:solidFill>
                <a:latin typeface="Segoe Script" pitchFamily="34" charset="0"/>
              </a:rPr>
              <a:t/>
            </a:r>
            <a:br>
              <a:rPr lang="uk-UA" sz="6600" dirty="0" smtClean="0">
                <a:solidFill>
                  <a:schemeClr val="accent1"/>
                </a:solidFill>
                <a:latin typeface="Segoe Script" pitchFamily="34" charset="0"/>
              </a:rPr>
            </a:br>
            <a:r>
              <a:rPr lang="uk-UA" sz="6600" dirty="0" smtClean="0">
                <a:solidFill>
                  <a:schemeClr val="accent1"/>
                </a:solidFill>
                <a:latin typeface="Segoe Script" pitchFamily="34" charset="0"/>
              </a:rPr>
              <a:t/>
            </a:r>
            <a:br>
              <a:rPr lang="uk-UA" sz="6600" dirty="0" smtClean="0">
                <a:solidFill>
                  <a:schemeClr val="accent1"/>
                </a:solidFill>
                <a:latin typeface="Segoe Script" pitchFamily="34" charset="0"/>
              </a:rPr>
            </a:br>
            <a:r>
              <a:rPr lang="uk-UA" sz="6600" dirty="0" smtClean="0">
                <a:solidFill>
                  <a:schemeClr val="accent1"/>
                </a:solidFill>
                <a:latin typeface="Segoe Script" pitchFamily="34" charset="0"/>
              </a:rPr>
              <a:t/>
            </a:r>
            <a:br>
              <a:rPr lang="uk-UA" sz="6600" dirty="0" smtClean="0">
                <a:solidFill>
                  <a:schemeClr val="accent1"/>
                </a:solidFill>
                <a:latin typeface="Segoe Script" pitchFamily="34" charset="0"/>
              </a:rPr>
            </a:br>
            <a:r>
              <a:rPr lang="uk-UA" sz="6600" dirty="0" smtClean="0">
                <a:solidFill>
                  <a:schemeClr val="accent1"/>
                </a:solidFill>
                <a:latin typeface="Segoe Script" pitchFamily="34" charset="0"/>
              </a:rPr>
              <a:t>  </a:t>
            </a:r>
            <a:r>
              <a:rPr lang="uk-UA" sz="660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Segoe Script" pitchFamily="34" charset="0"/>
              </a:rPr>
              <a:t>Дякую за увагу          </a:t>
            </a:r>
            <a:r>
              <a:rPr lang="uk-UA" sz="6600" dirty="0" smtClean="0">
                <a:solidFill>
                  <a:schemeClr val="accent1"/>
                </a:solidFill>
                <a:latin typeface="Segoe Script" pitchFamily="34" charset="0"/>
              </a:rPr>
              <a:t/>
            </a:r>
            <a:br>
              <a:rPr lang="uk-UA" sz="6600" dirty="0" smtClean="0">
                <a:solidFill>
                  <a:schemeClr val="accent1"/>
                </a:solidFill>
                <a:latin typeface="Segoe Script" pitchFamily="34" charset="0"/>
              </a:rPr>
            </a:br>
            <a:r>
              <a:rPr lang="uk-UA" sz="6600" dirty="0" smtClean="0">
                <a:solidFill>
                  <a:schemeClr val="accent1"/>
                </a:solidFill>
                <a:latin typeface="Segoe Script" pitchFamily="34" charset="0"/>
              </a:rPr>
              <a:t/>
            </a:r>
            <a:br>
              <a:rPr lang="uk-UA" sz="6600" dirty="0" smtClean="0">
                <a:solidFill>
                  <a:schemeClr val="accent1"/>
                </a:solidFill>
                <a:latin typeface="Segoe Script" pitchFamily="34" charset="0"/>
              </a:rPr>
            </a:br>
            <a:r>
              <a:rPr lang="uk-UA" sz="6600" dirty="0" smtClean="0">
                <a:solidFill>
                  <a:schemeClr val="accent1"/>
                </a:solidFill>
                <a:latin typeface="Segoe Script" pitchFamily="34" charset="0"/>
              </a:rPr>
              <a:t>         </a:t>
            </a:r>
            <a:br>
              <a:rPr lang="uk-UA" sz="6600" dirty="0" smtClean="0">
                <a:solidFill>
                  <a:schemeClr val="accent1"/>
                </a:solidFill>
                <a:latin typeface="Segoe Script" pitchFamily="34" charset="0"/>
              </a:rPr>
            </a:br>
            <a:r>
              <a:rPr lang="uk-UA" sz="6600" dirty="0" smtClean="0">
                <a:solidFill>
                  <a:schemeClr val="accent1"/>
                </a:solidFill>
                <a:latin typeface="Segoe Script" pitchFamily="34" charset="0"/>
              </a:rPr>
              <a:t>         </a:t>
            </a:r>
            <a:r>
              <a:rPr lang="uk-UA" sz="3200" dirty="0" smtClean="0">
                <a:solidFill>
                  <a:schemeClr val="accent1"/>
                </a:solidFill>
                <a:latin typeface="Segoe Script" pitchFamily="34" charset="0"/>
              </a:rPr>
              <a:t>Підготував учень 8 класу</a:t>
            </a:r>
            <a:br>
              <a:rPr lang="uk-UA" sz="3200" dirty="0" smtClean="0">
                <a:solidFill>
                  <a:schemeClr val="accent1"/>
                </a:solidFill>
                <a:latin typeface="Segoe Script" pitchFamily="34" charset="0"/>
              </a:rPr>
            </a:br>
            <a:r>
              <a:rPr lang="uk-UA" sz="3200" dirty="0" smtClean="0">
                <a:solidFill>
                  <a:schemeClr val="accent1"/>
                </a:solidFill>
                <a:latin typeface="Segoe Script" pitchFamily="34" charset="0"/>
              </a:rPr>
              <a:t>                   Антонюк Віктор </a:t>
            </a:r>
            <a:r>
              <a:rPr lang="uk-UA" sz="6600" dirty="0" smtClean="0">
                <a:solidFill>
                  <a:schemeClr val="accent1"/>
                </a:solidFill>
                <a:latin typeface="Segoe Script" pitchFamily="34" charset="0"/>
              </a:rPr>
              <a:t/>
            </a:r>
            <a:br>
              <a:rPr lang="uk-UA" sz="6600" dirty="0" smtClean="0">
                <a:solidFill>
                  <a:schemeClr val="accent1"/>
                </a:solidFill>
                <a:latin typeface="Segoe Script" pitchFamily="34" charset="0"/>
              </a:rPr>
            </a:br>
            <a:r>
              <a:rPr lang="uk-UA" sz="6600" dirty="0" smtClean="0">
                <a:solidFill>
                  <a:schemeClr val="accent1"/>
                </a:solidFill>
                <a:latin typeface="Segoe Script" pitchFamily="34" charset="0"/>
              </a:rPr>
              <a:t/>
            </a:r>
            <a:br>
              <a:rPr lang="uk-UA" sz="6600" dirty="0" smtClean="0">
                <a:solidFill>
                  <a:schemeClr val="accent1"/>
                </a:solidFill>
                <a:latin typeface="Segoe Script" pitchFamily="34" charset="0"/>
              </a:rPr>
            </a:br>
            <a:r>
              <a:rPr lang="uk-UA" sz="6600" dirty="0" smtClean="0">
                <a:solidFill>
                  <a:schemeClr val="accent1"/>
                </a:solidFill>
                <a:latin typeface="Segoe Script" pitchFamily="34" charset="0"/>
              </a:rPr>
              <a:t/>
            </a:r>
            <a:br>
              <a:rPr lang="uk-UA" sz="6600" dirty="0" smtClean="0">
                <a:solidFill>
                  <a:schemeClr val="accent1"/>
                </a:solidFill>
                <a:latin typeface="Segoe Script" pitchFamily="34" charset="0"/>
              </a:rPr>
            </a:br>
            <a:r>
              <a:rPr lang="uk-UA" sz="6600" dirty="0" smtClean="0">
                <a:solidFill>
                  <a:schemeClr val="accent1"/>
                </a:solidFill>
                <a:latin typeface="Segoe Script" pitchFamily="34" charset="0"/>
              </a:rPr>
              <a:t/>
            </a:r>
            <a:br>
              <a:rPr lang="uk-UA" sz="6600" dirty="0" smtClean="0">
                <a:solidFill>
                  <a:schemeClr val="accent1"/>
                </a:solidFill>
                <a:latin typeface="Segoe Script" pitchFamily="34" charset="0"/>
              </a:rPr>
            </a:br>
            <a:endParaRPr lang="uk-UA" sz="6600" dirty="0">
              <a:solidFill>
                <a:schemeClr val="accent1"/>
              </a:solidFill>
              <a:latin typeface="Segoe Scrip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85728"/>
            <a:ext cx="8729666" cy="5786478"/>
          </a:xfrm>
        </p:spPr>
        <p:txBody>
          <a:bodyPr>
            <a:normAutofit fontScale="90000"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r>
              <a:rPr lang="uk-UA" sz="5400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               </a:t>
            </a:r>
            <a:r>
              <a:rPr lang="uk-UA" sz="530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Segoe Script" pitchFamily="34" charset="0"/>
              </a:rPr>
              <a:t>План</a:t>
            </a:r>
            <a:r>
              <a:rPr lang="uk-UA" sz="5400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Segoe Script" pitchFamily="34" charset="0"/>
              </a:rPr>
              <a:t/>
            </a:r>
            <a:br>
              <a:rPr lang="uk-UA" sz="5400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Segoe Script" pitchFamily="34" charset="0"/>
              </a:rPr>
            </a:br>
            <a:r>
              <a:rPr lang="uk-UA" sz="3100" dirty="0" smtClean="0">
                <a:ln w="1905"/>
                <a:solidFill>
                  <a:schemeClr val="accent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  <a:t>1.Загальні відомості про Азовське море.</a:t>
            </a:r>
            <a:br>
              <a:rPr lang="uk-UA" sz="3100" dirty="0" smtClean="0">
                <a:ln w="1905"/>
                <a:solidFill>
                  <a:schemeClr val="accent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</a:br>
            <a:r>
              <a:rPr lang="uk-UA" sz="3100" dirty="0" smtClean="0">
                <a:ln w="1905"/>
                <a:solidFill>
                  <a:schemeClr val="accent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  <a:t>2.З історії досліджень Азовського моря</a:t>
            </a:r>
            <a:br>
              <a:rPr lang="uk-UA" sz="3100" dirty="0" smtClean="0">
                <a:ln w="1905"/>
                <a:solidFill>
                  <a:schemeClr val="accent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</a:br>
            <a:r>
              <a:rPr lang="uk-UA" sz="3100" dirty="0" smtClean="0">
                <a:ln w="1905"/>
                <a:solidFill>
                  <a:schemeClr val="accent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  <a:t>3.Характеристика рослинного і тваринного світів Азовського моря.</a:t>
            </a:r>
            <a:br>
              <a:rPr lang="uk-UA" sz="3100" dirty="0" smtClean="0">
                <a:ln w="1905"/>
                <a:solidFill>
                  <a:schemeClr val="accent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</a:br>
            <a:r>
              <a:rPr lang="uk-UA" sz="3100" dirty="0" smtClean="0">
                <a:ln w="1905"/>
                <a:solidFill>
                  <a:schemeClr val="accent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  <a:t>4.Вплив діяльності людини на природу Азовського моря.</a:t>
            </a:r>
            <a:br>
              <a:rPr lang="uk-UA" sz="3100" dirty="0" smtClean="0">
                <a:ln w="1905"/>
                <a:solidFill>
                  <a:schemeClr val="accent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</a:br>
            <a:r>
              <a:rPr lang="uk-UA" sz="3100" dirty="0" smtClean="0">
                <a:ln w="1905"/>
                <a:solidFill>
                  <a:schemeClr val="accent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  <a:t>5.Промислове значення Азовського моря</a:t>
            </a:r>
            <a:br>
              <a:rPr lang="uk-UA" sz="3100" dirty="0" smtClean="0">
                <a:ln w="1905"/>
                <a:solidFill>
                  <a:schemeClr val="accent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</a:br>
            <a:endParaRPr lang="uk-UA" sz="3100" dirty="0">
              <a:ln w="1905"/>
              <a:solidFill>
                <a:schemeClr val="accent5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Segoe Scrip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142852"/>
            <a:ext cx="8472518" cy="6357982"/>
          </a:xfrm>
        </p:spPr>
        <p:txBody>
          <a:bodyPr>
            <a:normAutofit/>
          </a:bodyPr>
          <a:lstStyle/>
          <a:p>
            <a:r>
              <a:rPr lang="uk-UA" sz="2800" dirty="0" smtClean="0">
                <a:solidFill>
                  <a:schemeClr val="accent1">
                    <a:lumMod val="75000"/>
                  </a:schemeClr>
                </a:solidFill>
                <a:latin typeface="Segoe Script" pitchFamily="34" charset="0"/>
              </a:rPr>
              <a:t>            </a:t>
            </a:r>
            <a:r>
              <a:rPr lang="uk-UA" sz="2800" dirty="0" smtClean="0">
                <a:ln w="1905"/>
                <a:solidFill>
                  <a:schemeClr val="accent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  <a:t>1)Азовське море відноситься</a:t>
            </a:r>
            <a:br>
              <a:rPr lang="uk-UA" sz="2800" dirty="0" smtClean="0">
                <a:ln w="1905"/>
                <a:solidFill>
                  <a:schemeClr val="accent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</a:br>
            <a:r>
              <a:rPr lang="uk-UA" sz="2800" dirty="0" smtClean="0">
                <a:ln w="1905"/>
                <a:solidFill>
                  <a:schemeClr val="accent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  <a:t>            до басейну Атлантичного </a:t>
            </a:r>
            <a:br>
              <a:rPr lang="uk-UA" sz="2800" dirty="0" smtClean="0">
                <a:ln w="1905"/>
                <a:solidFill>
                  <a:schemeClr val="accent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</a:br>
            <a:r>
              <a:rPr lang="uk-UA" sz="2800" dirty="0" smtClean="0">
                <a:ln w="1905"/>
                <a:solidFill>
                  <a:schemeClr val="accent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  <a:t>            океану.             </a:t>
            </a:r>
            <a:br>
              <a:rPr lang="uk-UA" sz="2800" dirty="0" smtClean="0">
                <a:ln w="1905"/>
                <a:solidFill>
                  <a:schemeClr val="accent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</a:br>
            <a:r>
              <a:rPr lang="uk-UA" sz="2800" dirty="0" smtClean="0">
                <a:ln w="1905"/>
                <a:solidFill>
                  <a:schemeClr val="accent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  <a:t>            2)Загальна площа моря</a:t>
            </a:r>
            <a:br>
              <a:rPr lang="uk-UA" sz="2800" dirty="0" smtClean="0">
                <a:ln w="1905"/>
                <a:solidFill>
                  <a:schemeClr val="accent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</a:br>
            <a:r>
              <a:rPr lang="uk-UA" sz="2800" dirty="0" smtClean="0">
                <a:ln w="1905"/>
                <a:solidFill>
                  <a:schemeClr val="accent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  <a:t>            становить 39 тис км кв.   </a:t>
            </a:r>
            <a:br>
              <a:rPr lang="uk-UA" sz="2800" dirty="0" smtClean="0">
                <a:ln w="1905"/>
                <a:solidFill>
                  <a:schemeClr val="accent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</a:br>
            <a:r>
              <a:rPr lang="uk-UA" sz="2800" dirty="0" smtClean="0">
                <a:ln w="1905"/>
                <a:solidFill>
                  <a:schemeClr val="accent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  <a:t>            3)Загальний об</a:t>
            </a:r>
            <a:r>
              <a:rPr lang="en-US" sz="2800" dirty="0" smtClean="0">
                <a:ln w="1905"/>
                <a:solidFill>
                  <a:schemeClr val="accent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  <a:t>’</a:t>
            </a:r>
            <a:r>
              <a:rPr lang="uk-UA" sz="2800" dirty="0" err="1" smtClean="0">
                <a:ln w="1905"/>
                <a:solidFill>
                  <a:schemeClr val="accent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  <a:t>єм</a:t>
            </a:r>
            <a:r>
              <a:rPr lang="uk-UA" sz="2800" dirty="0" smtClean="0">
                <a:ln w="1905"/>
                <a:solidFill>
                  <a:schemeClr val="accent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  <a:t> води в моря </a:t>
            </a:r>
            <a:br>
              <a:rPr lang="uk-UA" sz="2800" dirty="0" smtClean="0">
                <a:ln w="1905"/>
                <a:solidFill>
                  <a:schemeClr val="accent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</a:br>
            <a:r>
              <a:rPr lang="uk-UA" sz="2800" dirty="0" smtClean="0">
                <a:ln w="1905"/>
                <a:solidFill>
                  <a:schemeClr val="accent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  <a:t>            становить 320 куб. км.</a:t>
            </a:r>
            <a:br>
              <a:rPr lang="uk-UA" sz="2800" dirty="0" smtClean="0">
                <a:ln w="1905"/>
                <a:solidFill>
                  <a:schemeClr val="accent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</a:br>
            <a:r>
              <a:rPr lang="uk-UA" sz="2800" dirty="0" smtClean="0">
                <a:ln w="1905"/>
                <a:solidFill>
                  <a:schemeClr val="accent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  <a:t>4)Середня глибина моря </a:t>
            </a:r>
            <a:br>
              <a:rPr lang="uk-UA" sz="2800" dirty="0" smtClean="0">
                <a:ln w="1905"/>
                <a:solidFill>
                  <a:schemeClr val="accent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</a:br>
            <a:r>
              <a:rPr lang="uk-UA" sz="2800" dirty="0" smtClean="0">
                <a:ln w="1905"/>
                <a:solidFill>
                  <a:schemeClr val="accent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  <a:t>становить 7.4 м , максима </a:t>
            </a:r>
            <a:br>
              <a:rPr lang="uk-UA" sz="2800" dirty="0" smtClean="0">
                <a:ln w="1905"/>
                <a:solidFill>
                  <a:schemeClr val="accent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</a:br>
            <a:r>
              <a:rPr lang="uk-UA" sz="2800" dirty="0" smtClean="0">
                <a:ln w="1905"/>
                <a:solidFill>
                  <a:schemeClr val="accent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  <a:t>15 м.</a:t>
            </a:r>
            <a:br>
              <a:rPr lang="uk-UA" sz="2800" dirty="0" smtClean="0">
                <a:ln w="1905"/>
                <a:solidFill>
                  <a:schemeClr val="accent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</a:br>
            <a:r>
              <a:rPr lang="uk-UA" sz="2800" dirty="0" smtClean="0">
                <a:ln w="1905"/>
                <a:solidFill>
                  <a:schemeClr val="accent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  <a:t>5)Середня солоність води</a:t>
            </a:r>
            <a:br>
              <a:rPr lang="uk-UA" sz="2800" dirty="0" smtClean="0">
                <a:ln w="1905"/>
                <a:solidFill>
                  <a:schemeClr val="accent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</a:br>
            <a:r>
              <a:rPr lang="uk-UA" sz="2800" dirty="0" smtClean="0">
                <a:ln w="1905"/>
                <a:solidFill>
                  <a:schemeClr val="accent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  <a:t>становить 13-15 проміле.</a:t>
            </a:r>
            <a:br>
              <a:rPr lang="uk-UA" sz="2800" dirty="0" smtClean="0">
                <a:ln w="1905"/>
                <a:solidFill>
                  <a:schemeClr val="accent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</a:br>
            <a:r>
              <a:rPr lang="uk-UA" sz="2800" dirty="0" smtClean="0">
                <a:ln w="1905"/>
                <a:solidFill>
                  <a:schemeClr val="accent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  <a:t>6)Азовське море славиться </a:t>
            </a:r>
            <a:br>
              <a:rPr lang="uk-UA" sz="2800" dirty="0" smtClean="0">
                <a:ln w="1905"/>
                <a:solidFill>
                  <a:schemeClr val="accent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</a:br>
            <a:r>
              <a:rPr lang="uk-UA" sz="2800" dirty="0" smtClean="0">
                <a:ln w="1905"/>
                <a:solidFill>
                  <a:schemeClr val="accent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  <a:t>своїми цілющими грязями. </a:t>
            </a:r>
            <a:endParaRPr lang="uk-UA" sz="2800" dirty="0">
              <a:solidFill>
                <a:schemeClr val="accent5"/>
              </a:solidFill>
              <a:latin typeface="Segoe Script" pitchFamily="34" charset="0"/>
            </a:endParaRPr>
          </a:p>
        </p:txBody>
      </p:sp>
      <p:pic>
        <p:nvPicPr>
          <p:cNvPr id="5" name="Рисунок 4" descr="http://t1.gstatic.com/images?q=tbn:ANd9GcSVL8tReboPs8it5XzTVerVBAfv--1gtP7rcbNkG5uFRcrKZ9yOvw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44" y="357166"/>
            <a:ext cx="1990726" cy="27527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http://t3.gstatic.com/images?q=tbn:ANd9GcT74Vk_So0YGg_0_3xxNHFelfNa4S53od1_tJ_7xtVsU1Alvr4a">
            <a:hlinkClick r:id="rId4"/>
          </p:cNvPr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929454" y="3857628"/>
            <a:ext cx="2071702" cy="2786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142852"/>
            <a:ext cx="8715436" cy="6072230"/>
          </a:xfrm>
        </p:spPr>
        <p:txBody>
          <a:bodyPr>
            <a:noAutofit/>
          </a:bodyPr>
          <a:lstStyle/>
          <a:p>
            <a:r>
              <a:rPr lang="uk-UA" sz="2800" dirty="0" smtClean="0">
                <a:ln w="1905"/>
                <a:solidFill>
                  <a:schemeClr val="accent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  <a:t>7)Особливістю моря являється майже повна відокремленість від світового океану.</a:t>
            </a:r>
            <a:br>
              <a:rPr lang="uk-UA" sz="2800" dirty="0" smtClean="0">
                <a:ln w="1905"/>
                <a:solidFill>
                  <a:schemeClr val="accent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</a:br>
            <a:r>
              <a:rPr lang="uk-UA" sz="2800" dirty="0" smtClean="0">
                <a:ln w="1905"/>
                <a:solidFill>
                  <a:schemeClr val="accent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  <a:t>8)Основною водною артерією Азовського моря являється Дон , що приносить щорічно майже 30 тис. куб. км води та Кубань – 11 тис. куб. км води.</a:t>
            </a:r>
            <a:br>
              <a:rPr lang="uk-UA" sz="2800" dirty="0" smtClean="0">
                <a:ln w="1905"/>
                <a:solidFill>
                  <a:schemeClr val="accent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</a:br>
            <a:r>
              <a:rPr lang="uk-UA" sz="2800" dirty="0" smtClean="0">
                <a:ln w="1905"/>
                <a:solidFill>
                  <a:schemeClr val="accent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  <a:t>9)В акваторії Азовського моря нараховується близько 130 штучних водоймищ з загальною площею водного дзеркала майже 6000 кв. км.</a:t>
            </a:r>
            <a:endParaRPr lang="uk-UA" sz="2800" dirty="0">
              <a:ln w="1905"/>
              <a:solidFill>
                <a:schemeClr val="accent5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Segoe Scrip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85728"/>
            <a:ext cx="8715436" cy="6297634"/>
          </a:xfrm>
        </p:spPr>
        <p:txBody>
          <a:bodyPr>
            <a:normAutofit/>
          </a:bodyPr>
          <a:lstStyle/>
          <a:p>
            <a:r>
              <a:rPr lang="uk-UA" sz="4800" dirty="0" smtClean="0"/>
              <a:t>  </a:t>
            </a:r>
            <a:r>
              <a:rPr lang="uk-UA" sz="480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Segoe Script" pitchFamily="34" charset="0"/>
              </a:rPr>
              <a:t>З історії досліджень</a:t>
            </a:r>
            <a:br>
              <a:rPr lang="uk-UA" sz="480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Segoe Script" pitchFamily="34" charset="0"/>
              </a:rPr>
            </a:br>
            <a:endParaRPr lang="uk-UA" sz="4800" dirty="0">
              <a:solidFill>
                <a:schemeClr val="accent5"/>
              </a:solidFill>
              <a:latin typeface="Segoe Scrip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00298" y="142852"/>
            <a:ext cx="6500858" cy="6715148"/>
          </a:xfrm>
        </p:spPr>
        <p:txBody>
          <a:bodyPr>
            <a:normAutofit fontScale="90000"/>
          </a:bodyPr>
          <a:lstStyle/>
          <a:p>
            <a:r>
              <a:rPr lang="uk-UA" sz="440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Segoe Script" pitchFamily="34" charset="0"/>
              </a:rPr>
              <a:t>Особливості органічного світу Азовського моря.</a:t>
            </a:r>
            <a:r>
              <a:rPr lang="en-US" sz="28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  <a:t/>
            </a:r>
            <a:br>
              <a:rPr lang="en-US" sz="28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</a:br>
            <a:r>
              <a:rPr lang="uk-UA" sz="3100" dirty="0" smtClean="0">
                <a:ln w="1905"/>
                <a:solidFill>
                  <a:schemeClr val="accent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  <a:t>Одною із основних                               особливостей Азовського моря являється його рослинний і тваринний світ. В минулому в Азовському морі в великих </a:t>
            </a:r>
            <a:r>
              <a:rPr lang="uk-UA" sz="3100" dirty="0" err="1" smtClean="0">
                <a:ln w="1905"/>
                <a:solidFill>
                  <a:schemeClr val="accent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  <a:t>кіллькостях</a:t>
            </a:r>
            <a:r>
              <a:rPr lang="uk-UA" sz="3100" dirty="0" smtClean="0">
                <a:ln w="1905"/>
                <a:solidFill>
                  <a:schemeClr val="accent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  <a:t> мешкали такі риби , як :білуга , </a:t>
            </a:r>
            <a:r>
              <a:rPr lang="uk-UA" sz="3100" dirty="0" err="1" smtClean="0">
                <a:ln w="1905"/>
                <a:solidFill>
                  <a:schemeClr val="accent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  <a:t>осетр</a:t>
            </a:r>
            <a:r>
              <a:rPr lang="uk-UA" sz="3100" dirty="0" smtClean="0">
                <a:ln w="1905"/>
                <a:solidFill>
                  <a:schemeClr val="accent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  <a:t> , судак , тарань , але через збільшення солоності в морі їх кількість стрімко </a:t>
            </a:r>
            <a:r>
              <a:rPr lang="uk-UA" sz="3100" dirty="0" err="1" smtClean="0">
                <a:ln w="1905"/>
                <a:solidFill>
                  <a:schemeClr val="accent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  <a:t>зменчується</a:t>
            </a:r>
            <a:r>
              <a:rPr lang="uk-UA" sz="3100" dirty="0" smtClean="0">
                <a:ln w="1905"/>
                <a:solidFill>
                  <a:schemeClr val="accent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  <a:t>. Але не   </a:t>
            </a:r>
            <a:endParaRPr lang="uk-UA" sz="3100" dirty="0">
              <a:ln w="1905"/>
              <a:solidFill>
                <a:schemeClr val="accent5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Segoe Script" pitchFamily="34" charset="0"/>
            </a:endParaRPr>
          </a:p>
        </p:txBody>
      </p:sp>
      <p:pic>
        <p:nvPicPr>
          <p:cNvPr id="3" name="Рисунок 2" descr="220px-Sturgeon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428604"/>
            <a:ext cx="2214578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74638"/>
            <a:ext cx="6572296" cy="6369072"/>
          </a:xfrm>
        </p:spPr>
        <p:txBody>
          <a:bodyPr>
            <a:normAutofit/>
          </a:bodyPr>
          <a:lstStyle/>
          <a:p>
            <a:r>
              <a:rPr lang="uk-UA" sz="2800" dirty="0" smtClean="0">
                <a:ln w="1905"/>
                <a:solidFill>
                  <a:schemeClr val="accent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  <a:t>Зважаючи на це органічний світ Азовського моря дуже </a:t>
            </a:r>
            <a:br>
              <a:rPr lang="uk-UA" sz="2800" dirty="0" smtClean="0">
                <a:ln w="1905"/>
                <a:solidFill>
                  <a:schemeClr val="accent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</a:br>
            <a:r>
              <a:rPr lang="uk-UA" sz="2800" dirty="0" err="1" smtClean="0">
                <a:ln w="1905"/>
                <a:solidFill>
                  <a:schemeClr val="accent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  <a:t>різноманітний.Справжньою</a:t>
            </a:r>
            <a:r>
              <a:rPr lang="uk-UA" sz="2800" dirty="0" smtClean="0">
                <a:ln w="1905"/>
                <a:solidFill>
                  <a:schemeClr val="accent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  <a:t> перо моря є бички , яких в морі налічується </a:t>
            </a:r>
            <a:r>
              <a:rPr lang="uk-UA" sz="2800" dirty="0" err="1" smtClean="0">
                <a:ln w="1905"/>
                <a:solidFill>
                  <a:schemeClr val="accent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  <a:t>дев</a:t>
            </a:r>
            <a:r>
              <a:rPr lang="en-US" sz="2800" dirty="0" smtClean="0">
                <a:ln w="1905"/>
                <a:solidFill>
                  <a:schemeClr val="accent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  <a:t>’</a:t>
            </a:r>
            <a:r>
              <a:rPr lang="uk-UA" sz="2800" dirty="0" smtClean="0">
                <a:ln w="1905"/>
                <a:solidFill>
                  <a:schemeClr val="accent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  <a:t>ять видів. В бердянську навіть встановлений </a:t>
            </a:r>
            <a:r>
              <a:rPr lang="uk-UA" sz="2800" dirty="0" err="1" smtClean="0">
                <a:ln w="1905"/>
                <a:solidFill>
                  <a:schemeClr val="accent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  <a:t>пам</a:t>
            </a:r>
            <a:r>
              <a:rPr lang="en-US" sz="2800" dirty="0" smtClean="0">
                <a:ln w="1905"/>
                <a:solidFill>
                  <a:schemeClr val="accent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  <a:t>’</a:t>
            </a:r>
            <a:r>
              <a:rPr lang="uk-UA" sz="2800" dirty="0" err="1" smtClean="0">
                <a:ln w="1905"/>
                <a:solidFill>
                  <a:schemeClr val="accent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  <a:t>ятник</a:t>
            </a:r>
            <a:r>
              <a:rPr lang="uk-UA" sz="2800" dirty="0" smtClean="0">
                <a:ln w="1905"/>
                <a:solidFill>
                  <a:schemeClr val="accent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  <a:t> цим рибам за те , що вони являлися основною їжею жителів  прибережних районів в часи </a:t>
            </a:r>
            <a:r>
              <a:rPr lang="uk-UA" sz="2800" dirty="0" err="1" smtClean="0">
                <a:ln w="1905"/>
                <a:solidFill>
                  <a:schemeClr val="accent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  <a:t>глодомору</a:t>
            </a:r>
            <a:r>
              <a:rPr lang="uk-UA" sz="2800" dirty="0" smtClean="0">
                <a:ln w="1905"/>
                <a:solidFill>
                  <a:schemeClr val="accent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  <a:t>.</a:t>
            </a:r>
            <a:r>
              <a:rPr lang="en-US" sz="2800" dirty="0" smtClean="0">
                <a:ln w="1905"/>
                <a:solidFill>
                  <a:schemeClr val="accent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  <a:t> </a:t>
            </a:r>
            <a:r>
              <a:rPr lang="uk-UA" sz="2800" dirty="0" smtClean="0">
                <a:ln w="1905"/>
                <a:solidFill>
                  <a:schemeClr val="accent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  <a:t>Загалом в Азовському морі нараховують близько 400 видів тварин</a:t>
            </a:r>
            <a:r>
              <a:rPr lang="en-US" sz="2800" dirty="0" smtClean="0">
                <a:ln w="1905"/>
                <a:solidFill>
                  <a:schemeClr val="accent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  <a:t> </a:t>
            </a:r>
            <a:r>
              <a:rPr lang="en-US" sz="2800" dirty="0" smtClean="0">
                <a:ln w="1905"/>
                <a:solidFill>
                  <a:schemeClr val="accent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  <a:t/>
            </a:r>
            <a:br>
              <a:rPr lang="en-US" sz="2800" dirty="0" smtClean="0">
                <a:ln w="1905"/>
                <a:solidFill>
                  <a:schemeClr val="accent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</a:br>
            <a:r>
              <a:rPr lang="uk-UA" sz="2800" dirty="0" smtClean="0">
                <a:ln w="1905"/>
                <a:solidFill>
                  <a:schemeClr val="accent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  <a:t>з </a:t>
            </a:r>
            <a:r>
              <a:rPr lang="uk-UA" sz="2800" dirty="0" smtClean="0">
                <a:ln w="1905"/>
                <a:solidFill>
                  <a:schemeClr val="accent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  <a:t>них 140 видів риб.   </a:t>
            </a:r>
            <a:endParaRPr lang="uk-UA" sz="2800" dirty="0">
              <a:ln w="1905"/>
              <a:solidFill>
                <a:schemeClr val="accent5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Segoe Script" pitchFamily="34" charset="0"/>
            </a:endParaRPr>
          </a:p>
        </p:txBody>
      </p:sp>
      <p:pic>
        <p:nvPicPr>
          <p:cNvPr id="1027" name="Picture 3" descr="495938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57654" y="4891095"/>
            <a:ext cx="4786346" cy="19669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 descr="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388" y="500042"/>
            <a:ext cx="2571768" cy="3357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ribalka-v-kurortno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285728"/>
            <a:ext cx="3857651" cy="2500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 descr="278fa7a1df1f1d6b45ecb2785bf500a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285728"/>
            <a:ext cx="4386287" cy="2500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 descr="2077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72000" y="3143248"/>
            <a:ext cx="4286280" cy="3143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5" descr="2-pelengas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14282" y="3143248"/>
            <a:ext cx="3929090" cy="3143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74638"/>
            <a:ext cx="8786874" cy="2368544"/>
          </a:xfrm>
        </p:spPr>
        <p:txBody>
          <a:bodyPr>
            <a:noAutofit/>
          </a:bodyPr>
          <a:lstStyle/>
          <a:p>
            <a:r>
              <a:rPr lang="uk-UA" sz="2800" dirty="0" smtClean="0">
                <a:ln w="1905"/>
                <a:solidFill>
                  <a:schemeClr val="accent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  <a:t>Не менш цікавим рослинний світ  Азовського моря. В морі переважають бурі водорості , </a:t>
            </a:r>
            <a:r>
              <a:rPr lang="uk-UA" sz="2800" dirty="0" err="1" smtClean="0">
                <a:ln w="1905"/>
                <a:solidFill>
                  <a:schemeClr val="accent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  <a:t>діатонові</a:t>
            </a:r>
            <a:r>
              <a:rPr lang="uk-UA" sz="2800" dirty="0" smtClean="0">
                <a:ln w="1905"/>
                <a:solidFill>
                  <a:schemeClr val="accent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  <a:t> , червоні , зелені , морська трава , </a:t>
            </a:r>
            <a:r>
              <a:rPr lang="uk-UA" sz="2800" dirty="0" err="1" smtClean="0">
                <a:ln w="1905"/>
                <a:solidFill>
                  <a:schemeClr val="accent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  <a:t>мікроводорості</a:t>
            </a:r>
            <a:r>
              <a:rPr lang="uk-UA" sz="2800" dirty="0" smtClean="0">
                <a:ln w="1905"/>
                <a:solidFill>
                  <a:schemeClr val="accent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  <a:t>.</a:t>
            </a:r>
            <a:br>
              <a:rPr lang="uk-UA" sz="2800" dirty="0" smtClean="0">
                <a:ln w="1905"/>
                <a:solidFill>
                  <a:schemeClr val="accent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</a:br>
            <a:r>
              <a:rPr lang="uk-UA" sz="28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  <a:t> </a:t>
            </a:r>
            <a:endParaRPr lang="uk-UA" sz="280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Segoe Script" pitchFamily="34" charset="0"/>
            </a:endParaRPr>
          </a:p>
        </p:txBody>
      </p:sp>
      <p:pic>
        <p:nvPicPr>
          <p:cNvPr id="3" name="Рисунок 2" descr="http://t2.gstatic.com/images?q=tbn:ANd9GcSMLzSFtfsNnyuESdeAScQJxmANz27cpIqCujlXIk7DRXRYILWq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2214554"/>
            <a:ext cx="2514600" cy="181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Рисунок 3" descr="http://t2.gstatic.com/images?q=tbn:ANd9GcQZKzJbLyzAOlvRVOMzthnBEf520l9EjtG8L-LLRHT5mWbs1VBKkA">
            <a:hlinkClick r:id="rId4"/>
          </p:cNvPr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429388" y="2214554"/>
            <a:ext cx="2466975" cy="184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http://t0.gstatic.com/images?q=tbn:ANd9GcSynhovNbhUnU8bFe89Sdf84luTEUI8X5rxl4hZgVBzcwstASVi">
            <a:hlinkClick r:id="rId6"/>
          </p:cNvPr>
          <p:cNvPicPr/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357554" y="2214554"/>
            <a:ext cx="2466975" cy="184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772</TotalTime>
  <Words>260</Words>
  <Application>Microsoft Office PowerPoint</Application>
  <PresentationFormat>Экран (4:3)</PresentationFormat>
  <Paragraphs>18</Paragraphs>
  <Slides>17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Открытая</vt:lpstr>
      <vt:lpstr>   Презентація на тему:        “Азовське море”</vt:lpstr>
      <vt:lpstr>               План 1.Загальні відомості про Азовське море. 2.З історії досліджень Азовського моря 3.Характеристика рослинного і тваринного світів Азовського моря. 4.Вплив діяльності людини на природу Азовського моря. 5.Промислове значення Азовського моря </vt:lpstr>
      <vt:lpstr>            1)Азовське море відноситься             до басейну Атлантичного              океану.                          2)Загальна площа моря             становить 39 тис км кв.                3)Загальний об’єм води в моря              становить 320 куб. км. 4)Середня глибина моря  становить 7.4 м , максима  15 м. 5)Середня солоність води становить 13-15 проміле. 6)Азовське море славиться  своїми цілющими грязями. </vt:lpstr>
      <vt:lpstr>7)Особливістю моря являється майже повна відокремленість від світового океану. 8)Основною водною артерією Азовського моря являється Дон , що приносить щорічно майже 30 тис. куб. км води та Кубань – 11 тис. куб. км води. 9)В акваторії Азовського моря нараховується близько 130 штучних водоймищ з загальною площею водного дзеркала майже 6000 кв. км.</vt:lpstr>
      <vt:lpstr>  З історії досліджень </vt:lpstr>
      <vt:lpstr>Особливості органічного світу Азовського моря. Одною із основних                               особливостей Азовського моря являється його рослинний і тваринний світ. В минулому в Азовському морі в великих кіллькостях мешкали такі риби , як :білуга , осетр , судак , тарань , але через збільшення солоності в морі їх кількість стрімко зменчується. Але не   </vt:lpstr>
      <vt:lpstr>Зважаючи на це органічний світ Азовського моря дуже  різноманітний.Справжньою перо моря є бички , яких в морі налічується дев’ять видів. В бердянську навіть встановлений пам’ятник цим рибам за те , що вони являлися основною їжею жителів  прибережних районів в часи глодомору. Загалом в Азовському морі нараховують близько 400 видів тварин  з них 140 видів риб.   </vt:lpstr>
      <vt:lpstr>Слайд 8</vt:lpstr>
      <vt:lpstr>Не менш цікавим рослинний світ  Азовського моря. В морі переважають бурі водорості , діатонові , червоні , зелені , морська трава , мікроводорості.  </vt:lpstr>
      <vt:lpstr>Вплив діяльності людини на   природу  Азовського  моря</vt:lpstr>
      <vt:lpstr>Статистичні данні , що до забруднення Азовського моря: 1.Щорічно в Азовське море   викидається 12 млн. тон речовин , з яких 8 млн. т тверді речовини.                2.Щорічно в наслідок оброзії                 берегів в море потрапляє                 майже 3 млн. т піску ,                 узбережжя в наслідок цього              щорічно зменшується на 0.2 метри , коси поблизу Бердянська на 1 метр.         </vt:lpstr>
      <vt:lpstr>До головних причин загибелі Азова можна віднести: 1.Хижацький вилов риби Мінрибгоспом. 2.Будівництво гребель і водосховищ на основних артеріях Азова. 3.Інтенсивне використання вод з основних артерій моря на зрошення полів. 4.Збільшення брудних викидів хімічної й металургійної промисловостей.</vt:lpstr>
      <vt:lpstr>5.Інтенсивне будівництво на узбережжі моря різних санаторіїв і пансіонатів. 6.Інтенсивне , неконтрольоване, лавиноподібне зростання зливу пестицидів у море з прилеглих сільськогосподарських підприємств. 7.Високий рівень викидів в наслідок різних аварій на суднах , які перевозять речовини.</vt:lpstr>
      <vt:lpstr>Промислове значення Азовського моря Азовське море має дуже велике промислове значення , як і для України , так і для Росії , але через досить малу глибину , якої не достатньо для проходів суден , владою СРСР було створено спеціальні канали для проходу суден , якими й до нині користується Росія й Україна.</vt:lpstr>
      <vt:lpstr>Внаслідок використання каналів Україна й Росія мають ряд важливих портових міст , таких як: Бердянськ , Маріуполь , Таганрог. Азовське море має також велике значення для України , як промисловий об’єкт для вилову цінних порід риб , таких як: лосось чи тріска.</vt:lpstr>
      <vt:lpstr>Важливе значення для України мають цілющі грязі Азовського моря. Через це на узбережжі Азовського моря існує дуже багато різних оздоровчих центрів , санаторіїв. Через лікувальні властивості грязей Азовського моря туди їде багато іноземців , що приносить значний прибуток до бюджетів прибережних міст.</vt:lpstr>
      <vt:lpstr>      Дякую за увагу                               Підготував учень 8 класу                    Антонюк Віктор     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на тему:        “Азовське море”</dc:title>
  <dc:creator>User</dc:creator>
  <cp:lastModifiedBy>User</cp:lastModifiedBy>
  <cp:revision>79</cp:revision>
  <dcterms:created xsi:type="dcterms:W3CDTF">2013-03-06T16:22:44Z</dcterms:created>
  <dcterms:modified xsi:type="dcterms:W3CDTF">2013-03-11T20:19:32Z</dcterms:modified>
</cp:coreProperties>
</file>