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261" r:id="rId2"/>
    <p:sldId id="262" r:id="rId3"/>
    <p:sldId id="309" r:id="rId4"/>
    <p:sldId id="260" r:id="rId5"/>
    <p:sldId id="274" r:id="rId6"/>
    <p:sldId id="275" r:id="rId7"/>
    <p:sldId id="279" r:id="rId8"/>
    <p:sldId id="273" r:id="rId9"/>
    <p:sldId id="289" r:id="rId10"/>
    <p:sldId id="290" r:id="rId11"/>
    <p:sldId id="292" r:id="rId12"/>
    <p:sldId id="299" r:id="rId13"/>
    <p:sldId id="294" r:id="rId14"/>
    <p:sldId id="296" r:id="rId15"/>
    <p:sldId id="298" r:id="rId16"/>
    <p:sldId id="295" r:id="rId17"/>
    <p:sldId id="300" r:id="rId18"/>
    <p:sldId id="310" r:id="rId19"/>
    <p:sldId id="282" r:id="rId20"/>
    <p:sldId id="303" r:id="rId21"/>
    <p:sldId id="283" r:id="rId22"/>
    <p:sldId id="304" r:id="rId23"/>
    <p:sldId id="284" r:id="rId24"/>
    <p:sldId id="305" r:id="rId25"/>
    <p:sldId id="285" r:id="rId26"/>
    <p:sldId id="306" r:id="rId27"/>
    <p:sldId id="286" r:id="rId28"/>
    <p:sldId id="287" r:id="rId29"/>
    <p:sldId id="301" r:id="rId30"/>
    <p:sldId id="302" r:id="rId31"/>
    <p:sldId id="265" r:id="rId32"/>
    <p:sldId id="266" r:id="rId33"/>
    <p:sldId id="267" r:id="rId34"/>
    <p:sldId id="268" r:id="rId35"/>
    <p:sldId id="269" r:id="rId36"/>
    <p:sldId id="270" r:id="rId37"/>
    <p:sldId id="271" r:id="rId38"/>
    <p:sldId id="272" r:id="rId39"/>
    <p:sldId id="311" r:id="rId40"/>
    <p:sldId id="307" r:id="rId41"/>
    <p:sldId id="308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03104A-7B25-4365-B4DC-075AD25E77E6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217B9-5CC4-4554-8FFC-4AAC13F00DF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217B9-5CC4-4554-8FFC-4AAC13F00DF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9A222B-33FD-4533-863A-AF1B5E00F6A4}" type="datetimeFigureOut">
              <a:rPr lang="ru-RU" smtClean="0"/>
              <a:pPr/>
              <a:t>19.07.2017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60E7D15-EDF2-4CDC-AE97-B89D8DB85A9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3456384"/>
          </a:xfrm>
        </p:spPr>
        <p:txBody>
          <a:bodyPr>
            <a:normAutofit/>
          </a:bodyPr>
          <a:lstStyle/>
          <a:p>
            <a:r>
              <a:rPr lang="uk-UA" dirty="0" smtClean="0"/>
              <a:t>Міжнародна система відліку  часу. Годинні пояси.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Picture 2" descr="http://www.google.com.ua/url?source=imgres&amp;ct=img&amp;q=http://www.raepe-so.ru/external/raepe-so.ru/photos/c_3222/672.jpeg&amp;sa=X&amp;ei=eQvwUaPXOJHn4QSJ0oGADw&amp;ved=0CAQQ8wc4Tg&amp;usg=AFQjCNHx93BldHglGCwaxxw25C9bnE_1M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645024"/>
            <a:ext cx="3960440" cy="2970330"/>
          </a:xfrm>
          <a:prstGeom prst="rect">
            <a:avLst/>
          </a:prstGeom>
          <a:noFill/>
        </p:spPr>
      </p:pic>
      <p:pic>
        <p:nvPicPr>
          <p:cNvPr id="5" name="Picture 2" descr="http://www.google.com.ua/url?source=imgres&amp;ct=img&amp;q=http://yak-prosto.com/images/c/1/yak-viznachiti-chasovi-poyasi.jpg&amp;sa=X&amp;ei=tArwUdDvAaSL4ATR24HABQ&amp;ved=0CAQQ8wc4Cw&amp;usg=AFQjCNEuZdgnRq5gLJOD0Yzym0_4Vr_b8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645024"/>
            <a:ext cx="4620861" cy="28135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err="1" smtClean="0">
                <a:solidFill>
                  <a:srgbClr val="FF0000"/>
                </a:solidFill>
              </a:rPr>
              <a:t>Місцевий</a:t>
            </a:r>
            <a:r>
              <a:rPr lang="ru-RU" sz="3600" b="1" dirty="0" smtClean="0">
                <a:solidFill>
                  <a:srgbClr val="FF0000"/>
                </a:solidFill>
              </a:rPr>
              <a:t> час </a:t>
            </a:r>
            <a:r>
              <a:rPr lang="ru-RU" sz="3600" b="1" dirty="0" smtClean="0"/>
              <a:t>— </a:t>
            </a:r>
            <a:r>
              <a:rPr lang="ru-RU" sz="3600" b="1" dirty="0" err="1" smtClean="0"/>
              <a:t>це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час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меридіана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даного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місця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що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визначається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положенням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Сонця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  <p:pic>
        <p:nvPicPr>
          <p:cNvPr id="32770" name="Picture 2" descr="http://narodna-osvita.com.ua/uploads/gilbert-8-bio/gilbert-8-bio-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429000"/>
            <a:ext cx="2016224" cy="3282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Земля </a:t>
            </a:r>
            <a:r>
              <a:rPr lang="ru-RU" sz="3200" b="1" dirty="0" err="1" smtClean="0"/>
              <a:t>робить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повний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оберт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навколо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своєї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осі</a:t>
            </a:r>
            <a:r>
              <a:rPr lang="ru-RU" sz="3200" b="1" dirty="0" smtClean="0"/>
              <a:t> за 24 </a:t>
            </a:r>
            <a:r>
              <a:rPr lang="ru-RU" sz="3200" b="1" dirty="0" err="1" smtClean="0"/>
              <a:t>години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тобто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будь-яка</a:t>
            </a:r>
            <a:r>
              <a:rPr lang="ru-RU" sz="3200" b="1" dirty="0" smtClean="0"/>
              <a:t> точка, </a:t>
            </a:r>
            <a:r>
              <a:rPr lang="ru-RU" sz="3200" b="1" dirty="0" err="1" smtClean="0"/>
              <a:t>що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розташована</a:t>
            </a:r>
            <a:r>
              <a:rPr lang="ru-RU" sz="3200" b="1" dirty="0" smtClean="0"/>
              <a:t> На .</a:t>
            </a:r>
            <a:r>
              <a:rPr lang="ru-RU" sz="3200" b="1" dirty="0" err="1" smtClean="0"/>
              <a:t>її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поверхні</a:t>
            </a:r>
            <a:r>
              <a:rPr lang="ru-RU" sz="3200" b="1" dirty="0" smtClean="0"/>
              <a:t>, проходить коло </a:t>
            </a:r>
            <a:r>
              <a:rPr lang="ru-RU" sz="3200" b="1" dirty="0" err="1" smtClean="0"/>
              <a:t>довжиною</a:t>
            </a:r>
            <a:r>
              <a:rPr lang="ru-RU" sz="3200" b="1" dirty="0" smtClean="0"/>
              <a:t> 360°. </a:t>
            </a:r>
            <a:r>
              <a:rPr lang="ru-RU" sz="3200" b="1" dirty="0" err="1" smtClean="0"/>
              <a:t>Отже</a:t>
            </a:r>
            <a:r>
              <a:rPr lang="ru-RU" sz="3200" b="1" dirty="0" smtClean="0"/>
              <a:t>, за годину Земля </a:t>
            </a:r>
            <a:r>
              <a:rPr lang="ru-RU" sz="3200" b="1" dirty="0" err="1" smtClean="0"/>
              <a:t>повертається</a:t>
            </a:r>
            <a:r>
              <a:rPr lang="ru-RU" sz="3200" b="1" dirty="0" smtClean="0"/>
              <a:t> на 15°: </a:t>
            </a:r>
            <a:br>
              <a:rPr lang="ru-RU" sz="3200" b="1" dirty="0" smtClean="0"/>
            </a:br>
            <a:r>
              <a:rPr lang="ru-RU" sz="6600" b="1" dirty="0" smtClean="0"/>
              <a:t>360°: 24 год = 15</a:t>
            </a:r>
          </a:p>
          <a:p>
            <a:pPr>
              <a:buNone/>
            </a:pPr>
            <a:r>
              <a:rPr lang="ru-RU" sz="6600" b="1" dirty="0" smtClean="0"/>
              <a:t> </a:t>
            </a:r>
            <a:br>
              <a:rPr lang="ru-RU" sz="6600" b="1" dirty="0" smtClean="0"/>
            </a:br>
            <a:endParaRPr lang="ru-RU" sz="6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6712"/>
            <a:ext cx="8435280" cy="5487888"/>
          </a:xfrm>
        </p:spPr>
        <p:txBody>
          <a:bodyPr>
            <a:normAutofit lnSpcReduction="10000"/>
          </a:bodyPr>
          <a:lstStyle/>
          <a:p>
            <a:r>
              <a:rPr lang="ru-RU" sz="2800" b="1" dirty="0" smtClean="0">
                <a:latin typeface="+mj-lt"/>
              </a:rPr>
              <a:t>На 1° Земля </a:t>
            </a:r>
            <a:r>
              <a:rPr lang="ru-RU" sz="2800" b="1" dirty="0" err="1" smtClean="0">
                <a:latin typeface="+mj-lt"/>
              </a:rPr>
              <a:t>повертається</a:t>
            </a:r>
            <a:r>
              <a:rPr lang="ru-RU" sz="2800" b="1" dirty="0" smtClean="0">
                <a:latin typeface="+mj-lt"/>
              </a:rPr>
              <a:t> за 4 </a:t>
            </a:r>
            <a:r>
              <a:rPr lang="ru-RU" sz="2800" b="1" dirty="0" err="1" smtClean="0">
                <a:latin typeface="+mj-lt"/>
              </a:rPr>
              <a:t>хв</a:t>
            </a:r>
            <a:endParaRPr lang="ru-RU" sz="2800" b="1" dirty="0" smtClean="0">
              <a:latin typeface="+mj-lt"/>
            </a:endParaRPr>
          </a:p>
          <a:p>
            <a:pPr algn="ctr">
              <a:buNone/>
            </a:pPr>
            <a:r>
              <a:rPr lang="ru-RU" sz="5400" b="1" dirty="0" smtClean="0">
                <a:latin typeface="+mj-lt"/>
              </a:rPr>
              <a:t>60хв: 15° = 4хв</a:t>
            </a:r>
          </a:p>
          <a:p>
            <a:pPr algn="ctr">
              <a:buNone/>
            </a:pPr>
            <a:r>
              <a:rPr lang="ru-RU" sz="5400" b="1" dirty="0" err="1" smtClean="0">
                <a:latin typeface="+mj-lt"/>
              </a:rPr>
              <a:t>або</a:t>
            </a:r>
            <a:r>
              <a:rPr lang="ru-RU" sz="5400" b="1" dirty="0" smtClean="0">
                <a:latin typeface="+mj-lt"/>
              </a:rPr>
              <a:t> 24 год : 360° = 4хв 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Тому </a:t>
            </a:r>
            <a:r>
              <a:rPr lang="ru-RU" sz="2800" b="1" dirty="0" err="1" smtClean="0"/>
              <a:t>місцевий</a:t>
            </a:r>
            <a:r>
              <a:rPr lang="ru-RU" sz="2800" b="1" dirty="0" smtClean="0"/>
              <a:t> час </a:t>
            </a:r>
            <a:r>
              <a:rPr lang="ru-RU" sz="2800" b="1" dirty="0" err="1" smtClean="0"/>
              <a:t>двох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пунктів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відстань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між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якими</a:t>
            </a:r>
            <a:r>
              <a:rPr lang="ru-RU" sz="2800" b="1" dirty="0" smtClean="0"/>
              <a:t> за </a:t>
            </a:r>
            <a:r>
              <a:rPr lang="ru-RU" sz="2800" b="1" dirty="0" err="1" smtClean="0"/>
              <a:t>довготою</a:t>
            </a:r>
            <a:r>
              <a:rPr lang="ru-RU" sz="2800" b="1" dirty="0" smtClean="0"/>
              <a:t> становить 1°, </a:t>
            </a:r>
            <a:r>
              <a:rPr lang="ru-RU" sz="2800" b="1" dirty="0" err="1" smtClean="0"/>
              <a:t>відрізняється</a:t>
            </a:r>
            <a:r>
              <a:rPr lang="ru-RU" sz="2800" b="1" dirty="0" smtClean="0"/>
              <a:t> на 4 </a:t>
            </a:r>
            <a:r>
              <a:rPr lang="ru-RU" sz="2800" b="1" dirty="0" err="1" smtClean="0"/>
              <a:t>хвилини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Отже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чим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більша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відстань</a:t>
            </a:r>
            <a:r>
              <a:rPr lang="ru-RU" sz="2800" b="1" dirty="0" smtClean="0"/>
              <a:t> по </a:t>
            </a:r>
            <a:r>
              <a:rPr lang="ru-RU" sz="2800" b="1" dirty="0" err="1" smtClean="0"/>
              <a:t>довготі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між</a:t>
            </a:r>
            <a:r>
              <a:rPr lang="ru-RU" sz="2800" b="1" dirty="0" smtClean="0"/>
              <a:t> пунктами, </a:t>
            </a:r>
            <a:r>
              <a:rPr lang="ru-RU" sz="2800" b="1" dirty="0" err="1" smtClean="0"/>
              <a:t>тим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більша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різниця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місцевого</a:t>
            </a:r>
            <a:r>
              <a:rPr lang="ru-RU" sz="2800" b="1" dirty="0" smtClean="0"/>
              <a:t> часу </a:t>
            </a:r>
            <a:r>
              <a:rPr lang="ru-RU" sz="2800" b="1" dirty="0" err="1" smtClean="0"/>
              <a:t>між</a:t>
            </a:r>
            <a:r>
              <a:rPr lang="ru-RU" sz="2800" b="1" dirty="0" smtClean="0"/>
              <a:t> ними. 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152128"/>
          </a:xfrm>
        </p:spPr>
        <p:txBody>
          <a:bodyPr/>
          <a:lstStyle/>
          <a:p>
            <a:r>
              <a:rPr lang="ru-RU" dirty="0" err="1" smtClean="0"/>
              <a:t>Поясний</a:t>
            </a:r>
            <a:r>
              <a:rPr lang="ru-RU" dirty="0" smtClean="0"/>
              <a:t> час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628800"/>
            <a:ext cx="8507288" cy="46958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- </a:t>
            </a:r>
            <a:r>
              <a:rPr lang="ru-RU" sz="3200" b="1" dirty="0" err="1" smtClean="0"/>
              <a:t>це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місцевий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сонячний</a:t>
            </a:r>
            <a:r>
              <a:rPr lang="ru-RU" sz="3200" b="1" dirty="0" smtClean="0"/>
              <a:t> час </a:t>
            </a:r>
            <a:r>
              <a:rPr lang="ru-RU" sz="3200" b="1" dirty="0" err="1" smtClean="0"/>
              <a:t>середнього</a:t>
            </a:r>
            <a:r>
              <a:rPr lang="ru-RU" sz="3200" b="1" dirty="0" smtClean="0"/>
              <a:t> основного </a:t>
            </a:r>
            <a:r>
              <a:rPr lang="ru-RU" sz="3200" b="1" dirty="0" err="1" smtClean="0"/>
              <a:t>географічного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меридіана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даного</a:t>
            </a:r>
            <a:r>
              <a:rPr lang="ru-RU" sz="3200" b="1" dirty="0" smtClean="0"/>
              <a:t> часового поясу, </a:t>
            </a:r>
            <a:r>
              <a:rPr lang="ru-RU" sz="3200" b="1" dirty="0" err="1" smtClean="0"/>
              <a:t>тобто</a:t>
            </a:r>
            <a:r>
              <a:rPr lang="ru-RU" sz="3200" b="1" dirty="0" smtClean="0"/>
              <a:t> того </a:t>
            </a:r>
            <a:r>
              <a:rPr lang="ru-RU" sz="3200" b="1" dirty="0" err="1" smtClean="0"/>
              <a:t>меридіана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що</a:t>
            </a:r>
            <a:r>
              <a:rPr lang="ru-RU" sz="3200" b="1" dirty="0" smtClean="0"/>
              <a:t> проходить </a:t>
            </a:r>
            <a:r>
              <a:rPr lang="ru-RU" sz="3200" b="1" dirty="0" err="1" smtClean="0"/>
              <a:t>посередині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певного</a:t>
            </a:r>
            <a:r>
              <a:rPr lang="ru-RU" sz="3200" b="1" dirty="0" smtClean="0"/>
              <a:t> поясу </a:t>
            </a:r>
            <a:r>
              <a:rPr lang="ru-RU" sz="3200" b="1" dirty="0" err="1" smtClean="0"/>
              <a:t>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відрізняється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від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сусідніх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меридіанів</a:t>
            </a:r>
            <a:r>
              <a:rPr lang="ru-RU" sz="3200" b="1" dirty="0" smtClean="0"/>
              <a:t> на 15°. За </a:t>
            </a:r>
            <a:r>
              <a:rPr lang="ru-RU" sz="3200" b="1" dirty="0" err="1" smtClean="0"/>
              <a:t>міжнародною</a:t>
            </a:r>
            <a:r>
              <a:rPr lang="ru-RU" sz="3200" b="1" dirty="0" smtClean="0"/>
              <a:t> угодою </a:t>
            </a:r>
            <a:r>
              <a:rPr lang="ru-RU" sz="3200" b="1" dirty="0" err="1" smtClean="0"/>
              <a:t>поверхню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Землі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умовно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поділили</a:t>
            </a:r>
            <a:r>
              <a:rPr lang="ru-RU" sz="3200" b="1" dirty="0" smtClean="0"/>
              <a:t> на 24 </a:t>
            </a:r>
            <a:r>
              <a:rPr lang="ru-RU" sz="3200" b="1" dirty="0" err="1" smtClean="0"/>
              <a:t>часових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пояси</a:t>
            </a:r>
            <a:r>
              <a:rPr lang="ru-RU" sz="3200" b="1" dirty="0" smtClean="0"/>
              <a:t> (</a:t>
            </a:r>
            <a:r>
              <a:rPr lang="ru-RU" sz="3200" b="1" dirty="0" err="1" smtClean="0"/>
              <a:t>від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нульового</a:t>
            </a:r>
            <a:r>
              <a:rPr lang="ru-RU" sz="3200" b="1" dirty="0" smtClean="0"/>
              <a:t> до 23-го).</a:t>
            </a:r>
            <a:endParaRPr lang="ru-RU" sz="32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b="1" dirty="0" err="1" smtClean="0"/>
              <a:t>Відлік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часових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поясів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ведеться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від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нульового</a:t>
            </a:r>
            <a:r>
              <a:rPr lang="ru-RU" sz="3600" b="1" dirty="0" smtClean="0"/>
              <a:t> (</a:t>
            </a:r>
            <a:r>
              <a:rPr lang="ru-RU" sz="3600" b="1" dirty="0" err="1" smtClean="0"/>
              <a:t>Гринвіцького</a:t>
            </a:r>
            <a:r>
              <a:rPr lang="ru-RU" sz="3600" b="1" dirty="0" smtClean="0"/>
              <a:t>) </a:t>
            </a:r>
            <a:r>
              <a:rPr lang="ru-RU" sz="3600" b="1" dirty="0" err="1" smtClean="0"/>
              <a:t>меридіана</a:t>
            </a:r>
            <a:r>
              <a:rPr lang="ru-RU" sz="3600" b="1" dirty="0" smtClean="0"/>
              <a:t>, а початок </a:t>
            </a:r>
            <a:r>
              <a:rPr lang="ru-RU" sz="3600" b="1" dirty="0" err="1" smtClean="0"/>
              <a:t>нової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доби</a:t>
            </a:r>
            <a:r>
              <a:rPr lang="ru-RU" sz="3600" b="1" dirty="0" smtClean="0"/>
              <a:t> - на 180-му </a:t>
            </a:r>
            <a:r>
              <a:rPr lang="ru-RU" sz="3600" b="1" dirty="0" err="1" smtClean="0"/>
              <a:t>меридіані</a:t>
            </a:r>
            <a:r>
              <a:rPr lang="ru-RU" sz="3600" b="1" dirty="0" smtClean="0"/>
              <a:t>. </a:t>
            </a:r>
            <a:r>
              <a:rPr lang="ru-RU" sz="3600" b="1" dirty="0" err="1" smtClean="0"/>
              <a:t>Його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ще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називають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лінією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зміни</a:t>
            </a:r>
            <a:r>
              <a:rPr lang="ru-RU" sz="3600" b="1" dirty="0" smtClean="0"/>
              <a:t> дат. </a:t>
            </a:r>
            <a:r>
              <a:rPr lang="ru-RU" sz="3600" b="1" dirty="0" err="1" smtClean="0"/>
              <a:t>Лінія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зміни</a:t>
            </a:r>
            <a:r>
              <a:rPr lang="ru-RU" sz="3600" b="1" dirty="0" smtClean="0"/>
              <a:t> дат проходить по- </a:t>
            </a:r>
            <a:r>
              <a:rPr lang="ru-RU" sz="3600" b="1" dirty="0" err="1" smtClean="0"/>
              <a:t>найменш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заселених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територіях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Землі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692696"/>
            <a:ext cx="856895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/>
              <a:t>З </a:t>
            </a:r>
            <a:r>
              <a:rPr lang="ru-RU" sz="3600" dirty="0" err="1" smtClean="0"/>
              <a:t>кінця</a:t>
            </a:r>
            <a:r>
              <a:rPr lang="ru-RU" sz="3600" dirty="0" smtClean="0"/>
              <a:t> </a:t>
            </a:r>
            <a:r>
              <a:rPr lang="ru-RU" sz="3600" dirty="0" err="1" smtClean="0"/>
              <a:t>березня</a:t>
            </a:r>
            <a:r>
              <a:rPr lang="ru-RU" sz="3600" dirty="0" smtClean="0"/>
              <a:t> по </a:t>
            </a:r>
            <a:r>
              <a:rPr lang="ru-RU" sz="3600" dirty="0" err="1" smtClean="0"/>
              <a:t>кінець</a:t>
            </a:r>
            <a:r>
              <a:rPr lang="ru-RU" sz="3600" dirty="0" smtClean="0"/>
              <a:t> </a:t>
            </a:r>
            <a:r>
              <a:rPr lang="ru-RU" sz="3600" dirty="0" err="1" smtClean="0"/>
              <a:t>жовтня</a:t>
            </a:r>
            <a:r>
              <a:rPr lang="ru-RU" sz="3600" dirty="0" smtClean="0"/>
              <a:t> </a:t>
            </a:r>
            <a:r>
              <a:rPr lang="ru-RU" sz="3600" dirty="0" err="1" smtClean="0"/>
              <a:t>стрілки</a:t>
            </a:r>
            <a:r>
              <a:rPr lang="ru-RU" sz="3600" dirty="0" smtClean="0"/>
              <a:t> </a:t>
            </a:r>
            <a:r>
              <a:rPr lang="ru-RU" sz="3600" dirty="0" err="1" smtClean="0"/>
              <a:t>годинників</a:t>
            </a:r>
            <a:r>
              <a:rPr lang="ru-RU" sz="3600" dirty="0" smtClean="0"/>
              <a:t> </a:t>
            </a:r>
            <a:r>
              <a:rPr lang="ru-RU" sz="3600" dirty="0" err="1" smtClean="0"/>
              <a:t>переводять</a:t>
            </a:r>
            <a:r>
              <a:rPr lang="ru-RU" sz="3600" dirty="0" smtClean="0"/>
              <a:t> на одну годину вперед. </a:t>
            </a:r>
            <a:r>
              <a:rPr lang="ru-RU" sz="3600" dirty="0" err="1" smtClean="0"/>
              <a:t>Це</a:t>
            </a:r>
            <a:r>
              <a:rPr lang="ru-RU" sz="3600" dirty="0" smtClean="0"/>
              <a:t> так званий </a:t>
            </a:r>
          </a:p>
          <a:p>
            <a:r>
              <a:rPr lang="ru-RU" sz="3600" b="1" dirty="0" err="1" smtClean="0">
                <a:solidFill>
                  <a:srgbClr val="FF0000"/>
                </a:solidFill>
              </a:rPr>
              <a:t>літній</a:t>
            </a:r>
            <a:r>
              <a:rPr lang="ru-RU" sz="3600" b="1" dirty="0" smtClean="0">
                <a:solidFill>
                  <a:srgbClr val="FF0000"/>
                </a:solidFill>
              </a:rPr>
              <a:t> час</a:t>
            </a:r>
            <a:r>
              <a:rPr lang="ru-RU" sz="3600" dirty="0" smtClean="0"/>
              <a:t>.</a:t>
            </a:r>
          </a:p>
          <a:p>
            <a:r>
              <a:rPr lang="ru-RU" sz="3600" dirty="0" smtClean="0"/>
              <a:t> </a:t>
            </a:r>
            <a:endParaRPr lang="ru-RU" sz="3600" dirty="0"/>
          </a:p>
        </p:txBody>
      </p:sp>
      <p:pic>
        <p:nvPicPr>
          <p:cNvPr id="5" name="Picture 2" descr="http://www.google.com.ua/url?source=imgres&amp;ct=img&amp;q=http://dumskaya.net/pics/bpicturepicture21597_26857.jpg&amp;sa=X&amp;ei=QwzwUcPgPKrh4QT8_oGIDA&amp;ved=0CAQQ8wc4kAE&amp;usg=AFQjCNGk_o5or7dHdDxucf8_aBUYcUZq7Q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2420888"/>
            <a:ext cx="4221088" cy="42210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sz="3600" b="1" dirty="0" smtClean="0"/>
              <a:t>У межах поясу </a:t>
            </a:r>
            <a:r>
              <a:rPr lang="ru-RU" sz="3600" b="1" dirty="0" err="1" smtClean="0"/>
              <a:t>відлік</a:t>
            </a:r>
            <a:r>
              <a:rPr lang="ru-RU" sz="3600" b="1" dirty="0" smtClean="0"/>
              <a:t> часу </a:t>
            </a:r>
            <a:r>
              <a:rPr lang="ru-RU" sz="3600" b="1" dirty="0" err="1" smtClean="0"/>
              <a:t>ведуть</a:t>
            </a:r>
            <a:r>
              <a:rPr lang="ru-RU" sz="3600" b="1" dirty="0" smtClean="0"/>
              <a:t> за </a:t>
            </a:r>
            <a:r>
              <a:rPr lang="ru-RU" sz="3600" b="1" dirty="0" err="1" smtClean="0"/>
              <a:t>тим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меридіаном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який</a:t>
            </a:r>
            <a:r>
              <a:rPr lang="ru-RU" sz="3600" b="1" dirty="0" smtClean="0"/>
              <a:t> проходить </a:t>
            </a:r>
            <a:r>
              <a:rPr lang="ru-RU" sz="3600" b="1" dirty="0" err="1" smtClean="0"/>
              <a:t>посередині</a:t>
            </a:r>
            <a:r>
              <a:rPr lang="ru-RU" sz="3600" b="1" dirty="0" smtClean="0"/>
              <a:t>. </a:t>
            </a:r>
            <a:r>
              <a:rPr lang="ru-RU" sz="3600" b="1" dirty="0" err="1" smtClean="0"/>
              <a:t>Наприклад</a:t>
            </a:r>
            <a:r>
              <a:rPr lang="ru-RU" sz="3600" b="1" dirty="0" smtClean="0"/>
              <a:t>, </a:t>
            </a:r>
            <a:r>
              <a:rPr lang="ru-RU" sz="3600" b="1" dirty="0" err="1" smtClean="0"/>
              <a:t>меридіан</a:t>
            </a:r>
            <a:r>
              <a:rPr lang="ru-RU" sz="3600" b="1" dirty="0" smtClean="0"/>
              <a:t> 15° </a:t>
            </a:r>
            <a:r>
              <a:rPr lang="ru-RU" sz="3600" b="1" dirty="0" err="1" smtClean="0"/>
              <a:t>сх</a:t>
            </a:r>
            <a:r>
              <a:rPr lang="ru-RU" sz="3600" b="1" dirty="0" smtClean="0"/>
              <a:t>. д. </a:t>
            </a:r>
            <a:r>
              <a:rPr lang="ru-RU" sz="3600" b="1" dirty="0" err="1" smtClean="0"/>
              <a:t>є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середнім</a:t>
            </a:r>
            <a:r>
              <a:rPr lang="ru-RU" sz="3600" b="1" dirty="0" smtClean="0"/>
              <a:t> для </a:t>
            </a:r>
            <a:r>
              <a:rPr lang="ru-RU" sz="3600" b="1" dirty="0" err="1" smtClean="0"/>
              <a:t>першого</a:t>
            </a:r>
            <a:r>
              <a:rPr lang="ru-RU" sz="3600" b="1" dirty="0" smtClean="0"/>
              <a:t> часового поясу (15:15=1); 30° </a:t>
            </a:r>
            <a:r>
              <a:rPr lang="ru-RU" sz="3600" b="1" dirty="0" err="1" smtClean="0"/>
              <a:t>сх</a:t>
            </a:r>
            <a:r>
              <a:rPr lang="ru-RU" sz="3600" b="1" dirty="0" smtClean="0"/>
              <a:t>. д. - для другого (30 : 15 = 2); 120" </a:t>
            </a:r>
            <a:r>
              <a:rPr lang="ru-RU" sz="3600" b="1" dirty="0" err="1" smtClean="0"/>
              <a:t>сх</a:t>
            </a:r>
            <a:r>
              <a:rPr lang="ru-RU" sz="3600" b="1" dirty="0" smtClean="0"/>
              <a:t>. д. -для восьмого (120 : 15 = 8) </a:t>
            </a:r>
            <a:r>
              <a:rPr lang="ru-RU" sz="3600" b="1" dirty="0" err="1" smtClean="0"/>
              <a:t>і</a:t>
            </a:r>
            <a:r>
              <a:rPr lang="ru-RU" sz="3600" b="1" dirty="0" smtClean="0"/>
              <a:t> т. д.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>
            <a:normAutofit/>
          </a:bodyPr>
          <a:lstStyle/>
          <a:p>
            <a:r>
              <a:rPr lang="ru-RU" sz="3600" b="1" dirty="0" err="1" smtClean="0"/>
              <a:t>Запропонував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використовувати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поясний</a:t>
            </a:r>
            <a:r>
              <a:rPr lang="ru-RU" sz="3600" b="1" dirty="0" smtClean="0"/>
              <a:t> час </a:t>
            </a:r>
            <a:r>
              <a:rPr lang="ru-RU" sz="3600" b="1" dirty="0" err="1" smtClean="0"/>
              <a:t>канадський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інженер</a:t>
            </a:r>
            <a:r>
              <a:rPr lang="ru-RU" sz="3600" b="1" dirty="0" smtClean="0"/>
              <a:t> С. </a:t>
            </a:r>
            <a:r>
              <a:rPr lang="ru-RU" sz="3600" b="1" dirty="0" err="1" smtClean="0"/>
              <a:t>Флемінг</a:t>
            </a:r>
            <a:r>
              <a:rPr lang="ru-RU" sz="3600" b="1" dirty="0" smtClean="0"/>
              <a:t> у 1876 </a:t>
            </a:r>
            <a:r>
              <a:rPr lang="ru-RU" sz="3600" b="1" dirty="0" err="1" smtClean="0"/>
              <a:t>році</a:t>
            </a:r>
            <a:r>
              <a:rPr lang="ru-RU" sz="3600" b="1" dirty="0" smtClean="0"/>
              <a:t>. </a:t>
            </a:r>
            <a:r>
              <a:rPr lang="ru-RU" sz="3600" b="1" dirty="0" err="1" smtClean="0"/>
              <a:t>Користуватися</a:t>
            </a:r>
            <a:r>
              <a:rPr lang="ru-RU" sz="3600" b="1" dirty="0" smtClean="0"/>
              <a:t> поясним часом </a:t>
            </a:r>
            <a:r>
              <a:rPr lang="ru-RU" sz="3600" b="1" dirty="0" err="1" smtClean="0"/>
              <a:t>почати</a:t>
            </a:r>
            <a:r>
              <a:rPr lang="ru-RU" sz="3600" b="1" dirty="0" smtClean="0"/>
              <a:t> у 1883 </a:t>
            </a:r>
            <a:r>
              <a:rPr lang="ru-RU" sz="3600" b="1" dirty="0" err="1" smtClean="0"/>
              <a:t>році</a:t>
            </a:r>
            <a:r>
              <a:rPr lang="ru-RU" sz="3600" b="1" dirty="0" smtClean="0"/>
              <a:t> у США, а у 1884 </a:t>
            </a:r>
            <a:r>
              <a:rPr lang="ru-RU" sz="3600" b="1" dirty="0" err="1" smtClean="0"/>
              <a:t>році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він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був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прийнятий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Міжнародним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астрономічним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конгресом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59394" name="Picture 2" descr="http://narodna-osvita.com.ua/uploads/gilbert-8-bio/gilbert-8-bio-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1298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57606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Задача 1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415880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3600" dirty="0" err="1" smtClean="0"/>
              <a:t>Щоб</a:t>
            </a:r>
            <a:r>
              <a:rPr lang="ru-RU" sz="3600" dirty="0" smtClean="0"/>
              <a:t> </a:t>
            </a:r>
            <a:r>
              <a:rPr lang="ru-RU" sz="3600" dirty="0" err="1" smtClean="0"/>
              <a:t>визначити</a:t>
            </a:r>
            <a:r>
              <a:rPr lang="ru-RU" sz="3600" dirty="0" smtClean="0"/>
              <a:t> </a:t>
            </a:r>
            <a:r>
              <a:rPr lang="ru-RU" sz="3600" dirty="0" err="1" smtClean="0"/>
              <a:t>географічну</a:t>
            </a:r>
            <a:r>
              <a:rPr lang="ru-RU" sz="3600" dirty="0" smtClean="0"/>
              <a:t> </a:t>
            </a:r>
            <a:r>
              <a:rPr lang="ru-RU" sz="3600" dirty="0" err="1" smtClean="0"/>
              <a:t>довготу</a:t>
            </a:r>
            <a:r>
              <a:rPr lang="ru-RU" sz="3600" dirty="0" smtClean="0"/>
              <a:t>, </a:t>
            </a:r>
            <a:r>
              <a:rPr lang="ru-RU" sz="3600" dirty="0" err="1" smtClean="0"/>
              <a:t>потрібно</a:t>
            </a:r>
            <a:r>
              <a:rPr lang="ru-RU" sz="3600" dirty="0" smtClean="0"/>
              <a:t> знати </a:t>
            </a:r>
            <a:r>
              <a:rPr lang="ru-RU" sz="3600" dirty="0" err="1" smtClean="0"/>
              <a:t>місцевий</a:t>
            </a:r>
            <a:r>
              <a:rPr lang="ru-RU" sz="3600" dirty="0" smtClean="0"/>
              <a:t> час пункту, </a:t>
            </a:r>
            <a:r>
              <a:rPr lang="ru-RU" sz="3600" dirty="0" err="1" smtClean="0"/>
              <a:t>географічну</a:t>
            </a:r>
            <a:r>
              <a:rPr lang="ru-RU" sz="3600" dirty="0" smtClean="0"/>
              <a:t> </a:t>
            </a:r>
            <a:r>
              <a:rPr lang="ru-RU" sz="3600" dirty="0" err="1" smtClean="0"/>
              <a:t>довготу</a:t>
            </a:r>
            <a:r>
              <a:rPr lang="ru-RU" sz="3600" dirty="0" smtClean="0"/>
              <a:t> </a:t>
            </a:r>
            <a:r>
              <a:rPr lang="ru-RU" sz="3600" dirty="0" err="1" smtClean="0"/>
              <a:t>якого</a:t>
            </a:r>
            <a:r>
              <a:rPr lang="ru-RU" sz="3600" dirty="0" smtClean="0"/>
              <a:t>, ми </a:t>
            </a:r>
            <a:r>
              <a:rPr lang="ru-RU" sz="3600" dirty="0" err="1" smtClean="0"/>
              <a:t>збираємося</a:t>
            </a:r>
            <a:r>
              <a:rPr lang="ru-RU" sz="3600" dirty="0" smtClean="0"/>
              <a:t> </a:t>
            </a:r>
            <a:r>
              <a:rPr lang="ru-RU" sz="3600" dirty="0" err="1" smtClean="0"/>
              <a:t>визначати</a:t>
            </a:r>
            <a:r>
              <a:rPr lang="ru-RU" sz="3600" dirty="0" smtClean="0"/>
              <a:t>, </a:t>
            </a:r>
            <a:r>
              <a:rPr lang="ru-RU" sz="3600" dirty="0" err="1" smtClean="0"/>
              <a:t>і</a:t>
            </a:r>
            <a:r>
              <a:rPr lang="ru-RU" sz="3600" dirty="0" smtClean="0"/>
              <a:t> </a:t>
            </a:r>
            <a:r>
              <a:rPr lang="ru-RU" sz="3600" dirty="0" err="1" smtClean="0"/>
              <a:t>місцевий</a:t>
            </a:r>
            <a:r>
              <a:rPr lang="ru-RU" sz="3600" dirty="0" smtClean="0"/>
              <a:t> час </a:t>
            </a:r>
            <a:r>
              <a:rPr lang="ru-RU" sz="3600" dirty="0" err="1" smtClean="0"/>
              <a:t>будь-якого</a:t>
            </a:r>
            <a:r>
              <a:rPr lang="ru-RU" sz="3600" dirty="0" smtClean="0"/>
              <a:t> пункту, </a:t>
            </a:r>
            <a:r>
              <a:rPr lang="ru-RU" sz="3600" dirty="0" err="1" smtClean="0"/>
              <a:t>довгота</a:t>
            </a:r>
            <a:r>
              <a:rPr lang="ru-RU" sz="3600" dirty="0" smtClean="0"/>
              <a:t> </a:t>
            </a:r>
            <a:r>
              <a:rPr lang="ru-RU" sz="3600" dirty="0" err="1" smtClean="0"/>
              <a:t>якого</a:t>
            </a:r>
            <a:r>
              <a:rPr lang="ru-RU" sz="3600" dirty="0" smtClean="0"/>
              <a:t> нам </a:t>
            </a:r>
            <a:r>
              <a:rPr lang="ru-RU" sz="3600" dirty="0" err="1" smtClean="0"/>
              <a:t>відома</a:t>
            </a:r>
            <a:r>
              <a:rPr lang="ru-RU" sz="3600" dirty="0" smtClean="0"/>
              <a:t>. </a:t>
            </a:r>
            <a:br>
              <a:rPr lang="ru-RU" sz="3600" dirty="0" smtClean="0"/>
            </a:br>
            <a:r>
              <a:rPr lang="ru-RU" sz="3600" dirty="0"/>
              <a:t>На </a:t>
            </a:r>
            <a:r>
              <a:rPr lang="ru-RU" sz="3600" dirty="0" err="1"/>
              <a:t>Гринвіцькому</a:t>
            </a:r>
            <a:r>
              <a:rPr lang="ru-RU" sz="3600" dirty="0"/>
              <a:t> </a:t>
            </a:r>
            <a:r>
              <a:rPr lang="ru-RU" sz="3600" dirty="0" err="1"/>
              <a:t>меридіані</a:t>
            </a:r>
            <a:r>
              <a:rPr lang="ru-RU" sz="3600" dirty="0"/>
              <a:t> 23 год, ,у </a:t>
            </a:r>
            <a:r>
              <a:rPr lang="ru-RU" sz="3600" dirty="0" err="1"/>
              <a:t>пункті</a:t>
            </a:r>
            <a:r>
              <a:rPr lang="ru-RU" sz="3600" dirty="0"/>
              <a:t> А за </a:t>
            </a:r>
            <a:r>
              <a:rPr lang="ru-RU" sz="3600" dirty="0" err="1"/>
              <a:t>місцевим</a:t>
            </a:r>
            <a:r>
              <a:rPr lang="ru-RU" sz="3600" dirty="0"/>
              <a:t> часом 2 год. </a:t>
            </a:r>
            <a:r>
              <a:rPr lang="ru-RU" sz="3600" dirty="0" err="1"/>
              <a:t>Визначте</a:t>
            </a:r>
            <a:r>
              <a:rPr lang="ru-RU" sz="3600" dirty="0"/>
              <a:t> </a:t>
            </a:r>
            <a:r>
              <a:rPr lang="ru-RU" sz="3600" dirty="0" err="1"/>
              <a:t>географічну</a:t>
            </a:r>
            <a:r>
              <a:rPr lang="ru-RU" sz="3600" dirty="0"/>
              <a:t> </a:t>
            </a:r>
            <a:r>
              <a:rPr lang="ru-RU" sz="3600" dirty="0" err="1"/>
              <a:t>довготу</a:t>
            </a:r>
            <a:r>
              <a:rPr lang="ru-RU" sz="3600" dirty="0"/>
              <a:t> пункту А.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Мета</a:t>
            </a:r>
            <a:r>
              <a:rPr lang="uk-UA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сформулювати </a:t>
            </a:r>
            <a:r>
              <a:rPr lang="uk-UA" dirty="0"/>
              <a:t>знання про зміну часу на земній кулі й причини зміни що їх спричиняють, дати відомості про місцевий час, розширити уявлення про рух Землі навколо осі і Сонця, зміну дня і ночі, визначення часу</a:t>
            </a:r>
            <a:r>
              <a:rPr lang="uk-UA" dirty="0" smtClean="0"/>
              <a:t>.</a:t>
            </a:r>
            <a:r>
              <a:rPr lang="uk-UA" i="1" dirty="0"/>
              <a:t> виявлення закономірностей зміни часу за допомогою карти часових поясів,  формування навичок розв’язування задач із визначенням місцевого та поясного часу.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Розв'язання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 lnSpcReduction="10000"/>
          </a:bodyPr>
          <a:lstStyle/>
          <a:p>
            <a:r>
              <a:rPr lang="ru-RU" sz="2800" b="1" dirty="0" err="1" smtClean="0"/>
              <a:t>якщо</a:t>
            </a:r>
            <a:r>
              <a:rPr lang="ru-RU" sz="2800" b="1" dirty="0" smtClean="0"/>
              <a:t> в </a:t>
            </a:r>
            <a:r>
              <a:rPr lang="ru-RU" sz="2800" b="1" dirty="0" err="1" smtClean="0"/>
              <a:t>пункті</a:t>
            </a:r>
            <a:r>
              <a:rPr lang="ru-RU" sz="2800" b="1" dirty="0" smtClean="0"/>
              <a:t> А 2 год </a:t>
            </a:r>
            <a:r>
              <a:rPr lang="ru-RU" sz="2800" b="1" dirty="0" err="1" smtClean="0"/>
              <a:t>нової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доби,то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це</a:t>
            </a:r>
            <a:r>
              <a:rPr lang="ru-RU" sz="2800" b="1" dirty="0" smtClean="0"/>
              <a:t> значить, </a:t>
            </a:r>
            <a:r>
              <a:rPr lang="ru-RU" sz="2800" b="1" dirty="0" err="1" smtClean="0"/>
              <a:t>що</a:t>
            </a:r>
            <a:r>
              <a:rPr lang="ru-RU" sz="2800" b="1" dirty="0" smtClean="0"/>
              <a:t> пункт А </a:t>
            </a:r>
            <a:r>
              <a:rPr lang="ru-RU" sz="2800" b="1" dirty="0" err="1" smtClean="0"/>
              <a:t>знаходиться</a:t>
            </a:r>
            <a:r>
              <a:rPr lang="ru-RU" sz="2800" b="1" dirty="0" smtClean="0"/>
              <a:t> на </a:t>
            </a:r>
            <a:r>
              <a:rPr lang="ru-RU" sz="2800" b="1" dirty="0" err="1" smtClean="0"/>
              <a:t>схід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від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Гринвіцького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меридіана</a:t>
            </a:r>
            <a:r>
              <a:rPr lang="ru-RU" sz="2800" b="1" dirty="0" smtClean="0"/>
              <a:t>. </a:t>
            </a:r>
            <a:r>
              <a:rPr lang="ru-RU" sz="2800" b="1" dirty="0" err="1" smtClean="0"/>
              <a:t>Різниця</a:t>
            </a:r>
            <a:r>
              <a:rPr lang="ru-RU" sz="2800" b="1" dirty="0" smtClean="0"/>
              <a:t> в </a:t>
            </a:r>
            <a:r>
              <a:rPr lang="ru-RU" sz="2800" b="1" dirty="0" err="1" smtClean="0"/>
              <a:t>часі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між</a:t>
            </a:r>
            <a:r>
              <a:rPr lang="ru-RU" sz="2800" b="1" dirty="0" smtClean="0"/>
              <a:t> пунктом А </a:t>
            </a:r>
            <a:r>
              <a:rPr lang="ru-RU" sz="2800" b="1" dirty="0" err="1" smtClean="0"/>
              <a:t>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Гринвіцьким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меридіаном</a:t>
            </a:r>
            <a:r>
              <a:rPr lang="ru-RU" sz="2800" b="1" dirty="0" smtClean="0"/>
              <a:t> становить З год. </a:t>
            </a:r>
            <a:r>
              <a:rPr lang="ru-RU" sz="2800" b="1" dirty="0" err="1" smtClean="0"/>
              <a:t>Знаючи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кутову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швидкість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обертання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Землі,навколо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своєї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осі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визначаємо</a:t>
            </a:r>
            <a:r>
              <a:rPr lang="ru-RU" sz="2800" b="1" dirty="0" smtClean="0"/>
              <a:t>, на </a:t>
            </a:r>
            <a:r>
              <a:rPr lang="ru-RU" sz="2800" b="1" dirty="0" err="1" smtClean="0"/>
              <a:t>скільки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градусів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схід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від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Гринвіцького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меридіана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знаходиться</a:t>
            </a:r>
            <a:r>
              <a:rPr lang="ru-RU" sz="2800" b="1" dirty="0" smtClean="0"/>
              <a:t> пункт А: </a:t>
            </a:r>
            <a:br>
              <a:rPr lang="ru-RU" sz="2800" b="1" dirty="0" smtClean="0"/>
            </a:br>
            <a:r>
              <a:rPr lang="ru-RU" sz="2800" b="1" dirty="0" smtClean="0"/>
              <a:t>15°х3=45° </a:t>
            </a:r>
            <a:br>
              <a:rPr lang="ru-RU" sz="2800" b="1" dirty="0" smtClean="0"/>
            </a:br>
            <a:r>
              <a:rPr lang="ru-RU" sz="2800" b="1" dirty="0" err="1" smtClean="0"/>
              <a:t>Отже</a:t>
            </a:r>
            <a:r>
              <a:rPr lang="ru-RU" sz="2800" b="1" dirty="0" smtClean="0"/>
              <a:t>, </a:t>
            </a:r>
            <a:r>
              <a:rPr lang="ru-RU" sz="2800" b="1" dirty="0" err="1" smtClean="0"/>
              <a:t>географічна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довгота</a:t>
            </a:r>
            <a:r>
              <a:rPr lang="ru-RU" sz="2800" b="1" dirty="0" smtClean="0"/>
              <a:t> пункту А - 45° </a:t>
            </a:r>
            <a:r>
              <a:rPr lang="ru-RU" sz="2800" b="1" dirty="0" err="1" smtClean="0"/>
              <a:t>сх</a:t>
            </a:r>
            <a:r>
              <a:rPr lang="ru-RU" sz="2800" b="1" dirty="0" smtClean="0"/>
              <a:t>. д.</a:t>
            </a:r>
          </a:p>
          <a:p>
            <a:r>
              <a:rPr lang="ru-RU" sz="2800" b="1" dirty="0" smtClean="0"/>
              <a:t> </a:t>
            </a:r>
            <a:r>
              <a:rPr lang="ru-RU" sz="2800" b="1" dirty="0" err="1" smtClean="0"/>
              <a:t>Відповідь</a:t>
            </a:r>
            <a:r>
              <a:rPr lang="ru-RU" sz="2800" b="1" dirty="0" smtClean="0"/>
              <a:t>: 45° </a:t>
            </a:r>
            <a:r>
              <a:rPr lang="ru-RU" sz="2800" b="1" dirty="0" err="1" smtClean="0"/>
              <a:t>сх</a:t>
            </a:r>
            <a:r>
              <a:rPr lang="ru-RU" sz="2800" b="1" dirty="0" smtClean="0"/>
              <a:t>. д. </a:t>
            </a:r>
            <a:endParaRPr lang="ru-RU" sz="2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2065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Задача 2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27848"/>
          </a:xfrm>
        </p:spPr>
        <p:txBody>
          <a:bodyPr>
            <a:noAutofit/>
          </a:bodyPr>
          <a:lstStyle/>
          <a:p>
            <a:r>
              <a:rPr lang="ru-RU" sz="4000" b="1" dirty="0" err="1" smtClean="0"/>
              <a:t>Визначте</a:t>
            </a:r>
            <a:r>
              <a:rPr lang="ru-RU" sz="4000" b="1" dirty="0" smtClean="0"/>
              <a:t> </a:t>
            </a:r>
            <a:r>
              <a:rPr lang="ru-RU" sz="4000" b="1" dirty="0" err="1"/>
              <a:t>географічну</a:t>
            </a:r>
            <a:r>
              <a:rPr lang="ru-RU" sz="4000" b="1" dirty="0"/>
              <a:t> </a:t>
            </a:r>
            <a:r>
              <a:rPr lang="ru-RU" sz="4000" b="1" dirty="0" err="1"/>
              <a:t>довготу</a:t>
            </a:r>
            <a:r>
              <a:rPr lang="ru-RU" sz="4000" b="1" dirty="0"/>
              <a:t> пункту, </a:t>
            </a:r>
            <a:r>
              <a:rPr lang="ru-RU" sz="4000" b="1" dirty="0" err="1"/>
              <a:t>місцевий</a:t>
            </a:r>
            <a:r>
              <a:rPr lang="ru-RU" sz="4000" b="1" dirty="0"/>
              <a:t> час </a:t>
            </a:r>
            <a:r>
              <a:rPr lang="ru-RU" sz="4000" b="1" dirty="0" err="1"/>
              <a:t>якого</a:t>
            </a:r>
            <a:r>
              <a:rPr lang="ru-RU" sz="4000" b="1" dirty="0"/>
              <a:t> </a:t>
            </a:r>
            <a:r>
              <a:rPr lang="ru-RU" sz="4000" b="1" dirty="0" err="1"/>
              <a:t>випереджає</a:t>
            </a:r>
            <a:r>
              <a:rPr lang="ru-RU" sz="4000" b="1" dirty="0"/>
              <a:t> </a:t>
            </a:r>
            <a:r>
              <a:rPr lang="ru-RU" sz="4000" b="1" dirty="0" err="1"/>
              <a:t>час</a:t>
            </a:r>
            <a:r>
              <a:rPr lang="ru-RU" sz="4000" b="1" dirty="0"/>
              <a:t> м. Лондона на 2 год. 02 </a:t>
            </a:r>
            <a:r>
              <a:rPr lang="ru-RU" sz="4000" b="1" dirty="0" err="1"/>
              <a:t>хв</a:t>
            </a:r>
            <a:r>
              <a:rPr lang="ru-RU" sz="4000" b="1" dirty="0"/>
              <a:t>. </a:t>
            </a: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08688"/>
          </a:xfrm>
        </p:spPr>
        <p:txBody>
          <a:bodyPr>
            <a:normAutofit fontScale="90000"/>
          </a:bodyPr>
          <a:lstStyle/>
          <a:p>
            <a:r>
              <a:rPr lang="ru-RU" sz="5400" dirty="0" err="1" smtClean="0"/>
              <a:t>Розв'язання</a:t>
            </a:r>
            <a:r>
              <a:rPr lang="ru-RU" sz="5400" dirty="0" smtClean="0"/>
              <a:t>: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983832"/>
          </a:xfrm>
        </p:spPr>
        <p:txBody>
          <a:bodyPr>
            <a:noAutofit/>
          </a:bodyPr>
          <a:lstStyle/>
          <a:p>
            <a:pPr lvl="3">
              <a:buNone/>
            </a:pPr>
            <a:r>
              <a:rPr lang="ru-RU" sz="3600" b="1" dirty="0" smtClean="0"/>
              <a:t>1) 2год 22 </a:t>
            </a:r>
            <a:r>
              <a:rPr lang="ru-RU" sz="3600" b="1" dirty="0" err="1" smtClean="0"/>
              <a:t>хв</a:t>
            </a:r>
            <a:r>
              <a:rPr lang="ru-RU" sz="3600" b="1" dirty="0" smtClean="0"/>
              <a:t> = 122 </a:t>
            </a:r>
            <a:r>
              <a:rPr lang="ru-RU" sz="3600" b="1" dirty="0" err="1" smtClean="0"/>
              <a:t>хв</a:t>
            </a:r>
            <a:r>
              <a:rPr lang="ru-RU" sz="3600" b="1" dirty="0" smtClean="0"/>
              <a:t>; 2)122 </a:t>
            </a:r>
            <a:r>
              <a:rPr lang="ru-RU" sz="3600" b="1" dirty="0" err="1" smtClean="0"/>
              <a:t>хв</a:t>
            </a:r>
            <a:r>
              <a:rPr lang="ru-RU" sz="3600" b="1" dirty="0" smtClean="0"/>
              <a:t> : 4 </a:t>
            </a:r>
            <a:r>
              <a:rPr lang="ru-RU" sz="3600" b="1" dirty="0" err="1" smtClean="0"/>
              <a:t>хв</a:t>
            </a:r>
            <a:r>
              <a:rPr lang="ru-RU" sz="3600" b="1" dirty="0" smtClean="0"/>
              <a:t> = 30,5°=30° 30' </a:t>
            </a:r>
            <a:br>
              <a:rPr lang="ru-RU" sz="3600" b="1" dirty="0" smtClean="0"/>
            </a:br>
            <a:r>
              <a:rPr lang="ru-RU" sz="3600" b="1" dirty="0" smtClean="0"/>
              <a:t>3) </a:t>
            </a:r>
            <a:r>
              <a:rPr lang="ru-RU" sz="3600" b="1" dirty="0" err="1" smtClean="0"/>
              <a:t>Географічна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довгота</a:t>
            </a:r>
            <a:r>
              <a:rPr lang="ru-RU" sz="3600" b="1" dirty="0" smtClean="0"/>
              <a:t> Лондона - 0° д.; </a:t>
            </a:r>
            <a:br>
              <a:rPr lang="ru-RU" sz="3600" b="1" dirty="0" smtClean="0"/>
            </a:br>
            <a:r>
              <a:rPr lang="ru-RU" sz="3600" b="1" dirty="0" smtClean="0"/>
              <a:t>4) </a:t>
            </a:r>
            <a:r>
              <a:rPr lang="ru-RU" sz="3600" b="1" dirty="0" err="1" smtClean="0"/>
              <a:t>Оскільки</a:t>
            </a:r>
            <a:r>
              <a:rPr lang="ru-RU" sz="3600" b="1" dirty="0" smtClean="0"/>
              <a:t> час </a:t>
            </a:r>
            <a:r>
              <a:rPr lang="ru-RU" sz="3600" b="1" dirty="0" err="1" smtClean="0"/>
              <a:t>невідомого</a:t>
            </a:r>
            <a:r>
              <a:rPr lang="ru-RU" sz="3600" b="1" dirty="0" smtClean="0"/>
              <a:t> пункту </a:t>
            </a:r>
            <a:r>
              <a:rPr lang="ru-RU" sz="3600" b="1" dirty="0" err="1" smtClean="0"/>
              <a:t>випереджав</a:t>
            </a:r>
            <a:r>
              <a:rPr lang="ru-RU" sz="3600" b="1" dirty="0" smtClean="0"/>
              <a:t> час Лондона, то 0° д. + 30° 30' = 30° 30' </a:t>
            </a:r>
            <a:r>
              <a:rPr lang="ru-RU" sz="3600" b="1" dirty="0" err="1" smtClean="0"/>
              <a:t>сх</a:t>
            </a:r>
            <a:r>
              <a:rPr lang="ru-RU" sz="3600" b="1" dirty="0" smtClean="0"/>
              <a:t>. д. </a:t>
            </a:r>
            <a:br>
              <a:rPr lang="ru-RU" sz="3600" b="1" dirty="0" smtClean="0"/>
            </a:br>
            <a:r>
              <a:rPr lang="ru-RU" sz="3600" b="1" dirty="0" err="1" smtClean="0"/>
              <a:t>Відповідь</a:t>
            </a:r>
            <a:r>
              <a:rPr lang="ru-RU" sz="3600" b="1" dirty="0" smtClean="0"/>
              <a:t>: </a:t>
            </a:r>
            <a:r>
              <a:rPr lang="ru-RU" sz="3600" b="1" dirty="0" err="1" smtClean="0"/>
              <a:t>географічна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довгота</a:t>
            </a:r>
            <a:r>
              <a:rPr lang="ru-RU" sz="3600" b="1" dirty="0" smtClean="0"/>
              <a:t> пункту 30° 30' </a:t>
            </a:r>
            <a:r>
              <a:rPr lang="ru-RU" sz="3600" b="1" dirty="0" err="1" smtClean="0"/>
              <a:t>сх</a:t>
            </a:r>
            <a:r>
              <a:rPr lang="ru-RU" sz="3600" b="1" dirty="0" smtClean="0"/>
              <a:t>. д. </a:t>
            </a:r>
          </a:p>
          <a:p>
            <a:pPr lvl="3">
              <a:buNone/>
            </a:pPr>
            <a:endParaRPr lang="ru-RU" sz="3600" b="1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366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Задача 3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3600" b="1" dirty="0"/>
              <a:t>Коли на </a:t>
            </a:r>
            <a:r>
              <a:rPr lang="ru-RU" sz="3600" b="1" dirty="0" err="1"/>
              <a:t>Гринвіцькому</a:t>
            </a:r>
            <a:r>
              <a:rPr lang="ru-RU" sz="3600" b="1" dirty="0"/>
              <a:t> </a:t>
            </a:r>
            <a:r>
              <a:rPr lang="ru-RU" sz="3600" b="1" dirty="0" err="1"/>
              <a:t>меридіані</a:t>
            </a:r>
            <a:r>
              <a:rPr lang="ru-RU" sz="3600" b="1" dirty="0"/>
              <a:t> 23 год, то у </a:t>
            </a:r>
            <a:r>
              <a:rPr lang="ru-RU" sz="3600" b="1" dirty="0" err="1"/>
              <a:t>пункті</a:t>
            </a:r>
            <a:r>
              <a:rPr lang="ru-RU" sz="3600" b="1" dirty="0"/>
              <a:t> А за </a:t>
            </a:r>
            <a:r>
              <a:rPr lang="ru-RU" sz="3600" b="1" dirty="0" err="1"/>
              <a:t>місцевим</a:t>
            </a:r>
            <a:r>
              <a:rPr lang="ru-RU" sz="3600" b="1" dirty="0"/>
              <a:t> часом З год. </a:t>
            </a:r>
            <a:r>
              <a:rPr lang="ru-RU" sz="3600" b="1" dirty="0" err="1"/>
              <a:t>Визначте</a:t>
            </a:r>
            <a:r>
              <a:rPr lang="ru-RU" sz="3600" b="1" dirty="0"/>
              <a:t> </a:t>
            </a:r>
            <a:r>
              <a:rPr lang="ru-RU" sz="3600" b="1" dirty="0" err="1"/>
              <a:t>географічну</a:t>
            </a:r>
            <a:r>
              <a:rPr lang="ru-RU" sz="3600" b="1" dirty="0"/>
              <a:t> </a:t>
            </a:r>
            <a:r>
              <a:rPr lang="ru-RU" sz="3600" b="1" dirty="0" err="1"/>
              <a:t>довготу</a:t>
            </a:r>
            <a:r>
              <a:rPr lang="ru-RU" sz="3600" b="1" dirty="0"/>
              <a:t> пункту А. </a:t>
            </a:r>
            <a:br>
              <a:rPr lang="ru-RU" sz="3600" b="1" dirty="0"/>
            </a:br>
            <a:r>
              <a:rPr lang="ru-RU" sz="3600" b="1" dirty="0"/>
              <a:t/>
            </a:r>
            <a:br>
              <a:rPr lang="ru-RU" sz="3600" b="1" dirty="0"/>
            </a:b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6467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Розв'язання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200" b="1" dirty="0" err="1" smtClean="0"/>
              <a:t>Якщо</a:t>
            </a:r>
            <a:r>
              <a:rPr lang="ru-RU" sz="3200" b="1" dirty="0" smtClean="0"/>
              <a:t> в </a:t>
            </a:r>
            <a:r>
              <a:rPr lang="ru-RU" sz="3200" b="1" dirty="0" err="1" smtClean="0"/>
              <a:t>пункті</a:t>
            </a:r>
            <a:r>
              <a:rPr lang="ru-RU" sz="3200" b="1" dirty="0" smtClean="0"/>
              <a:t> А 3 </a:t>
            </a:r>
            <a:r>
              <a:rPr lang="ru-RU" sz="3200" b="1" dirty="0" err="1" smtClean="0"/>
              <a:t>години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нової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доби</a:t>
            </a:r>
            <a:r>
              <a:rPr lang="ru-RU" sz="3200" b="1" dirty="0" smtClean="0"/>
              <a:t>, </a:t>
            </a:r>
            <a:r>
              <a:rPr lang="ru-RU" sz="3200" b="1" dirty="0" err="1" smtClean="0"/>
              <a:t>це</a:t>
            </a:r>
            <a:r>
              <a:rPr lang="ru-RU" sz="3200" b="1" dirty="0" smtClean="0"/>
              <a:t> значить, </a:t>
            </a:r>
            <a:r>
              <a:rPr lang="ru-RU" sz="3200" b="1" dirty="0" err="1" smtClean="0"/>
              <a:t>що</a:t>
            </a:r>
            <a:r>
              <a:rPr lang="ru-RU" sz="3200" b="1" dirty="0" smtClean="0"/>
              <a:t> пункт А </a:t>
            </a:r>
            <a:r>
              <a:rPr lang="ru-RU" sz="3200" b="1" dirty="0" err="1" smtClean="0"/>
              <a:t>знаходиться</a:t>
            </a:r>
            <a:r>
              <a:rPr lang="ru-RU" sz="3200" b="1" dirty="0" smtClean="0"/>
              <a:t> на </a:t>
            </a:r>
            <a:r>
              <a:rPr lang="ru-RU" sz="3200" b="1" dirty="0" err="1" smtClean="0"/>
              <a:t>схід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від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Гринвіцького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меридіана</a:t>
            </a:r>
            <a:r>
              <a:rPr lang="ru-RU" sz="3200" b="1" dirty="0" smtClean="0"/>
              <a:t> </a:t>
            </a:r>
            <a:br>
              <a:rPr lang="ru-RU" sz="3200" b="1" dirty="0" smtClean="0"/>
            </a:br>
            <a:r>
              <a:rPr lang="ru-RU" sz="3200" b="1" dirty="0" smtClean="0"/>
              <a:t>З год - 23 год =4 год (</a:t>
            </a:r>
            <a:r>
              <a:rPr lang="ru-RU" sz="3200" b="1" dirty="0" err="1" smtClean="0"/>
              <a:t>різниця</a:t>
            </a:r>
            <a:r>
              <a:rPr lang="ru-RU" sz="3200" b="1" dirty="0" smtClean="0"/>
              <a:t> в </a:t>
            </a:r>
            <a:r>
              <a:rPr lang="ru-RU" sz="3200" b="1" dirty="0" err="1" smtClean="0"/>
              <a:t>часі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між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двома</a:t>
            </a:r>
            <a:r>
              <a:rPr lang="ru-RU" sz="3200" b="1" dirty="0" smtClean="0"/>
              <a:t> пунктами); </a:t>
            </a:r>
            <a:br>
              <a:rPr lang="ru-RU" sz="3200" b="1" dirty="0" smtClean="0"/>
            </a:br>
            <a:r>
              <a:rPr lang="ru-RU" sz="3200" b="1" dirty="0" smtClean="0"/>
              <a:t>2) 4 год </a:t>
            </a:r>
            <a:r>
              <a:rPr lang="ru-RU" sz="3200" b="1" dirty="0" err="1" smtClean="0"/>
              <a:t>х</a:t>
            </a:r>
            <a:r>
              <a:rPr lang="ru-RU" sz="3200" b="1" dirty="0" smtClean="0"/>
              <a:t> 15°/год = 60° (</a:t>
            </a:r>
            <a:r>
              <a:rPr lang="ru-RU" sz="3200" b="1" dirty="0" err="1" smtClean="0"/>
              <a:t>різниця</a:t>
            </a:r>
            <a:r>
              <a:rPr lang="ru-RU" sz="3200" b="1" dirty="0" smtClean="0"/>
              <a:t> в градусах </a:t>
            </a:r>
            <a:r>
              <a:rPr lang="ru-RU" sz="3200" b="1" dirty="0" err="1" smtClean="0"/>
              <a:t>між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двома</a:t>
            </a:r>
            <a:r>
              <a:rPr lang="ru-RU" sz="3200" b="1" dirty="0" smtClean="0"/>
              <a:t> пунктами); </a:t>
            </a:r>
            <a:br>
              <a:rPr lang="ru-RU" sz="3200" b="1" dirty="0" smtClean="0"/>
            </a:br>
            <a:r>
              <a:rPr lang="ru-RU" sz="3200" b="1" dirty="0" smtClean="0"/>
              <a:t>0°д.+60°=60°сх.д </a:t>
            </a:r>
            <a:br>
              <a:rPr lang="ru-RU" sz="3200" b="1" dirty="0" smtClean="0"/>
            </a:br>
            <a:r>
              <a:rPr lang="ru-RU" sz="3200" b="1" dirty="0" err="1" smtClean="0"/>
              <a:t>Відповідь</a:t>
            </a:r>
            <a:r>
              <a:rPr lang="ru-RU" sz="3200" b="1" dirty="0" smtClean="0"/>
              <a:t>: </a:t>
            </a:r>
            <a:r>
              <a:rPr lang="ru-RU" sz="3200" b="1" dirty="0" err="1" smtClean="0"/>
              <a:t>географічна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довгота</a:t>
            </a:r>
            <a:r>
              <a:rPr lang="ru-RU" sz="3200" b="1" dirty="0" smtClean="0"/>
              <a:t> пункту А 60° </a:t>
            </a:r>
            <a:r>
              <a:rPr lang="ru-RU" sz="3200" b="1" dirty="0" err="1" smtClean="0"/>
              <a:t>сх</a:t>
            </a:r>
            <a:r>
              <a:rPr lang="ru-RU" sz="3200" b="1" dirty="0" smtClean="0"/>
              <a:t>. д. </a:t>
            </a:r>
            <a:endParaRPr lang="ru-RU" sz="3200" b="1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Задача 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3600" b="1" dirty="0" err="1" smtClean="0"/>
              <a:t>Місцевий</a:t>
            </a:r>
            <a:r>
              <a:rPr lang="ru-RU" sz="3600" b="1" dirty="0" smtClean="0"/>
              <a:t> </a:t>
            </a:r>
            <a:r>
              <a:rPr lang="ru-RU" sz="3600" b="1" dirty="0"/>
              <a:t>час </a:t>
            </a:r>
            <a:r>
              <a:rPr lang="ru-RU" sz="3600" b="1" dirty="0" err="1"/>
              <a:t>крайньої</a:t>
            </a:r>
            <a:r>
              <a:rPr lang="ru-RU" sz="3600" b="1" dirty="0"/>
              <a:t> </a:t>
            </a:r>
            <a:r>
              <a:rPr lang="ru-RU" sz="3600" b="1" dirty="0" err="1"/>
              <a:t>східної</a:t>
            </a:r>
            <a:r>
              <a:rPr lang="ru-RU" sz="3600" b="1" dirty="0"/>
              <a:t> точки </a:t>
            </a:r>
            <a:r>
              <a:rPr lang="ru-RU" sz="3600" b="1" dirty="0" err="1"/>
              <a:t>України</a:t>
            </a:r>
            <a:r>
              <a:rPr lang="ru-RU" sz="3600" b="1" dirty="0"/>
              <a:t> (</a:t>
            </a:r>
            <a:r>
              <a:rPr lang="ru-RU" sz="3600" b="1" dirty="0" err="1"/>
              <a:t>с.Червона</a:t>
            </a:r>
            <a:r>
              <a:rPr lang="ru-RU" sz="3600" b="1" dirty="0"/>
              <a:t> </a:t>
            </a:r>
            <a:r>
              <a:rPr lang="ru-RU" sz="3600" b="1" dirty="0" err="1"/>
              <a:t>Зірка</a:t>
            </a:r>
            <a:r>
              <a:rPr lang="ru-RU" sz="3600" b="1" dirty="0"/>
              <a:t>; 40°сх. д.) </a:t>
            </a:r>
            <a:r>
              <a:rPr lang="ru-RU" sz="3600" b="1" dirty="0" err="1"/>
              <a:t>випереджає</a:t>
            </a:r>
            <a:r>
              <a:rPr lang="ru-RU" sz="3600" b="1" dirty="0"/>
              <a:t> </a:t>
            </a:r>
            <a:r>
              <a:rPr lang="ru-RU" sz="3600" b="1" dirty="0" err="1"/>
              <a:t>місцевий</a:t>
            </a:r>
            <a:r>
              <a:rPr lang="ru-RU" sz="3600" b="1" dirty="0"/>
              <a:t> час </a:t>
            </a:r>
            <a:r>
              <a:rPr lang="ru-RU" sz="3600" b="1" dirty="0" err="1"/>
              <a:t>крайньої</a:t>
            </a:r>
            <a:r>
              <a:rPr lang="ru-RU" sz="3600" b="1" dirty="0"/>
              <a:t> </a:t>
            </a:r>
            <a:r>
              <a:rPr lang="ru-RU" sz="3600" b="1" dirty="0" err="1"/>
              <a:t>західної</a:t>
            </a:r>
            <a:r>
              <a:rPr lang="ru-RU" sz="3600" b="1" dirty="0"/>
              <a:t> точки (м. Чоп) на 1 год 12 </a:t>
            </a:r>
            <a:r>
              <a:rPr lang="ru-RU" sz="3600" b="1" dirty="0" err="1"/>
              <a:t>хв</a:t>
            </a:r>
            <a:r>
              <a:rPr lang="ru-RU" sz="3600" b="1" dirty="0"/>
              <a:t>. </a:t>
            </a:r>
            <a:r>
              <a:rPr lang="ru-RU" sz="3600" b="1" dirty="0" err="1"/>
              <a:t>Визначте</a:t>
            </a:r>
            <a:r>
              <a:rPr lang="ru-RU" sz="3600" b="1" dirty="0"/>
              <a:t> </a:t>
            </a:r>
            <a:r>
              <a:rPr lang="ru-RU" sz="3600" b="1" dirty="0" err="1"/>
              <a:t>географічну</a:t>
            </a:r>
            <a:r>
              <a:rPr lang="ru-RU" sz="3600" b="1" dirty="0"/>
              <a:t> </a:t>
            </a:r>
            <a:r>
              <a:rPr lang="ru-RU" sz="3600" b="1" dirty="0" err="1"/>
              <a:t>довготу</a:t>
            </a:r>
            <a:r>
              <a:rPr lang="ru-RU" sz="3600" b="1" dirty="0"/>
              <a:t> </a:t>
            </a:r>
            <a:r>
              <a:rPr lang="ru-RU" sz="3600" b="1" dirty="0" err="1"/>
              <a:t>крайньої</a:t>
            </a:r>
            <a:r>
              <a:rPr lang="ru-RU" sz="3600" b="1" dirty="0"/>
              <a:t> </a:t>
            </a:r>
            <a:r>
              <a:rPr lang="ru-RU" sz="3600" b="1" dirty="0" err="1"/>
              <a:t>західної</a:t>
            </a:r>
            <a:r>
              <a:rPr lang="ru-RU" sz="3600" b="1" dirty="0"/>
              <a:t> точки </a:t>
            </a:r>
            <a:r>
              <a:rPr lang="ru-RU" sz="3600" b="1" dirty="0" err="1"/>
              <a:t>України</a:t>
            </a:r>
            <a:r>
              <a:rPr lang="ru-RU" sz="3600" b="1" dirty="0"/>
              <a:t>. </a:t>
            </a:r>
            <a:br>
              <a:rPr lang="ru-RU" sz="3600" b="1" dirty="0"/>
            </a:b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Розв'язання</a:t>
            </a:r>
            <a:r>
              <a:rPr lang="ru-RU" dirty="0" smtClean="0"/>
              <a:t>: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479776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1) 1год 12хв=72 </a:t>
            </a:r>
            <a:r>
              <a:rPr lang="ru-RU" sz="4000" dirty="0" err="1" smtClean="0"/>
              <a:t>хв</a:t>
            </a:r>
            <a:r>
              <a:rPr lang="ru-RU" sz="4000" dirty="0" smtClean="0"/>
              <a:t>; </a:t>
            </a:r>
            <a:br>
              <a:rPr lang="ru-RU" sz="4000" dirty="0" smtClean="0"/>
            </a:br>
            <a:r>
              <a:rPr lang="ru-RU" sz="4000" dirty="0" smtClean="0"/>
              <a:t>2) 72 </a:t>
            </a:r>
            <a:r>
              <a:rPr lang="ru-RU" sz="4000" dirty="0" err="1" smtClean="0"/>
              <a:t>хв</a:t>
            </a:r>
            <a:r>
              <a:rPr lang="ru-RU" sz="4000" dirty="0" smtClean="0"/>
              <a:t> : 4 </a:t>
            </a:r>
            <a:r>
              <a:rPr lang="ru-RU" sz="4000" dirty="0" err="1" smtClean="0"/>
              <a:t>хв</a:t>
            </a:r>
            <a:r>
              <a:rPr lang="ru-RU" sz="4000" dirty="0" smtClean="0"/>
              <a:t> = 18°; </a:t>
            </a:r>
            <a:br>
              <a:rPr lang="ru-RU" sz="4000" dirty="0" smtClean="0"/>
            </a:br>
            <a:r>
              <a:rPr lang="ru-RU" sz="4000" dirty="0" smtClean="0"/>
              <a:t>3) 40°сх.д - 18° = 22°сх.д </a:t>
            </a:r>
            <a:br>
              <a:rPr lang="ru-RU" sz="4000" dirty="0" smtClean="0"/>
            </a:br>
            <a:r>
              <a:rPr lang="ru-RU" sz="4000" dirty="0" err="1" smtClean="0"/>
              <a:t>Відповідь</a:t>
            </a:r>
            <a:r>
              <a:rPr lang="ru-RU" sz="4000" dirty="0" smtClean="0"/>
              <a:t>: </a:t>
            </a:r>
            <a:r>
              <a:rPr lang="ru-RU" sz="4000" dirty="0" err="1" smtClean="0"/>
              <a:t>географічна</a:t>
            </a:r>
            <a:r>
              <a:rPr lang="ru-RU" sz="4000" dirty="0" smtClean="0"/>
              <a:t> </a:t>
            </a:r>
            <a:r>
              <a:rPr lang="ru-RU" sz="4000" dirty="0" err="1" smtClean="0"/>
              <a:t>довгота</a:t>
            </a:r>
            <a:r>
              <a:rPr lang="ru-RU" sz="4000" dirty="0" smtClean="0"/>
              <a:t> </a:t>
            </a:r>
            <a:r>
              <a:rPr lang="ru-RU" sz="4000" dirty="0" err="1" smtClean="0"/>
              <a:t>крайньої</a:t>
            </a:r>
            <a:r>
              <a:rPr lang="ru-RU" sz="4000" dirty="0" smtClean="0"/>
              <a:t> </a:t>
            </a:r>
            <a:r>
              <a:rPr lang="ru-RU" sz="4000" dirty="0" err="1" smtClean="0"/>
              <a:t>західної</a:t>
            </a:r>
            <a:r>
              <a:rPr lang="ru-RU" sz="4000" dirty="0" smtClean="0"/>
              <a:t> точки </a:t>
            </a:r>
            <a:r>
              <a:rPr lang="ru-RU" sz="4000" dirty="0" err="1" smtClean="0"/>
              <a:t>України</a:t>
            </a:r>
            <a:r>
              <a:rPr lang="ru-RU" sz="4000" dirty="0" smtClean="0"/>
              <a:t>, </a:t>
            </a:r>
            <a:r>
              <a:rPr lang="ru-RU" sz="4000" dirty="0" err="1" smtClean="0"/>
              <a:t>що</a:t>
            </a:r>
            <a:r>
              <a:rPr lang="ru-RU" sz="4000" dirty="0" smtClean="0"/>
              <a:t> </a:t>
            </a:r>
            <a:r>
              <a:rPr lang="ru-RU" sz="4000" dirty="0" err="1" smtClean="0"/>
              <a:t>розташована</a:t>
            </a:r>
            <a:r>
              <a:rPr lang="ru-RU" sz="4000" dirty="0" smtClean="0"/>
              <a:t> </a:t>
            </a:r>
            <a:r>
              <a:rPr lang="ru-RU" sz="4000" dirty="0" err="1" smtClean="0"/>
              <a:t>поблизу</a:t>
            </a:r>
            <a:r>
              <a:rPr lang="ru-RU" sz="4000" dirty="0" smtClean="0"/>
              <a:t> </a:t>
            </a:r>
            <a:r>
              <a:rPr lang="ru-RU" sz="4000" dirty="0" err="1" smtClean="0"/>
              <a:t>міста</a:t>
            </a:r>
            <a:r>
              <a:rPr lang="ru-RU" sz="4000" dirty="0" smtClean="0"/>
              <a:t> Чоп, становить 22° </a:t>
            </a:r>
            <a:r>
              <a:rPr lang="ru-RU" sz="4000" dirty="0" err="1" smtClean="0"/>
              <a:t>сх</a:t>
            </a:r>
            <a:r>
              <a:rPr lang="ru-RU" sz="4000" dirty="0" smtClean="0"/>
              <a:t>. д. </a:t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Задача 4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415880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географічну</a:t>
            </a:r>
            <a:r>
              <a:rPr lang="ru-RU" dirty="0"/>
              <a:t> </a:t>
            </a:r>
            <a:r>
              <a:rPr lang="ru-RU" dirty="0" err="1"/>
              <a:t>довготу</a:t>
            </a:r>
            <a:r>
              <a:rPr lang="ru-RU" dirty="0"/>
              <a:t> м. </a:t>
            </a:r>
            <a:r>
              <a:rPr lang="ru-RU" dirty="0" err="1"/>
              <a:t>Харкова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Києві</a:t>
            </a:r>
            <a:r>
              <a:rPr lang="ru-RU" dirty="0"/>
              <a:t> (30° 30' </a:t>
            </a:r>
            <a:r>
              <a:rPr lang="ru-RU" dirty="0" err="1"/>
              <a:t>сх</a:t>
            </a:r>
            <a:r>
              <a:rPr lang="ru-RU" dirty="0"/>
              <a:t>. д.) за </a:t>
            </a:r>
            <a:r>
              <a:rPr lang="ru-RU" dirty="0" err="1"/>
              <a:t>місцевим</a:t>
            </a:r>
            <a:r>
              <a:rPr lang="ru-RU" dirty="0"/>
              <a:t> часом 12 година, а в </a:t>
            </a:r>
            <a:r>
              <a:rPr lang="ru-RU" dirty="0" err="1"/>
              <a:t>Харкові</a:t>
            </a:r>
            <a:r>
              <a:rPr lang="ru-RU" dirty="0"/>
              <a:t> 12 год 22 </a:t>
            </a:r>
            <a:r>
              <a:rPr lang="ru-RU" dirty="0" err="1"/>
              <a:t>хв</a:t>
            </a:r>
            <a:r>
              <a:rPr lang="ru-RU" dirty="0"/>
              <a:t>. </a:t>
            </a:r>
            <a:br>
              <a:rPr lang="ru-RU" dirty="0"/>
            </a:br>
            <a:r>
              <a:rPr lang="ru-RU" dirty="0" err="1"/>
              <a:t>Розв'язання</a:t>
            </a:r>
            <a:r>
              <a:rPr lang="ru-RU" dirty="0"/>
              <a:t>: </a:t>
            </a:r>
            <a:br>
              <a:rPr lang="ru-RU" dirty="0"/>
            </a:br>
            <a:r>
              <a:rPr lang="ru-RU" dirty="0"/>
              <a:t>1)12 год 22 </a:t>
            </a:r>
            <a:r>
              <a:rPr lang="en-US" dirty="0"/>
              <a:t>x</a:t>
            </a:r>
            <a:r>
              <a:rPr lang="ru-RU" dirty="0"/>
              <a:t>в - 12 год = 22 </a:t>
            </a:r>
            <a:r>
              <a:rPr lang="ru-RU" dirty="0" err="1"/>
              <a:t>хв</a:t>
            </a:r>
            <a:r>
              <a:rPr lang="ru-RU" dirty="0"/>
              <a:t> (</a:t>
            </a:r>
            <a:r>
              <a:rPr lang="ru-RU" dirty="0" err="1"/>
              <a:t>різниця</a:t>
            </a:r>
            <a:r>
              <a:rPr lang="ru-RU" dirty="0"/>
              <a:t> в </a:t>
            </a:r>
            <a:r>
              <a:rPr lang="ru-RU" dirty="0" err="1"/>
              <a:t>часі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пунктами); ' </a:t>
            </a:r>
            <a:br>
              <a:rPr lang="ru-RU" dirty="0"/>
            </a:br>
            <a:r>
              <a:rPr lang="ru-RU" dirty="0"/>
              <a:t>2) 22 </a:t>
            </a:r>
            <a:r>
              <a:rPr lang="ru-RU" dirty="0" err="1"/>
              <a:t>хв</a:t>
            </a:r>
            <a:r>
              <a:rPr lang="ru-RU" dirty="0"/>
              <a:t> : 4хв = 5,5°=5°30' (</a:t>
            </a:r>
            <a:r>
              <a:rPr lang="ru-RU" dirty="0" err="1"/>
              <a:t>різниця</a:t>
            </a:r>
            <a:r>
              <a:rPr lang="ru-RU" dirty="0"/>
              <a:t> в градусах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двома</a:t>
            </a:r>
            <a:r>
              <a:rPr lang="ru-RU" dirty="0"/>
              <a:t> пунктами); </a:t>
            </a:r>
            <a:br>
              <a:rPr lang="ru-RU" dirty="0"/>
            </a:br>
            <a:r>
              <a:rPr lang="ru-RU" dirty="0"/>
              <a:t>3) 30°30'сх.д+5°30'=36°сх.д </a:t>
            </a:r>
            <a:br>
              <a:rPr lang="ru-RU" dirty="0"/>
            </a:br>
            <a:r>
              <a:rPr lang="ru-RU" dirty="0" err="1"/>
              <a:t>Відповідь</a:t>
            </a:r>
            <a:r>
              <a:rPr lang="ru-RU" dirty="0"/>
              <a:t>: </a:t>
            </a:r>
            <a:r>
              <a:rPr lang="ru-RU" dirty="0" err="1"/>
              <a:t>географічна</a:t>
            </a:r>
            <a:r>
              <a:rPr lang="ru-RU" dirty="0"/>
              <a:t> </a:t>
            </a:r>
            <a:r>
              <a:rPr lang="ru-RU" dirty="0" err="1"/>
              <a:t>довгота</a:t>
            </a:r>
            <a:r>
              <a:rPr lang="ru-RU" dirty="0"/>
              <a:t> м. </a:t>
            </a:r>
            <a:r>
              <a:rPr lang="ru-RU" dirty="0" err="1"/>
              <a:t>Харкова</a:t>
            </a:r>
            <a:r>
              <a:rPr lang="ru-RU" dirty="0"/>
              <a:t> 36° </a:t>
            </a:r>
            <a:r>
              <a:rPr lang="ru-RU" dirty="0" err="1"/>
              <a:t>сх</a:t>
            </a:r>
            <a:r>
              <a:rPr lang="ru-RU" dirty="0"/>
              <a:t>. д.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Задача 6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err="1" smtClean="0"/>
              <a:t>Місцевий</a:t>
            </a:r>
            <a:r>
              <a:rPr lang="ru-RU" dirty="0" smtClean="0"/>
              <a:t> </a:t>
            </a:r>
            <a:r>
              <a:rPr lang="ru-RU" dirty="0"/>
              <a:t>час м. </a:t>
            </a:r>
            <a:r>
              <a:rPr lang="ru-RU" dirty="0" err="1"/>
              <a:t>Миколаєва</a:t>
            </a:r>
            <a:r>
              <a:rPr lang="ru-RU" dirty="0"/>
              <a:t> </a:t>
            </a:r>
            <a:r>
              <a:rPr lang="ru-RU" dirty="0" err="1"/>
              <a:t>випереджає</a:t>
            </a:r>
            <a:r>
              <a:rPr lang="ru-RU" dirty="0"/>
              <a:t> </a:t>
            </a:r>
            <a:r>
              <a:rPr lang="ru-RU" dirty="0" err="1"/>
              <a:t>місцевий</a:t>
            </a:r>
            <a:r>
              <a:rPr lang="ru-RU" dirty="0"/>
              <a:t> час м. </a:t>
            </a:r>
            <a:r>
              <a:rPr lang="ru-RU" dirty="0" err="1"/>
              <a:t>Києва</a:t>
            </a:r>
            <a:r>
              <a:rPr lang="ru-RU" dirty="0"/>
              <a:t> на 6 </a:t>
            </a:r>
            <a:r>
              <a:rPr lang="ru-RU" dirty="0" err="1"/>
              <a:t>хв</a:t>
            </a:r>
            <a:r>
              <a:rPr lang="ru-RU" dirty="0"/>
              <a:t>. </a:t>
            </a:r>
            <a:r>
              <a:rPr lang="ru-RU" dirty="0" err="1"/>
              <a:t>Визначте</a:t>
            </a:r>
            <a:r>
              <a:rPr lang="ru-RU" dirty="0"/>
              <a:t> </a:t>
            </a:r>
            <a:r>
              <a:rPr lang="ru-RU" dirty="0" err="1"/>
              <a:t>географічну</a:t>
            </a:r>
            <a:r>
              <a:rPr lang="ru-RU" dirty="0"/>
              <a:t> </a:t>
            </a:r>
            <a:r>
              <a:rPr lang="ru-RU" dirty="0" err="1"/>
              <a:t>довготу</a:t>
            </a:r>
            <a:r>
              <a:rPr lang="ru-RU" dirty="0"/>
              <a:t> м. </a:t>
            </a:r>
            <a:r>
              <a:rPr lang="ru-RU" dirty="0" err="1"/>
              <a:t>Миколаєва</a:t>
            </a:r>
            <a:r>
              <a:rPr lang="ru-RU" dirty="0"/>
              <a:t>. </a:t>
            </a:r>
            <a:br>
              <a:rPr lang="ru-RU" dirty="0"/>
            </a:br>
            <a:r>
              <a:rPr lang="ru-RU" sz="3600" b="1" dirty="0" err="1"/>
              <a:t>Розв'язання</a:t>
            </a:r>
            <a:r>
              <a:rPr lang="ru-RU" sz="3600" b="1" dirty="0"/>
              <a:t>: </a:t>
            </a:r>
            <a:br>
              <a:rPr lang="ru-RU" sz="3600" b="1" dirty="0"/>
            </a:br>
            <a:r>
              <a:rPr lang="ru-RU" sz="3600" b="1" dirty="0"/>
              <a:t>1) 6 </a:t>
            </a:r>
            <a:r>
              <a:rPr lang="ru-RU" sz="3600" b="1" dirty="0" err="1" smtClean="0"/>
              <a:t>хв</a:t>
            </a:r>
            <a:r>
              <a:rPr lang="ru-RU" sz="3600" b="1" dirty="0" smtClean="0"/>
              <a:t> : 4 </a:t>
            </a:r>
            <a:r>
              <a:rPr lang="ru-RU" sz="3600" b="1" dirty="0" err="1" smtClean="0"/>
              <a:t>хв</a:t>
            </a:r>
            <a:r>
              <a:rPr lang="ru-RU" sz="3600" b="1" dirty="0" smtClean="0"/>
              <a:t> </a:t>
            </a:r>
            <a:r>
              <a:rPr lang="ru-RU" sz="3600" b="1" dirty="0"/>
              <a:t>= 1,5° = 1° 30'; </a:t>
            </a:r>
            <a:br>
              <a:rPr lang="ru-RU" sz="3600" b="1" dirty="0"/>
            </a:br>
            <a:r>
              <a:rPr lang="ru-RU" sz="3600" b="1" dirty="0"/>
              <a:t>2) 30° 30' с</a:t>
            </a:r>
            <a:r>
              <a:rPr lang="en-US" sz="3600" b="1" dirty="0"/>
              <a:t>x.</a:t>
            </a:r>
            <a:r>
              <a:rPr lang="ru-RU" sz="3600" b="1" dirty="0" err="1"/>
              <a:t>д</a:t>
            </a:r>
            <a:r>
              <a:rPr lang="ru-RU" sz="3600" b="1" dirty="0"/>
              <a:t> + 1° 30' = 32° </a:t>
            </a:r>
            <a:r>
              <a:rPr lang="ru-RU" sz="3600" b="1" dirty="0" err="1"/>
              <a:t>сх</a:t>
            </a:r>
            <a:r>
              <a:rPr lang="ru-RU" sz="3600" b="1" dirty="0"/>
              <a:t>. д. </a:t>
            </a:r>
            <a:r>
              <a:rPr lang="ru-RU" dirty="0"/>
              <a:t/>
            </a:r>
            <a:br>
              <a:rPr lang="ru-RU" dirty="0"/>
            </a:br>
            <a:r>
              <a:rPr lang="ru-RU" dirty="0" err="1"/>
              <a:t>Відповідь</a:t>
            </a:r>
            <a:r>
              <a:rPr lang="ru-RU" dirty="0"/>
              <a:t>: </a:t>
            </a:r>
            <a:r>
              <a:rPr lang="ru-RU" dirty="0" err="1"/>
              <a:t>географічна</a:t>
            </a:r>
            <a:r>
              <a:rPr lang="ru-RU" dirty="0"/>
              <a:t> </a:t>
            </a:r>
            <a:r>
              <a:rPr lang="ru-RU" dirty="0" err="1"/>
              <a:t>довгота</a:t>
            </a:r>
            <a:r>
              <a:rPr lang="ru-RU" dirty="0"/>
              <a:t> м. </a:t>
            </a:r>
            <a:r>
              <a:rPr lang="ru-RU" dirty="0" err="1"/>
              <a:t>Миколаєва</a:t>
            </a:r>
            <a:r>
              <a:rPr lang="ru-RU" dirty="0"/>
              <a:t> 32° </a:t>
            </a:r>
            <a:r>
              <a:rPr lang="ru-RU" dirty="0" err="1"/>
              <a:t>сх</a:t>
            </a:r>
            <a:r>
              <a:rPr lang="ru-RU" dirty="0"/>
              <a:t>. д. </a:t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buNone/>
            </a:pPr>
            <a:r>
              <a:rPr lang="uk-UA" b="1" dirty="0"/>
              <a:t>1.</a:t>
            </a:r>
            <a:r>
              <a:rPr lang="uk-UA" dirty="0"/>
              <a:t> </a:t>
            </a:r>
            <a:r>
              <a:rPr lang="uk-UA" sz="4800" dirty="0"/>
              <a:t>Використовуючи карту часових поясів, підпишіть на контурній карті поясний час, що відповідає кожному з поясів.</a:t>
            </a:r>
            <a:endParaRPr lang="ru-RU" sz="4800" dirty="0"/>
          </a:p>
          <a:p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Пригадайте</a:t>
            </a:r>
            <a:r>
              <a:rPr lang="ru-RU" dirty="0" smtClean="0"/>
              <a:t>: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</a:t>
            </a:r>
            <a:r>
              <a:rPr lang="ru-RU" dirty="0" smtClean="0"/>
              <a:t>. </a:t>
            </a:r>
            <a:r>
              <a:rPr lang="ru-RU" dirty="0" err="1" smtClean="0"/>
              <a:t>Назвіть</a:t>
            </a:r>
            <a:r>
              <a:rPr lang="ru-RU" dirty="0" smtClean="0"/>
              <a:t> </a:t>
            </a:r>
            <a:r>
              <a:rPr lang="ru-RU" dirty="0" err="1" smtClean="0"/>
              <a:t>одиниці</a:t>
            </a:r>
            <a:r>
              <a:rPr lang="ru-RU" dirty="0" smtClean="0"/>
              <a:t> часу,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</a:t>
            </a:r>
            <a:r>
              <a:rPr lang="ru-RU" dirty="0" smtClean="0"/>
              <a:t> </a:t>
            </a:r>
            <a:r>
              <a:rPr lang="ru-RU" dirty="0" err="1" smtClean="0"/>
              <a:t>знаєте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 smtClean="0"/>
              <a:t>. За </a:t>
            </a:r>
            <a:r>
              <a:rPr lang="ru-RU" dirty="0" err="1" smtClean="0"/>
              <a:t>який</a:t>
            </a:r>
            <a:r>
              <a:rPr lang="ru-RU" dirty="0" smtClean="0"/>
              <a:t> час Земля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повний</a:t>
            </a:r>
            <a:r>
              <a:rPr lang="ru-RU" dirty="0" smtClean="0"/>
              <a:t> </a:t>
            </a:r>
            <a:r>
              <a:rPr lang="ru-RU" dirty="0" err="1" smtClean="0"/>
              <a:t>оберт</a:t>
            </a:r>
            <a:r>
              <a:rPr lang="ru-RU" dirty="0" smtClean="0"/>
              <a:t>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?</a:t>
            </a:r>
          </a:p>
          <a:p>
            <a:r>
              <a:rPr lang="ru-RU" dirty="0" smtClean="0"/>
              <a:t> </a:t>
            </a:r>
            <a:r>
              <a:rPr lang="ru-RU" dirty="0" smtClean="0"/>
              <a:t>3. </a:t>
            </a:r>
            <a:r>
              <a:rPr lang="ru-RU" dirty="0" err="1" smtClean="0"/>
              <a:t>Обчисліть</a:t>
            </a:r>
            <a:r>
              <a:rPr lang="ru-RU" dirty="0" smtClean="0"/>
              <a:t>, на </a:t>
            </a:r>
            <a:r>
              <a:rPr lang="ru-RU" dirty="0" err="1" smtClean="0"/>
              <a:t>скільки</a:t>
            </a:r>
            <a:r>
              <a:rPr lang="ru-RU" dirty="0" smtClean="0"/>
              <a:t> </a:t>
            </a:r>
            <a:r>
              <a:rPr lang="ru-RU" dirty="0" err="1" smtClean="0"/>
              <a:t>градусів</a:t>
            </a:r>
            <a:r>
              <a:rPr lang="ru-RU" dirty="0" smtClean="0"/>
              <a:t> </a:t>
            </a:r>
            <a:r>
              <a:rPr lang="ru-RU" dirty="0" err="1" smtClean="0"/>
              <a:t>повернеться</a:t>
            </a:r>
            <a:r>
              <a:rPr lang="ru-RU" dirty="0" smtClean="0"/>
              <a:t> Земля </a:t>
            </a:r>
            <a:r>
              <a:rPr lang="ru-RU" dirty="0" err="1" smtClean="0"/>
              <a:t>навколо</a:t>
            </a:r>
            <a:r>
              <a:rPr lang="ru-RU" dirty="0" smtClean="0"/>
              <a:t> </a:t>
            </a:r>
            <a:r>
              <a:rPr lang="ru-RU" dirty="0" err="1" smtClean="0"/>
              <a:t>своєї</a:t>
            </a:r>
            <a:r>
              <a:rPr lang="ru-RU" dirty="0" smtClean="0"/>
              <a:t> </a:t>
            </a:r>
            <a:r>
              <a:rPr lang="ru-RU" dirty="0" err="1" smtClean="0"/>
              <a:t>осі</a:t>
            </a:r>
            <a:r>
              <a:rPr lang="ru-RU" dirty="0" smtClean="0"/>
              <a:t> за 1 год; за 4 </a:t>
            </a:r>
            <a:r>
              <a:rPr lang="ru-RU" dirty="0" err="1" smtClean="0"/>
              <a:t>хв</a:t>
            </a:r>
            <a:endParaRPr lang="uk-UA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72784"/>
          </a:xfrm>
        </p:spPr>
        <p:txBody>
          <a:bodyPr>
            <a:normAutofit fontScale="90000"/>
          </a:bodyPr>
          <a:lstStyle/>
          <a:p>
            <a:r>
              <a:rPr lang="uk-UA" sz="3600" b="1" dirty="0" smtClean="0"/>
              <a:t>2.</a:t>
            </a:r>
            <a:r>
              <a:rPr lang="uk-UA" sz="3600" dirty="0" smtClean="0"/>
              <a:t> Позначити на контурній карті і визначити, в яких часових поясах розташовані такі міста: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 smtClean="0"/>
              <a:t>а</a:t>
            </a:r>
            <a:r>
              <a:rPr lang="uk-UA" dirty="0"/>
              <a:t>) Лондон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б) Берлін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в) Житомир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г) Москва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ґ) Ташкент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д) Пекін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е) Токіо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є) Бразиліа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ж) Вашингтон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з) Лос-Анджелес</a:t>
            </a:r>
            <a:r>
              <a:rPr lang="uk-UA" u="sng" dirty="0"/>
              <a:t>		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52128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3.</a:t>
            </a:r>
            <a:r>
              <a:rPr lang="uk-UA" sz="3600" dirty="0" smtClean="0"/>
              <a:t> У Києві – 12.00. Визначити поясний час в таких містах: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а</a:t>
            </a:r>
            <a:r>
              <a:rPr lang="uk-UA" dirty="0"/>
              <a:t>) Париж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б) Ріо-де-Жанейро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в) Нью-Йорк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г) Ташкент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ґ) Сідней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д) Мехіко</a:t>
            </a:r>
            <a:r>
              <a:rPr lang="uk-UA" u="sng" dirty="0"/>
              <a:t>						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4.</a:t>
            </a:r>
            <a:r>
              <a:rPr lang="uk-UA" sz="2800" dirty="0" smtClean="0"/>
              <a:t> На скільки годин і в якому напрямку слід перевести стрілки годинника, якщо ви направляєтесь: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а</a:t>
            </a:r>
            <a:r>
              <a:rPr lang="uk-UA" dirty="0"/>
              <a:t>) з Києва у Варшаву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б) з Москви в Токіо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в) з Мадрида в </a:t>
            </a:r>
            <a:r>
              <a:rPr lang="uk-UA" dirty="0" err="1"/>
              <a:t>Сіетл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г) з Рима в Пекін</a:t>
            </a:r>
            <a:r>
              <a:rPr lang="uk-UA" u="sng" dirty="0"/>
              <a:t>						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1152128"/>
          </a:xfrm>
        </p:spPr>
        <p:txBody>
          <a:bodyPr>
            <a:noAutofit/>
          </a:bodyPr>
          <a:lstStyle/>
          <a:p>
            <a:r>
              <a:rPr lang="uk-UA" sz="3600" b="1" dirty="0" smtClean="0"/>
              <a:t>5.</a:t>
            </a:r>
            <a:r>
              <a:rPr lang="uk-UA" sz="3600" dirty="0" smtClean="0"/>
              <a:t> О котрій годині пасажир прибуває в Київ, якщо він вилетів:</a:t>
            </a: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а</a:t>
            </a:r>
            <a:r>
              <a:rPr lang="uk-UA" dirty="0"/>
              <a:t>) з Москви о 20 год., а політ тривав 1 </a:t>
            </a:r>
            <a:r>
              <a:rPr lang="uk-UA" dirty="0" err="1"/>
              <a:t>год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б) з Нью-Йорку о 24 год., а політ тривав 10 </a:t>
            </a:r>
            <a:r>
              <a:rPr lang="uk-UA" dirty="0" err="1"/>
              <a:t>год</a:t>
            </a:r>
            <a:r>
              <a:rPr lang="uk-UA" u="sng" dirty="0"/>
              <a:t>				</a:t>
            </a:r>
            <a:endParaRPr lang="ru-RU" dirty="0"/>
          </a:p>
          <a:p>
            <a:r>
              <a:rPr lang="uk-UA" dirty="0"/>
              <a:t>в) з Токіо о 18 год., а політ тривав 8 </a:t>
            </a:r>
            <a:r>
              <a:rPr lang="uk-UA" dirty="0" err="1"/>
              <a:t>год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г) з Лондона о 9 год., а політ тривав 2 </a:t>
            </a:r>
            <a:r>
              <a:rPr lang="uk-UA" dirty="0" err="1"/>
              <a:t>год</a:t>
            </a:r>
            <a:r>
              <a:rPr lang="uk-UA" u="sng" dirty="0"/>
              <a:t>				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436880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6.</a:t>
            </a:r>
            <a:r>
              <a:rPr lang="uk-UA" dirty="0" smtClean="0"/>
              <a:t> Визначити географічну довготу середніх меридіанів таких поясів: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3240360"/>
          </a:xfrm>
        </p:spPr>
        <p:txBody>
          <a:bodyPr>
            <a:normAutofit/>
          </a:bodyPr>
          <a:lstStyle/>
          <a:p>
            <a:r>
              <a:rPr lang="uk-UA" dirty="0" smtClean="0"/>
              <a:t>а</a:t>
            </a:r>
            <a:r>
              <a:rPr lang="uk-UA" dirty="0"/>
              <a:t>) нульового  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б) першого  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в) другого  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г) восьмого </a:t>
            </a:r>
            <a:r>
              <a:rPr lang="uk-UA" u="sng" dirty="0"/>
              <a:t>						</a:t>
            </a:r>
            <a:endParaRPr lang="ru-RU" dirty="0"/>
          </a:p>
          <a:p>
            <a:r>
              <a:rPr lang="uk-UA" dirty="0"/>
              <a:t>ґ) шістнадцятого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д) двадцятого   </a:t>
            </a:r>
            <a:r>
              <a:rPr lang="uk-UA" u="sng" dirty="0"/>
              <a:t>						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04832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7.</a:t>
            </a:r>
            <a:r>
              <a:rPr lang="uk-UA" dirty="0" smtClean="0"/>
              <a:t> За географічною довготою визначити часовий пояс: 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471664"/>
          </a:xfrm>
        </p:spPr>
        <p:txBody>
          <a:bodyPr/>
          <a:lstStyle/>
          <a:p>
            <a:r>
              <a:rPr lang="uk-UA" dirty="0" smtClean="0"/>
              <a:t>а</a:t>
            </a:r>
            <a:r>
              <a:rPr lang="uk-UA" dirty="0"/>
              <a:t>) 60</a:t>
            </a:r>
            <a:r>
              <a:rPr lang="uk-UA" baseline="30000" dirty="0"/>
              <a:t>о</a:t>
            </a:r>
            <a:r>
              <a:rPr lang="uk-UA" dirty="0"/>
              <a:t> сх. д.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б) 105</a:t>
            </a:r>
            <a:r>
              <a:rPr lang="uk-UA" baseline="30000" dirty="0"/>
              <a:t>о</a:t>
            </a:r>
            <a:r>
              <a:rPr lang="uk-UA" dirty="0"/>
              <a:t> сх. д. 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в) 180</a:t>
            </a:r>
            <a:r>
              <a:rPr lang="uk-UA" baseline="30000" dirty="0"/>
              <a:t>о</a:t>
            </a:r>
            <a:r>
              <a:rPr lang="uk-UA" dirty="0"/>
              <a:t> сх. д.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г) 75</a:t>
            </a:r>
            <a:r>
              <a:rPr lang="uk-UA" baseline="30000" dirty="0"/>
              <a:t>о</a:t>
            </a:r>
            <a:r>
              <a:rPr lang="uk-UA" dirty="0"/>
              <a:t> зх. д.  </a:t>
            </a:r>
            <a:r>
              <a:rPr lang="uk-UA" u="sng" dirty="0"/>
              <a:t>					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8.</a:t>
            </a:r>
            <a:r>
              <a:rPr lang="uk-UA" dirty="0" smtClean="0"/>
              <a:t> У Києві –18 год. Визначити місцевий час в таких містах: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2936"/>
            <a:ext cx="8229600" cy="3471664"/>
          </a:xfrm>
        </p:spPr>
        <p:txBody>
          <a:bodyPr/>
          <a:lstStyle/>
          <a:p>
            <a:r>
              <a:rPr lang="uk-UA" dirty="0" smtClean="0"/>
              <a:t>а</a:t>
            </a:r>
            <a:r>
              <a:rPr lang="uk-UA" dirty="0"/>
              <a:t>) Мехіко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б) Тбілісі 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в) Токіо  </a:t>
            </a:r>
            <a:r>
              <a:rPr lang="uk-UA" u="sng" dirty="0"/>
              <a:t>					</a:t>
            </a:r>
            <a:endParaRPr lang="ru-RU" dirty="0"/>
          </a:p>
          <a:p>
            <a:r>
              <a:rPr lang="uk-UA" dirty="0"/>
              <a:t>г) Гавана </a:t>
            </a:r>
            <a:r>
              <a:rPr lang="uk-UA" u="sng" dirty="0"/>
              <a:t>					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b="1" dirty="0"/>
              <a:t>9.</a:t>
            </a:r>
            <a:r>
              <a:rPr lang="uk-UA" dirty="0"/>
              <a:t> В якому часовому поясі розташована Україна?</a:t>
            </a:r>
            <a:r>
              <a:rPr lang="uk-UA" u="sng" dirty="0"/>
              <a:t>			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uk-UA" sz="4000" b="1" dirty="0"/>
              <a:t>10.</a:t>
            </a:r>
            <a:r>
              <a:rPr lang="uk-UA" sz="4000" dirty="0"/>
              <a:t> Київ має географічну довготу 30</a:t>
            </a:r>
            <a:r>
              <a:rPr lang="uk-UA" sz="4000" baseline="30000" dirty="0"/>
              <a:t>о</a:t>
            </a:r>
            <a:r>
              <a:rPr lang="uk-UA" sz="4000" dirty="0"/>
              <a:t>30' сх. д., а місцевий час 14 год. 30 хв.</a:t>
            </a:r>
            <a:endParaRPr lang="ru-RU" sz="4000" dirty="0"/>
          </a:p>
          <a:p>
            <a:pPr>
              <a:buNone/>
            </a:pPr>
            <a:r>
              <a:rPr lang="uk-UA" sz="4000" dirty="0"/>
              <a:t>Визначити географічну довготу Запоріжжя, якщо місцевий час в місті – 14 год. 48 хв.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«Мозковий штурм»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600" b="1" i="1" dirty="0"/>
              <a:t>Чому в різних куточках планети різний час.</a:t>
            </a:r>
            <a:endParaRPr lang="ru-RU" sz="3600" b="1" dirty="0" smtClean="0"/>
          </a:p>
          <a:p>
            <a:r>
              <a:rPr lang="uk-UA" sz="3600" b="1" i="1" dirty="0"/>
              <a:t>Як обертається Земля і які наслідки її руху?</a:t>
            </a:r>
            <a:endParaRPr lang="ru-RU" sz="3600" b="1" dirty="0" smtClean="0"/>
          </a:p>
          <a:p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Опрацювати  параграф 2.</a:t>
            </a: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885152"/>
          </a:xfrm>
        </p:spPr>
        <p:txBody>
          <a:bodyPr>
            <a:normAutofit/>
          </a:bodyPr>
          <a:lstStyle/>
          <a:p>
            <a:pPr algn="ctr"/>
            <a:r>
              <a:rPr lang="uk-UA" sz="9600" b="1" dirty="0" smtClean="0"/>
              <a:t>Молодці!!!</a:t>
            </a:r>
            <a:br>
              <a:rPr lang="uk-UA" sz="9600" b="1" dirty="0" smtClean="0"/>
            </a:br>
            <a:r>
              <a:rPr lang="uk-UA" sz="9600" b="1" dirty="0" smtClean="0"/>
              <a:t> Ви добре працювали</a:t>
            </a:r>
            <a:endParaRPr lang="ru-RU" sz="9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1746" name="Picture 2" descr="http://www.google.com.ua/url?source=imgres&amp;ct=img&amp;q=http://school.xvatit.com/images/thumb/b/bf/Ryxosovij.jpg/640px-Ryxosovij.jpg&amp;sa=X&amp;ei=ZwrwUdv4Kufi4QTpuoHQBQ&amp;ved=0CAQQ8wc4Ag&amp;usg=AFQjCNEBpQz1OsYETRTFl3y1UBYGBJD4y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0204" y="1052736"/>
            <a:ext cx="9184204" cy="55966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2770" name="Picture 2" descr="http://www.google.com.ua/url?source=imgres&amp;ct=img&amp;q=http://school.xvatit.com/images/9/94/Ryxplanet.jpg&amp;sa=X&amp;ei=hwrwUYKBKoaL4ATV_4DADw&amp;ved=0CAQQ8wc4Aw&amp;usg=AFQjCNEAqlrK-JEefH11TSqFE2s4eip-N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506" y="1700808"/>
            <a:ext cx="9079005" cy="36724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>
            <a:noAutofit/>
          </a:bodyPr>
          <a:lstStyle/>
          <a:p>
            <a:r>
              <a:rPr lang="ru-RU" sz="3600" b="1" dirty="0" err="1" smtClean="0"/>
              <a:t>Обертаючись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навколо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своєї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осі</a:t>
            </a:r>
            <a:r>
              <a:rPr lang="ru-RU" sz="3600" b="1" dirty="0" smtClean="0"/>
              <a:t> у </a:t>
            </a:r>
            <a:r>
              <a:rPr lang="ru-RU" sz="3600" b="1" dirty="0" err="1" smtClean="0"/>
              <a:t>напрямі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із</a:t>
            </a:r>
            <a:r>
              <a:rPr lang="ru-RU" sz="3600" b="1" dirty="0" smtClean="0"/>
              <a:t> заходу на </a:t>
            </a:r>
            <a:r>
              <a:rPr lang="ru-RU" sz="3600" b="1" dirty="0" err="1" smtClean="0"/>
              <a:t>схід</a:t>
            </a:r>
            <a:r>
              <a:rPr lang="ru-RU" sz="3600" b="1" dirty="0" smtClean="0"/>
              <a:t>, Земля за </a:t>
            </a:r>
            <a:r>
              <a:rPr lang="ru-RU" sz="3600" b="1" dirty="0" err="1" smtClean="0"/>
              <a:t>добу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робить</a:t>
            </a:r>
            <a:r>
              <a:rPr lang="ru-RU" sz="3600" b="1" dirty="0" smtClean="0"/>
              <a:t> один </a:t>
            </a:r>
            <a:r>
              <a:rPr lang="ru-RU" sz="3600" b="1" dirty="0" err="1" smtClean="0"/>
              <a:t>оберт</a:t>
            </a:r>
            <a:r>
              <a:rPr lang="ru-RU" sz="3600" b="1" dirty="0" smtClean="0"/>
              <a:t>. </a:t>
            </a:r>
            <a:r>
              <a:rPr lang="ru-RU" sz="3600" b="1" dirty="0" err="1" smtClean="0"/>
              <a:t>Сонце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послідовно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освітлює</a:t>
            </a:r>
            <a:r>
              <a:rPr lang="ru-RU" sz="3600" b="1" dirty="0" smtClean="0"/>
              <a:t> всю </a:t>
            </a:r>
            <a:r>
              <a:rPr lang="ru-RU" sz="3600" b="1" dirty="0" err="1" smtClean="0"/>
              <a:t>поверхню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земної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кулі</a:t>
            </a:r>
            <a:r>
              <a:rPr lang="ru-RU" sz="3600" b="1" dirty="0" smtClean="0"/>
              <a:t>. Тому, коли на </a:t>
            </a:r>
            <a:r>
              <a:rPr lang="ru-RU" sz="3600" b="1" dirty="0" err="1" smtClean="0"/>
              <a:t>Гринвіцькому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меридіані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полудень</a:t>
            </a:r>
            <a:r>
              <a:rPr lang="ru-RU" sz="3600" b="1" dirty="0" smtClean="0"/>
              <a:t>, то на </a:t>
            </a:r>
            <a:r>
              <a:rPr lang="ru-RU" sz="3600" b="1" dirty="0" err="1" smtClean="0"/>
              <a:t>довготі</a:t>
            </a:r>
            <a:r>
              <a:rPr lang="ru-RU" sz="3600" b="1" dirty="0" smtClean="0"/>
              <a:t> 180° - </a:t>
            </a:r>
            <a:r>
              <a:rPr lang="ru-RU" sz="3600" b="1" dirty="0" err="1" smtClean="0"/>
              <a:t>північ</a:t>
            </a:r>
            <a:r>
              <a:rPr lang="ru-RU" sz="3600" b="1" dirty="0" smtClean="0"/>
              <a:t>, на </a:t>
            </a:r>
            <a:r>
              <a:rPr lang="ru-RU" sz="3600" b="1" dirty="0" err="1" smtClean="0"/>
              <a:t>довготі</a:t>
            </a:r>
            <a:r>
              <a:rPr lang="ru-RU" sz="3600" b="1" dirty="0" smtClean="0"/>
              <a:t> 90° </a:t>
            </a:r>
            <a:r>
              <a:rPr lang="ru-RU" sz="3600" b="1" dirty="0" err="1" smtClean="0"/>
              <a:t>сх</a:t>
            </a:r>
            <a:r>
              <a:rPr lang="ru-RU" sz="3600" b="1" dirty="0" smtClean="0"/>
              <a:t>. д. - </a:t>
            </a:r>
            <a:r>
              <a:rPr lang="ru-RU" sz="3600" b="1" dirty="0" err="1" smtClean="0"/>
              <a:t>вечір</a:t>
            </a:r>
            <a:r>
              <a:rPr lang="ru-RU" sz="3600" b="1" dirty="0" smtClean="0"/>
              <a:t>, а на </a:t>
            </a:r>
            <a:r>
              <a:rPr lang="ru-RU" sz="3600" b="1" dirty="0" err="1" smtClean="0"/>
              <a:t>довготі</a:t>
            </a:r>
            <a:r>
              <a:rPr lang="ru-RU" sz="3600" b="1" dirty="0" smtClean="0"/>
              <a:t> 90° </a:t>
            </a:r>
            <a:r>
              <a:rPr lang="ru-RU" sz="3600" b="1" dirty="0" err="1" smtClean="0"/>
              <a:t>зх</a:t>
            </a:r>
            <a:r>
              <a:rPr lang="ru-RU" sz="3600" b="1" dirty="0" smtClean="0"/>
              <a:t>. д. - ранок. 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6626" name="Picture 2" descr="http://www.google.com.ua/url?source=imgres&amp;ct=img&amp;q=http://school.xvatit.com/images/thumb/6/6d/Godunnipoiasi.jpg/640px-Godunnipoiasi.jpg&amp;sa=X&amp;ei=VwrwUcDvLIna4ASC9IHYBg&amp;ved=0CAQQ8wc4AQ&amp;usg=AFQjCNG3h41AGeWlh768BPYbwoBlZWUhq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693327" cy="59766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6203032" cy="4389120"/>
          </a:xfrm>
        </p:spPr>
        <p:txBody>
          <a:bodyPr>
            <a:normAutofit fontScale="92500"/>
          </a:bodyPr>
          <a:lstStyle/>
          <a:p>
            <a:r>
              <a:rPr lang="ru-RU" sz="3600" b="1" dirty="0" err="1" smtClean="0"/>
              <a:t>Куляста</a:t>
            </a:r>
            <a:r>
              <a:rPr lang="ru-RU" sz="3600" b="1" dirty="0" smtClean="0"/>
              <a:t> форма </a:t>
            </a:r>
            <a:r>
              <a:rPr lang="ru-RU" sz="3600" b="1" dirty="0" err="1" smtClean="0"/>
              <a:t>Землі</a:t>
            </a:r>
            <a:r>
              <a:rPr lang="ru-RU" sz="3600" b="1" dirty="0" smtClean="0"/>
              <a:t> та </a:t>
            </a:r>
            <a:r>
              <a:rPr lang="ru-RU" sz="3600" b="1" dirty="0" err="1" smtClean="0"/>
              <a:t>її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обертання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навколо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своєї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осі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зумовлюють</a:t>
            </a:r>
            <a:r>
              <a:rPr lang="ru-RU" sz="3600" b="1" dirty="0" smtClean="0"/>
              <a:t> у </a:t>
            </a:r>
            <a:r>
              <a:rPr lang="ru-RU" sz="3600" b="1" dirty="0" err="1" smtClean="0"/>
              <a:t>кожний</a:t>
            </a:r>
            <a:r>
              <a:rPr lang="ru-RU" sz="3600" b="1" dirty="0" smtClean="0"/>
              <a:t> момент </a:t>
            </a:r>
            <a:r>
              <a:rPr lang="ru-RU" sz="3600" b="1" dirty="0" err="1" smtClean="0"/>
              <a:t>однаковий</a:t>
            </a:r>
            <a:r>
              <a:rPr lang="ru-RU" sz="3600" b="1" dirty="0" smtClean="0"/>
              <a:t> час </a:t>
            </a:r>
            <a:r>
              <a:rPr lang="ru-RU" sz="3600" b="1" dirty="0" err="1" smtClean="0"/>
              <a:t>доби</a:t>
            </a:r>
            <a:r>
              <a:rPr lang="ru-RU" sz="3600" b="1" dirty="0" smtClean="0"/>
              <a:t> для </a:t>
            </a:r>
            <a:r>
              <a:rPr lang="ru-RU" sz="3600" b="1" dirty="0" err="1" smtClean="0"/>
              <a:t>всіх</a:t>
            </a:r>
            <a:r>
              <a:rPr lang="ru-RU" sz="3600" b="1" dirty="0" smtClean="0"/>
              <a:t> точках, </a:t>
            </a:r>
            <a:r>
              <a:rPr lang="ru-RU" sz="3600" b="1" dirty="0" err="1" smtClean="0"/>
              <a:t>що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розташовані</a:t>
            </a:r>
            <a:r>
              <a:rPr lang="ru-RU" sz="3600" b="1" dirty="0" smtClean="0"/>
              <a:t> на одному </a:t>
            </a:r>
            <a:r>
              <a:rPr lang="ru-RU" sz="3600" b="1" dirty="0" err="1" smtClean="0"/>
              <a:t>меридіані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від</a:t>
            </a:r>
            <a:r>
              <a:rPr lang="ru-RU" sz="3600" b="1" dirty="0" smtClean="0"/>
              <a:t> </a:t>
            </a:r>
            <a:r>
              <a:rPr lang="ru-RU" sz="3600" b="1" dirty="0" err="1" smtClean="0"/>
              <a:t>Північного</a:t>
            </a:r>
            <a:r>
              <a:rPr lang="ru-RU" sz="3600" b="1" dirty="0" smtClean="0"/>
              <a:t> полюса до </a:t>
            </a:r>
            <a:r>
              <a:rPr lang="ru-RU" sz="3600" b="1" dirty="0" err="1" smtClean="0"/>
              <a:t>Південного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  <p:pic>
        <p:nvPicPr>
          <p:cNvPr id="33794" name="Picture 2" descr="http://narodna-osvita.com.ua/uploads/gilbert-8-bio/gilbert-8-bio-3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2492896"/>
            <a:ext cx="2142356" cy="3487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241</TotalTime>
  <Words>918</Words>
  <Application>Microsoft Office PowerPoint</Application>
  <PresentationFormat>Экран (4:3)</PresentationFormat>
  <Paragraphs>101</Paragraphs>
  <Slides>41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Поток</vt:lpstr>
      <vt:lpstr>Міжнародна система відліку  часу. Годинні пояси.  </vt:lpstr>
      <vt:lpstr>Мета:</vt:lpstr>
      <vt:lpstr>Пригадайте:</vt:lpstr>
      <vt:lpstr>«Мозковий штурм» 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Поясний час</vt:lpstr>
      <vt:lpstr>Слайд 14</vt:lpstr>
      <vt:lpstr>Слайд 15</vt:lpstr>
      <vt:lpstr>Слайд 16</vt:lpstr>
      <vt:lpstr>Слайд 17</vt:lpstr>
      <vt:lpstr>Слайд 18</vt:lpstr>
      <vt:lpstr>Задача 1</vt:lpstr>
      <vt:lpstr>Розв'язання:</vt:lpstr>
      <vt:lpstr>Задача 2</vt:lpstr>
      <vt:lpstr>Розв'язання: </vt:lpstr>
      <vt:lpstr>Задача 3</vt:lpstr>
      <vt:lpstr>Розв'язання</vt:lpstr>
      <vt:lpstr>Задача 5</vt:lpstr>
      <vt:lpstr>Розв'язання: </vt:lpstr>
      <vt:lpstr>Задача 4</vt:lpstr>
      <vt:lpstr>Задача 6</vt:lpstr>
      <vt:lpstr>Слайд 29</vt:lpstr>
      <vt:lpstr>2. Позначити на контурній карті і визначити, в яких часових поясах розташовані такі міста: </vt:lpstr>
      <vt:lpstr>3. У Києві – 12.00. Визначити поясний час в таких містах: </vt:lpstr>
      <vt:lpstr>4. На скільки годин і в якому напрямку слід перевести стрілки годинника, якщо ви направляєтесь:  </vt:lpstr>
      <vt:lpstr>5. О котрій годині пасажир прибуває в Київ, якщо він вилетів: </vt:lpstr>
      <vt:lpstr>6. Визначити географічну довготу середніх меридіанів таких поясів:   </vt:lpstr>
      <vt:lpstr>7. За географічною довготою визначити часовий пояс:   </vt:lpstr>
      <vt:lpstr>8. У Києві –18 год. Визначити місцевий час в таких містах:  </vt:lpstr>
      <vt:lpstr>Слайд 37</vt:lpstr>
      <vt:lpstr>Слайд 38</vt:lpstr>
      <vt:lpstr>Слайд 39</vt:lpstr>
      <vt:lpstr>Домашнє завдання</vt:lpstr>
      <vt:lpstr>Молодці!!!  Ви добре працювали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Алла</dc:creator>
  <cp:lastModifiedBy>ALLA</cp:lastModifiedBy>
  <cp:revision>27</cp:revision>
  <dcterms:created xsi:type="dcterms:W3CDTF">2013-07-24T16:21:07Z</dcterms:created>
  <dcterms:modified xsi:type="dcterms:W3CDTF">2017-07-19T06:15:59Z</dcterms:modified>
</cp:coreProperties>
</file>