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24"/>
  </p:notesMasterIdLst>
  <p:sldIdLst>
    <p:sldId id="275" r:id="rId2"/>
    <p:sldId id="277" r:id="rId3"/>
    <p:sldId id="278" r:id="rId4"/>
    <p:sldId id="279" r:id="rId5"/>
    <p:sldId id="257" r:id="rId6"/>
    <p:sldId id="268" r:id="rId7"/>
    <p:sldId id="258" r:id="rId8"/>
    <p:sldId id="259" r:id="rId9"/>
    <p:sldId id="260" r:id="rId10"/>
    <p:sldId id="262" r:id="rId11"/>
    <p:sldId id="263" r:id="rId12"/>
    <p:sldId id="280" r:id="rId13"/>
    <p:sldId id="271" r:id="rId14"/>
    <p:sldId id="264" r:id="rId15"/>
    <p:sldId id="265" r:id="rId16"/>
    <p:sldId id="267" r:id="rId17"/>
    <p:sldId id="272" r:id="rId18"/>
    <p:sldId id="273" r:id="rId19"/>
    <p:sldId id="269" r:id="rId20"/>
    <p:sldId id="274" r:id="rId21"/>
    <p:sldId id="270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B5BC"/>
    <a:srgbClr val="FFCC66"/>
    <a:srgbClr val="CC0000"/>
    <a:srgbClr val="A50021"/>
    <a:srgbClr val="996633"/>
    <a:srgbClr val="FFFF9F"/>
    <a:srgbClr val="008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13C17B-7452-401D-86EC-5EB8BFC9B4D1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E360D76-1DF1-4D94-A70F-8D2254725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3194FA-32B2-480B-A345-080976DC9D77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152D9F-C5AB-45A3-8804-999948D1B24C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41865-B3EC-47F3-85AC-BEBC6880745B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3974-2E63-4C5B-8B3A-87EEC6C447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5B655-3E16-47AD-971E-3FC6E58F8921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A893-B0E3-45E7-9946-B2E2D644D1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F8CF-ED7B-43F0-8F7E-8A74416C5794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8D73-5C77-4FDD-9F18-D17F8648CF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D14FF5-B40E-4CDA-8FA2-BD86522B5EF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1F63-8E5F-45BA-A3CF-882AD8116BD9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DEE3-0790-4427-8EDD-80D582F4F7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ADA1-881D-4204-844C-D38EA74ADA2B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EE28-4661-48CB-9439-659C6D79F0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98834-2B67-4A2D-BAD1-E721D5277B94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23271-90E5-4091-A25E-E766D67BD9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D7F16-070A-4F7E-A88F-C153F62EE2E6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9DD0F-21C1-4095-8508-C0F7EB5396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F7916-B6B3-45A0-A533-F52DB9A112B1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9C59-C735-4304-908E-BE796CFD95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B44E-C333-4C9E-8869-21E76871E8DA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3CEA-76BE-4A8C-979B-302620C94E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7FDA-0CC2-4B34-8AF2-D60F897E88E9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50EF-4739-4A2B-8A77-A8C7AA1912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85550-83D5-4EBE-9CB0-0D78E4EAAA81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FC42-FBB5-4BE8-9B76-B3DF8FEBBD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A082D27-53B9-4DF2-891E-80BFA21E1229}" type="datetimeFigureOut">
              <a:rPr lang="ru-RU"/>
              <a:pPr>
                <a:defRPr/>
              </a:pPr>
              <a:t>19.07.2017</a:t>
            </a:fld>
            <a:endParaRPr lang="uk-UA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F4923B-92FD-4E14-837F-BB3E59B1E2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755650" y="260648"/>
            <a:ext cx="7777163" cy="144016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5CB1DC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Рельєф  України</a:t>
            </a:r>
          </a:p>
        </p:txBody>
      </p:sp>
      <p:pic>
        <p:nvPicPr>
          <p:cNvPr id="2054" name="Picture 6" descr="Картинки по запросу низовини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0988"/>
            <a:ext cx="4716016" cy="3537012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гори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748" y="1844824"/>
            <a:ext cx="481425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 descr="Untitled-1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489325"/>
            <a:ext cx="3455988" cy="3149600"/>
          </a:xfrm>
          <a:prstGeom prst="rect">
            <a:avLst/>
          </a:prstGeom>
          <a:noFill/>
          <a:ln w="158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23850" y="981075"/>
            <a:ext cx="8640763" cy="2376488"/>
          </a:xfrm>
        </p:spPr>
        <p:txBody>
          <a:bodyPr>
            <a:normAutofit/>
          </a:bodyPr>
          <a:lstStyle/>
          <a:p>
            <a:pPr marL="547688" indent="-411163" eaLnBrk="1" hangingPunct="1">
              <a:lnSpc>
                <a:spcPct val="85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sz="200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Крайня південна частина України зайнята Причорноморською низовиною, яка невисокими крутими уступами (до 40 м) обри-вається в бік Чорного та Азовського морів. На південь низовина переходить на північну частину Кримського півострова, на заході якого межує з Тарханкутською, на сході - з Керченською височи-нами, а на півдні безпосередньо підходить до низькогір‘я Крим-ських гір. Західний кордон Причорноморської низовини проходить по долині р. Прут, а східний - схилами Приазовської височини.</a:t>
            </a:r>
          </a:p>
        </p:txBody>
      </p:sp>
      <p:pic>
        <p:nvPicPr>
          <p:cNvPr id="9" name="Рисунок 8" descr="300px-Ukraine_BS_Depression_en.jpg"/>
          <p:cNvPicPr>
            <a:picLocks noChangeAspect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11188" y="3500438"/>
            <a:ext cx="3816350" cy="3205162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4882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Причорноморська  низовина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>
            <a:lum bright="-36000" contrast="54000"/>
          </a:blip>
          <a:srcRect/>
          <a:stretch>
            <a:fillRect/>
          </a:stretch>
        </p:blipFill>
        <p:spPr>
          <a:xfrm>
            <a:off x="395288" y="188913"/>
            <a:ext cx="8334375" cy="69215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7338" y="4365625"/>
            <a:ext cx="8856662" cy="2305050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Україні значні площі зайняті підвищеними територіями, які називали підвищеннями. Серед них розташована в правобе-режній частині України Волино-Подільська височина. На заході вона поділяється так званим Малим Поліссям на дві частини - на велику за площею - Подільську (на півдні) і меншу - Волинську (на півночі) височини.</a:t>
            </a:r>
          </a:p>
        </p:txBody>
      </p:sp>
      <p:pic>
        <p:nvPicPr>
          <p:cNvPr id="5" name="Содержимое 4" descr="4_clip_image00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4932363" y="1050925"/>
            <a:ext cx="3455987" cy="3136900"/>
          </a:xfrm>
          <a:noFill/>
          <a:ln w="76200">
            <a:solidFill>
              <a:schemeClr val="bg1"/>
            </a:solidFill>
          </a:ln>
        </p:spPr>
      </p:pic>
      <p:pic>
        <p:nvPicPr>
          <p:cNvPr id="12293" name="Picture 6" descr="300px-ukraine_podol_highland_en.jpg (300×204)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684213" y="971550"/>
            <a:ext cx="3671887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рельєф україни презентац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152"/>
            <a:ext cx="9144000" cy="6940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eaLnBrk="1" hangingPunct="1"/>
            <a:endParaRPr lang="uk-UA" smtClean="0"/>
          </a:p>
        </p:txBody>
      </p:sp>
      <p:sp>
        <p:nvSpPr>
          <p:cNvPr id="1024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024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0245" name="Picture 2" descr="017.jpg (600×4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825" y="404813"/>
            <a:ext cx="8893175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Гора Камула (471 м над р. м.) — найвища вершина Подільської височини</a:t>
            </a:r>
            <a:endParaRPr lang="ru-RU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igeya_1.jpg (334×243)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372225" y="4076700"/>
            <a:ext cx="2562225" cy="23764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кіровогр-каскади1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076700"/>
            <a:ext cx="2592388" cy="23764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52513"/>
            <a:ext cx="8893175" cy="2952750"/>
          </a:xfrm>
          <a:effectLst>
            <a:outerShdw dist="25400" algn="ctr" rotWithShape="0">
              <a:srgbClr val="C9FFC9"/>
            </a:outerShdw>
          </a:effectLst>
        </p:spPr>
        <p:txBody>
          <a:bodyPr/>
          <a:lstStyle/>
          <a:p>
            <a:pPr marL="547688" indent="-411163" eaLnBrk="1" hangingPunct="1">
              <a:lnSpc>
                <a:spcPct val="95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sz="22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Придніпровська височина проходить через центральну частину України уздовж правобережжя Дніпра. На північному заході вона поступово переходить у Поліську низовину, на заході - у Подільську височину, а на південному сході (в районі Дніпровських порогів) - у Приазовську височину. </a:t>
            </a:r>
          </a:p>
          <a:p>
            <a:pPr marL="547688" indent="-411163" eaLnBrk="1" hangingPunct="1">
              <a:lnSpc>
                <a:spcPct val="95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sz="22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 Східний кордон Придніпровської височини чітко вира-жений правобережними дніпровськими кручами, а південний - помітним в рельєфі уступом до Причорноморської низовини.</a:t>
            </a:r>
          </a:p>
        </p:txBody>
      </p:sp>
      <p:pic>
        <p:nvPicPr>
          <p:cNvPr id="22532" name="Picture 4" descr="300px-ukraine_dnepr_highland_en.jpg (300×204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>
          <a:xfrm>
            <a:off x="179388" y="4005263"/>
            <a:ext cx="3097212" cy="2543175"/>
          </a:xfrm>
          <a:noFill/>
        </p:spPr>
      </p:pic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7057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6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ru-RU" sz="40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339933"/>
                    </a:gs>
                    <a:gs pos="50000">
                      <a:schemeClr val="folHlink"/>
                    </a:gs>
                    <a:gs pos="100000">
                      <a:srgbClr val="339933"/>
                    </a:gs>
                  </a:gsLst>
                  <a:lin ang="5400000" scaled="1"/>
                </a:gradFill>
                <a:latin typeface="Arial"/>
                <a:cs typeface="Arial"/>
              </a:rPr>
              <a:t> _____________  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81075"/>
            <a:ext cx="8964613" cy="2303463"/>
          </a:xfrm>
        </p:spPr>
        <p:txBody>
          <a:bodyPr>
            <a:normAutofit/>
          </a:bodyPr>
          <a:lstStyle/>
          <a:p>
            <a:pPr marL="547688" indent="-411163"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r>
              <a:rPr lang="ru-RU" sz="220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Приазовська височина (абсолютні висоти якої досягають 200-300 м) утворена південно-східним виступом Українського кристалічного масиву. Для Приазовської височини характерні часті виходи кристалічних порід, практично повсюдно оголені в нижніх частинах схилів долин річок, великих ярів і балок. Найвищою точкою Приазовської височини є гора Бельмак-Могила (324 м), у даний час практично повністю знищена діючим гранітним кар'єром.</a:t>
            </a:r>
          </a:p>
        </p:txBody>
      </p:sp>
      <p:pic>
        <p:nvPicPr>
          <p:cNvPr id="5" name="Содержимое 4" descr="sivers_kiy_donec_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468313" y="3357563"/>
            <a:ext cx="3311525" cy="3311525"/>
          </a:xfrm>
          <a:noFill/>
          <a:ln w="38100" cmpd="dbl">
            <a:solidFill>
              <a:srgbClr val="996633"/>
            </a:solidFill>
          </a:ln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827088" y="115888"/>
            <a:ext cx="7561262" cy="677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spc="72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50000">
                      <a:srgbClr val="996633"/>
                    </a:gs>
                    <a:gs pos="100000">
                      <a:srgbClr val="FFFFCC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Приазовська  височина</a:t>
            </a:r>
          </a:p>
        </p:txBody>
      </p:sp>
      <p:pic>
        <p:nvPicPr>
          <p:cNvPr id="15368" name="Picture 8" descr="Бельмак-Могила, карьер Запорожская область Фото Укра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357563"/>
            <a:ext cx="2209800" cy="3294062"/>
          </a:xfrm>
          <a:prstGeom prst="rect">
            <a:avLst/>
          </a:prstGeom>
          <a:noFill/>
          <a:ln w="38100" cmpd="dbl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5370" name="Picture 10" descr="110311"/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</a:blip>
          <a:srcRect/>
          <a:stretch>
            <a:fillRect/>
          </a:stretch>
        </p:blipFill>
        <p:spPr bwMode="auto">
          <a:xfrm>
            <a:off x="6516688" y="3357563"/>
            <a:ext cx="2160587" cy="3240087"/>
          </a:xfrm>
          <a:prstGeom prst="rect">
            <a:avLst/>
          </a:prstGeom>
          <a:noFill/>
          <a:ln w="38100" cmpd="dbl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859338" y="6165850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Гора Бельмак-Могила</a:t>
            </a:r>
            <a:endParaRPr lang="uk-UA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81075"/>
            <a:ext cx="8640763" cy="2076450"/>
          </a:xfrm>
        </p:spPr>
        <p:txBody>
          <a:bodyPr>
            <a:normAutofit fontScale="92500"/>
          </a:bodyPr>
          <a:lstStyle/>
          <a:p>
            <a:pPr marL="547688" indent="-411163" eaLnBrk="1" hangingPunct="1">
              <a:lnSpc>
                <a:spcPct val="7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sz="19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2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південному сході України знаходиться Донецька височина, витягнута з північного заходу на південний схід 350-кілометровою смугою при найбільшій ширині до 150 км. Вона межує на північному заході з Придніпровською низовиною, на південному заході -з Приазовської височиною, на півдні - з Приазовською низовиною, а на півночі і північному сході - із Середньоруською височиною. У межах Донецької височини виділяються дві геоморфологічні підобласті - Донецький кряж (південно-східна частина) і Бахмут-Торецька височина (північно-західна частина).</a:t>
            </a:r>
          </a:p>
        </p:txBody>
      </p:sp>
      <p:pic>
        <p:nvPicPr>
          <p:cNvPr id="26628" name="Picture 4" descr="250px-Ukraine_Doneck_highland_en.jpg (250×170)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395288" y="3644900"/>
            <a:ext cx="3744912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5612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5875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Донецька  височина</a:t>
            </a:r>
          </a:p>
        </p:txBody>
      </p:sp>
      <p:pic>
        <p:nvPicPr>
          <p:cNvPr id="17418" name="Picture 10" descr="priroda_donetsk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643438" y="3705225"/>
            <a:ext cx="3960812" cy="2819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eaLnBrk="1" hangingPunct="1"/>
            <a:endParaRPr lang="uk-UA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855788"/>
            <a:ext cx="4040188" cy="658812"/>
          </a:xfrm>
        </p:spPr>
        <p:txBody>
          <a:bodyPr lIns="45720" tIns="0" rIns="45720" bIns="0" anchor="ctr"/>
          <a:lstStyle/>
          <a:p>
            <a:pPr marL="0" indent="0" eaLnBrk="1" hangingPunct="1">
              <a:buFontTx/>
              <a:buNone/>
            </a:pPr>
            <a:endParaRPr lang="uk-UA" sz="3000" b="1" smtClean="0">
              <a:solidFill>
                <a:schemeClr val="tx2"/>
              </a:solidFill>
            </a:endParaRPr>
          </a:p>
        </p:txBody>
      </p:sp>
      <p:sp>
        <p:nvSpPr>
          <p:cNvPr id="1536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45025" y="1860550"/>
            <a:ext cx="4041775" cy="654050"/>
          </a:xfrm>
        </p:spPr>
        <p:txBody>
          <a:bodyPr lIns="45720" tIns="0" rIns="45720" bIns="0" anchor="ctr"/>
          <a:lstStyle/>
          <a:p>
            <a:pPr marL="0" indent="0" eaLnBrk="1" hangingPunct="1">
              <a:buFontTx/>
              <a:buNone/>
            </a:pPr>
            <a:endParaRPr lang="uk-UA" sz="2900" b="1" smtClean="0">
              <a:solidFill>
                <a:schemeClr val="tx2"/>
              </a:solidFill>
            </a:endParaRPr>
          </a:p>
        </p:txBody>
      </p:sp>
      <p:pic>
        <p:nvPicPr>
          <p:cNvPr id="15365" name="Содержимое 6" descr="2078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3850" y="908050"/>
            <a:ext cx="8497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Могила-Мечетна — найвища точка Донецької височини (367,1 м над рівнем моря), яку прийнято називати горою.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4" descr="IMG_285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550862"/>
          </a:xfrm>
          <a:effectLst>
            <a:outerShdw dist="45791" dir="3378596" algn="ctr" rotWithShape="0">
              <a:schemeClr val="bg1"/>
            </a:outerShdw>
          </a:effectLst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A50021"/>
                </a:solidFill>
              </a:rPr>
              <a:t>Хотинська височина</a:t>
            </a:r>
            <a:endParaRPr lang="ru-RU" b="1" dirty="0" smtClean="0">
              <a:solidFill>
                <a:srgbClr val="A50021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1125538"/>
            <a:ext cx="8497888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sz="2800" b="1" dirty="0" err="1">
                <a:solidFill>
                  <a:schemeClr val="accent2"/>
                </a:solidFill>
              </a:rPr>
              <a:t>Хвилясте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горбисте</a:t>
            </a:r>
            <a:r>
              <a:rPr lang="ru-RU" sz="2800" b="1" dirty="0">
                <a:solidFill>
                  <a:schemeClr val="accent2"/>
                </a:solidFill>
              </a:rPr>
              <a:t> пасмо, </a:t>
            </a:r>
            <a:r>
              <a:rPr lang="ru-RU" sz="2800" b="1" dirty="0" err="1">
                <a:solidFill>
                  <a:schemeClr val="accent2"/>
                </a:solidFill>
              </a:rPr>
              <a:t>що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розкинулося</a:t>
            </a:r>
            <a:r>
              <a:rPr lang="ru-RU" sz="2800" b="1" dirty="0">
                <a:solidFill>
                  <a:schemeClr val="accent2"/>
                </a:solidFill>
              </a:rPr>
              <a:t> на 50 км у </a:t>
            </a:r>
            <a:r>
              <a:rPr lang="ru-RU" sz="2800" b="1" dirty="0" err="1">
                <a:solidFill>
                  <a:schemeClr val="accent2"/>
                </a:solidFill>
              </a:rPr>
              <a:t>межиріччі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річок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Дністра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і</a:t>
            </a:r>
            <a:r>
              <a:rPr lang="ru-RU" sz="2800" b="1" dirty="0">
                <a:solidFill>
                  <a:schemeClr val="accent2"/>
                </a:solidFill>
              </a:rPr>
              <a:t> Пруту, </a:t>
            </a:r>
            <a:r>
              <a:rPr lang="ru-RU" sz="2800" b="1" dirty="0" err="1">
                <a:solidFill>
                  <a:schemeClr val="accent2"/>
                </a:solidFill>
              </a:rPr>
              <a:t>середня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висота</a:t>
            </a:r>
            <a:r>
              <a:rPr lang="ru-RU" sz="2800" b="1" dirty="0">
                <a:solidFill>
                  <a:schemeClr val="accent2"/>
                </a:solidFill>
              </a:rPr>
              <a:t> – 400 м, </a:t>
            </a:r>
            <a:r>
              <a:rPr lang="ru-RU" sz="2800" b="1" dirty="0" err="1">
                <a:solidFill>
                  <a:schemeClr val="accent2"/>
                </a:solidFill>
              </a:rPr>
              <a:t>найвища</a:t>
            </a:r>
            <a:r>
              <a:rPr lang="ru-RU" sz="2800" b="1" dirty="0">
                <a:solidFill>
                  <a:schemeClr val="accent2"/>
                </a:solidFill>
              </a:rPr>
              <a:t> точка – гора Берда (515 м), </a:t>
            </a:r>
            <a:r>
              <a:rPr lang="ru-RU" sz="2800" b="1" dirty="0" err="1">
                <a:solidFill>
                  <a:schemeClr val="accent2"/>
                </a:solidFill>
              </a:rPr>
              <a:t>що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є</a:t>
            </a:r>
            <a:r>
              <a:rPr lang="ru-RU" sz="2800" b="1" dirty="0">
                <a:solidFill>
                  <a:schemeClr val="accent2"/>
                </a:solidFill>
              </a:rPr>
              <a:t> максимальною </a:t>
            </a:r>
            <a:r>
              <a:rPr lang="ru-RU" sz="2800" b="1" dirty="0" err="1">
                <a:solidFill>
                  <a:schemeClr val="accent2"/>
                </a:solidFill>
              </a:rPr>
              <a:t>висотою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рівнинної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частини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України</a:t>
            </a:r>
            <a:r>
              <a:rPr lang="ru-RU" sz="2800" b="1" dirty="0">
                <a:solidFill>
                  <a:schemeClr val="accent2"/>
                </a:solidFill>
              </a:rPr>
              <a:t>.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6152" name="Picture 8" descr="Берда Запорізька область Фото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6700"/>
            <a:ext cx="3671888" cy="2449513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6154" name="Picture 10" descr="Hortyts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076700"/>
            <a:ext cx="2449513" cy="2449513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5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6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622300"/>
          </a:xfrm>
          <a:effectLst>
            <a:outerShdw dist="45791" dir="3378596" algn="ctr" rotWithShape="0">
              <a:srgbClr val="FFFFCC"/>
            </a:outerShdw>
          </a:effectLst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ru-RU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Українські Карпати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005263"/>
            <a:ext cx="9144000" cy="2708275"/>
          </a:xfrm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pPr marL="547688" indent="-411163" eaLnBrk="1" hangingPunct="1">
              <a:buClr>
                <a:srgbClr val="000000"/>
              </a:buClr>
              <a:buFont typeface="Wingdings 2" pitchFamily="18" charset="2"/>
              <a:buNone/>
            </a:pPr>
            <a:r>
              <a:rPr lang="ru-RU" sz="2000" smtClean="0">
                <a:solidFill>
                  <a:srgbClr val="FFFFCC"/>
                </a:solidFill>
              </a:rPr>
              <a:t>           Частина гірської системи Карпат на Заході України. Довжина їх від верхів`їв Сяну до витоків Сучави становить 280 км, ширина - понад   100 км. </a:t>
            </a:r>
          </a:p>
          <a:p>
            <a:pPr marL="547688" indent="-411163" eaLnBrk="1" hangingPunct="1">
              <a:buClr>
                <a:srgbClr val="000000"/>
              </a:buClr>
              <a:buFont typeface="Wingdings 2" pitchFamily="18" charset="2"/>
              <a:buNone/>
            </a:pPr>
            <a:r>
              <a:rPr lang="ru-RU" sz="2000" smtClean="0">
                <a:solidFill>
                  <a:srgbClr val="FFFFCC"/>
                </a:solidFill>
              </a:rPr>
              <a:t>           Займають територію Закарпатської,  частково Львівської, Івано-Франківської та Чернівецької областей. Площа - понад 24 тис. км</a:t>
            </a:r>
            <a:r>
              <a:rPr lang="en-US" sz="2000" smtClean="0">
                <a:solidFill>
                  <a:srgbClr val="FFFFCC"/>
                </a:solidFill>
              </a:rPr>
              <a:t>²</a:t>
            </a:r>
            <a:r>
              <a:rPr lang="ru-RU" sz="2000" smtClean="0">
                <a:solidFill>
                  <a:srgbClr val="FFFFCC"/>
                </a:solidFill>
              </a:rPr>
              <a:t>. Гірські хребти, розділені поздовжніми улоговинами та розмежовані глибокими поперечними долинами, простягаються з північного заходу на південний схід. </a:t>
            </a:r>
          </a:p>
          <a:p>
            <a:pPr marL="547688" indent="-411163" eaLnBrk="1" hangingPunct="1">
              <a:lnSpc>
                <a:spcPct val="90000"/>
              </a:lnSpc>
              <a:buClr>
                <a:srgbClr val="000000"/>
              </a:buClr>
              <a:buFont typeface="Wingdings 2" pitchFamily="18" charset="2"/>
              <a:buNone/>
            </a:pPr>
            <a:endParaRPr lang="ru-RU" sz="2000" smtClean="0">
              <a:solidFill>
                <a:srgbClr val="FFFFCC"/>
              </a:solidFill>
            </a:endParaRPr>
          </a:p>
        </p:txBody>
      </p:sp>
      <p:pic>
        <p:nvPicPr>
          <p:cNvPr id="6" name="Рисунок 5" descr="IMG_2633.jpg"/>
          <p:cNvPicPr>
            <a:picLocks noChangeAspect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68313" y="1341438"/>
            <a:ext cx="3816350" cy="2393950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8" name="Рисунок 7" descr="2_248.jpg"/>
          <p:cNvPicPr>
            <a:picLocks noChangeAspect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859338" y="1341438"/>
            <a:ext cx="3744912" cy="2382837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uk-UA" sz="3600" b="1" i="1" u="sng">
              <a:latin typeface="Times New Roman" pitchFamily="18" charset="0"/>
            </a:endParaRPr>
          </a:p>
          <a:p>
            <a:r>
              <a:rPr lang="uk-UA" sz="2800">
                <a:latin typeface="Times New Roman" pitchFamily="18" charset="0"/>
              </a:rPr>
              <a:t>ознайомитися з основними формами рельєфу;</a:t>
            </a:r>
          </a:p>
          <a:p>
            <a:r>
              <a:rPr lang="uk-UA" sz="2800">
                <a:latin typeface="Times New Roman" pitchFamily="18" charset="0"/>
              </a:rPr>
              <a:t>дати їм коротку характеристику;</a:t>
            </a:r>
          </a:p>
          <a:p>
            <a:r>
              <a:rPr lang="uk-UA" sz="2800">
                <a:latin typeface="Times New Roman" pitchFamily="18" charset="0"/>
              </a:rPr>
              <a:t>виявити особливості розташування форм рельєфу по території та зафіксувати це на контурній карті;</a:t>
            </a:r>
          </a:p>
          <a:p>
            <a:r>
              <a:rPr lang="uk-UA" sz="2800">
                <a:latin typeface="Times New Roman" pitchFamily="18" charset="0"/>
              </a:rPr>
              <a:t>встановити зв’язок будови поверхні з тектонічними структурами території України;</a:t>
            </a:r>
          </a:p>
          <a:p>
            <a:r>
              <a:rPr lang="uk-UA" sz="2800">
                <a:latin typeface="Times New Roman" pitchFamily="18" charset="0"/>
              </a:rPr>
              <a:t>з’ясувати особливості рельєфу нашої місцевості.</a:t>
            </a:r>
          </a:p>
          <a:p>
            <a:endParaRPr lang="ru-RU" sz="2800"/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043608" y="476673"/>
            <a:ext cx="7200800" cy="792088"/>
          </a:xfrm>
          <a:prstGeom prst="rect">
            <a:avLst/>
          </a:prstGeom>
          <a:solidFill>
            <a:srgbClr val="0070C0"/>
          </a:solidFill>
        </p:spPr>
        <p:txBody>
          <a:bodyPr wrap="none" fromWordArt="1">
            <a:prstTxWarp prst="textPlain">
              <a:avLst>
                <a:gd name="adj" fmla="val 4942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Основні завдання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overla1.JPG (500×3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365625"/>
            <a:ext cx="3097212" cy="23241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3565525" cy="693738"/>
          </a:xfrm>
          <a:effectLst>
            <a:outerShdw dist="28398" dir="1593903" algn="ctr" rotWithShape="0">
              <a:srgbClr val="FFFFCC"/>
            </a:outerShdw>
          </a:effectLst>
        </p:spPr>
        <p:txBody>
          <a:bodyPr lIns="0" rIns="0" bIns="0" anchor="b"/>
          <a:lstStyle/>
          <a:p>
            <a:pPr algn="l" eaLnBrk="1" hangingPunct="1">
              <a:defRPr/>
            </a:pPr>
            <a:r>
              <a:rPr lang="uk-UA" sz="57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Говерла</a:t>
            </a:r>
            <a:endParaRPr lang="ru-RU" sz="57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0825" y="3068638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Говерла</a:t>
            </a:r>
            <a:r>
              <a:rPr lang="ru-RU" sz="2800">
                <a:solidFill>
                  <a:schemeClr val="bg1"/>
                </a:solidFill>
              </a:rPr>
              <a:t> — найвища вершина Українських Карпат і найвища точка України. Висота -  2061 м. </a:t>
            </a:r>
          </a:p>
        </p:txBody>
      </p:sp>
      <p:pic>
        <p:nvPicPr>
          <p:cNvPr id="49160" name="Picture 8" descr="ind_10_full.jpg (600×4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4813"/>
            <a:ext cx="3132137" cy="223202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90" name="Picture 10" descr="GOVERLA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4211638" y="4365625"/>
            <a:ext cx="3024187" cy="226853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573463"/>
            <a:ext cx="9144000" cy="3284537"/>
          </a:xfrm>
          <a:solidFill>
            <a:srgbClr val="808000">
              <a:alpha val="14999"/>
            </a:srgbClr>
          </a:solidFill>
        </p:spPr>
        <p:txBody>
          <a:bodyPr/>
          <a:lstStyle/>
          <a:p>
            <a:pPr marL="547688" indent="-411163" eaLnBrk="1" hangingPunct="1">
              <a:buClr>
                <a:srgbClr val="000000"/>
              </a:buClr>
              <a:buFont typeface="Wingdings 2" pitchFamily="18" charset="2"/>
              <a:buNone/>
            </a:pPr>
            <a:r>
              <a:rPr lang="ru-RU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Майже 150-кілометровою дугою з північного сходу (поблизу Феодосії) на південний захід (біля Балаклави) простягаються Кримські гори. Вони складаються з трьох паралельних гірських пасом-куест, які характеризуються крутими обривистими південно-східними і пологими витягнутими північно-західними схилами. Висота і розміри куест збільшуються з південного сходу на північний захід. Найбільшою є Головна (1200-1500 м), за якою йдуть Внутрішня (близько 500 м) і Зовнішня (250-320 м) гряди. </a:t>
            </a:r>
          </a:p>
        </p:txBody>
      </p:sp>
      <p:pic>
        <p:nvPicPr>
          <p:cNvPr id="27652" name="Picture 4" descr="256px-Crimean_Mountains_(Balaklava).jpg (256×19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2663825" cy="189547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345362" cy="533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06"/>
              </a:avLst>
            </a:prstTxWarp>
          </a:bodyPr>
          <a:lstStyle/>
          <a:p>
            <a:pPr algn="ctr"/>
            <a:r>
              <a:rPr lang="uk-UA" sz="3600" b="1" kern="10">
                <a:ln w="1587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Кримські  гори</a:t>
            </a:r>
          </a:p>
        </p:txBody>
      </p:sp>
      <p:pic>
        <p:nvPicPr>
          <p:cNvPr id="21516" name="Picture 12" descr="relgeoukr2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3059113" y="1125538"/>
            <a:ext cx="2881312" cy="19240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7656" name="Picture 8" descr="IMG_1317-1318_small.jpg (261×300)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6227763" y="1484313"/>
            <a:ext cx="2736850" cy="195421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4175"/>
            <a:ext cx="8496300" cy="56197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Гора Роман-Кош – найвища точка Кримських гір. Висота – 1545 м</a:t>
            </a:r>
            <a:r>
              <a:rPr lang="uk-UA" sz="2800" smtClean="0"/>
              <a:t>.</a:t>
            </a:r>
            <a:endParaRPr lang="ru-RU" sz="2800" smtClean="0"/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0564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Гора Роман-Кош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uk-UA" sz="5400" b="1" dirty="0">
                <a:latin typeface="Times New Roman" pitchFamily="18" charset="0"/>
              </a:rPr>
              <a:t>Рельєф України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908175" y="1268413"/>
            <a:ext cx="2303463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284663" y="1268413"/>
            <a:ext cx="1944687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27088" y="1916113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latin typeface="Times New Roman" pitchFamily="18" charset="0"/>
              </a:rPr>
              <a:t>Гори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716463" y="1989138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latin typeface="Times New Roman" pitchFamily="18" charset="0"/>
              </a:rPr>
              <a:t>Рівнини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611188" y="2492375"/>
            <a:ext cx="11525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763713" y="2492375"/>
            <a:ext cx="10080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4427538" y="2492375"/>
            <a:ext cx="12255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5651500" y="2492375"/>
            <a:ext cx="12255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0" y="29972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latin typeface="Times New Roman" pitchFamily="18" charset="0"/>
              </a:rPr>
              <a:t>Кримські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051050" y="29972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latin typeface="Times New Roman" pitchFamily="18" charset="0"/>
              </a:rPr>
              <a:t>Карпати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635375" y="2997200"/>
            <a:ext cx="23764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latin typeface="Times New Roman" pitchFamily="18" charset="0"/>
              </a:rPr>
              <a:t>Низовини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–"/>
            </a:pPr>
            <a:r>
              <a:rPr lang="uk-UA" sz="2000">
                <a:latin typeface="Times New Roman" pitchFamily="18" charset="0"/>
              </a:rPr>
              <a:t>Поліська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–"/>
            </a:pPr>
            <a:r>
              <a:rPr lang="uk-UA" sz="2000">
                <a:latin typeface="Times New Roman" pitchFamily="18" charset="0"/>
              </a:rPr>
              <a:t>Придніпровська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–"/>
            </a:pPr>
            <a:r>
              <a:rPr lang="uk-UA" sz="2000">
                <a:latin typeface="Times New Roman" pitchFamily="18" charset="0"/>
              </a:rPr>
              <a:t>Причорноморська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–"/>
            </a:pPr>
            <a:r>
              <a:rPr lang="uk-UA" sz="2000">
                <a:latin typeface="Times New Roman" pitchFamily="18" charset="0"/>
              </a:rPr>
              <a:t>Північнокримська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–"/>
            </a:pPr>
            <a:r>
              <a:rPr lang="uk-UA" sz="2000">
                <a:latin typeface="Times New Roman" pitchFamily="18" charset="0"/>
              </a:rPr>
              <a:t>Закарпатська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407150" y="2997200"/>
            <a:ext cx="2736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latin typeface="Times New Roman" pitchFamily="18" charset="0"/>
              </a:rPr>
              <a:t>Височини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–"/>
            </a:pPr>
            <a:r>
              <a:rPr lang="uk-UA" sz="2000">
                <a:latin typeface="Times New Roman" pitchFamily="18" charset="0"/>
              </a:rPr>
              <a:t>Подільська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–"/>
            </a:pPr>
            <a:r>
              <a:rPr lang="uk-UA" sz="2000">
                <a:latin typeface="Times New Roman" pitchFamily="18" charset="0"/>
              </a:rPr>
              <a:t>Придніпровська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–"/>
            </a:pPr>
            <a:r>
              <a:rPr lang="uk-UA" sz="2000">
                <a:latin typeface="Times New Roman" pitchFamily="18" charset="0"/>
              </a:rPr>
              <a:t>Приазовська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–"/>
            </a:pPr>
            <a:r>
              <a:rPr lang="uk-UA" sz="2000">
                <a:latin typeface="Times New Roman" pitchFamily="18" charset="0"/>
              </a:rPr>
              <a:t>Донецький кряж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–"/>
            </a:pPr>
            <a:r>
              <a:rPr lang="uk-UA" sz="2000">
                <a:latin typeface="Times New Roman" pitchFamily="18" charset="0"/>
              </a:rPr>
              <a:t>Середньоросійська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0" name="Group 100"/>
          <p:cNvGraphicFramePr>
            <a:graphicFrameLocks noGrp="1"/>
          </p:cNvGraphicFramePr>
          <p:nvPr>
            <p:ph/>
          </p:nvPr>
        </p:nvGraphicFramePr>
        <p:xfrm>
          <a:off x="467542" y="908720"/>
          <a:ext cx="8085908" cy="5400600"/>
        </p:xfrm>
        <a:graphic>
          <a:graphicData uri="http://schemas.openxmlformats.org/drawingml/2006/table">
            <a:tbl>
              <a:tblPr/>
              <a:tblGrid>
                <a:gridCol w="2021477"/>
                <a:gridCol w="2021477"/>
                <a:gridCol w="2021477"/>
                <a:gridCol w="2021477"/>
              </a:tblGrid>
              <a:tr h="124257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95% від площі України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5% від площі України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1559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РІВНИНИ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ГОРИ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153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848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Низовини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Височини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Карпати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Кримські гори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H="1">
            <a:off x="323850" y="0"/>
            <a:ext cx="8640763" cy="603250"/>
          </a:xfrm>
          <a:effectLst>
            <a:outerShdw dist="45791" dir="3378596" algn="ctr" rotWithShape="0">
              <a:schemeClr val="bg1"/>
            </a:outerShdw>
          </a:effectLst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Загальна характеристика рельєфу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508500"/>
            <a:ext cx="9361488" cy="2016125"/>
          </a:xfrm>
        </p:spPr>
        <p:txBody>
          <a:bodyPr>
            <a:normAutofit lnSpcReduction="10000"/>
          </a:bodyPr>
          <a:lstStyle/>
          <a:p>
            <a:pPr marL="547688" indent="-411163" eaLnBrk="1" hangingPunct="1">
              <a:lnSpc>
                <a:spcPct val="90000"/>
              </a:lnSpc>
              <a:buClr>
                <a:srgbClr val="000000"/>
              </a:buClr>
              <a:buFont typeface="Wingdings 2" pitchFamily="18" charset="2"/>
              <a:buChar char=""/>
              <a:defRPr/>
            </a:pPr>
            <a:r>
              <a:rPr lang="ru-RU" sz="18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рельєфу України характерні переважно рівнинні території з невеликими висотами, на які припадає майже 90% площі країни. Близько 70% рівнинної частини складають низовини (найбільші - Поліська, Придніпровська, При-чорноморська і Закарпатська) і близько 30% - височини (Подільська, Волин-ська, Донецька, Приазовська та ін.). Середня висота рівнинної частини скла- дає близько 170 м. Середньовисокі гірські ланцюги Українських Карпат (деякі вершини досягають 1700-2000 м і вище) і Криму (1500 м і більше) становлять близько 5% території України.</a:t>
            </a:r>
          </a:p>
        </p:txBody>
      </p:sp>
      <p:pic>
        <p:nvPicPr>
          <p:cNvPr id="5" name="Содержимое 4" descr="001-ReliefMap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908050"/>
            <a:ext cx="4321175" cy="3424238"/>
          </a:xfrm>
          <a:noFill/>
          <a:ln w="38100" cmpd="dbl">
            <a:solidFill>
              <a:srgbClr val="800080"/>
            </a:solidFill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7572375" y="1143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2" descr="ми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180975" y="115888"/>
            <a:ext cx="9144000" cy="6858000"/>
          </a:xfrm>
        </p:spPr>
      </p:pic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395288" y="188913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Основні форми рельєфу: гори і рівнини</a:t>
            </a:r>
          </a:p>
        </p:txBody>
      </p:sp>
      <p:sp>
        <p:nvSpPr>
          <p:cNvPr id="97313" name="Rectangle 33"/>
          <p:cNvSpPr>
            <a:spLocks noChangeArrowheads="1"/>
          </p:cNvSpPr>
          <p:nvPr/>
        </p:nvSpPr>
        <p:spPr bwMode="auto">
          <a:xfrm rot="1755694">
            <a:off x="1042988" y="2924175"/>
            <a:ext cx="1633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Карпати</a:t>
            </a:r>
          </a:p>
        </p:txBody>
      </p:sp>
      <p:sp>
        <p:nvSpPr>
          <p:cNvPr id="97314" name="Rectangle 34"/>
          <p:cNvSpPr>
            <a:spLocks noChangeArrowheads="1"/>
          </p:cNvSpPr>
          <p:nvPr/>
        </p:nvSpPr>
        <p:spPr bwMode="auto">
          <a:xfrm rot="20233844">
            <a:off x="4870450" y="5561013"/>
            <a:ext cx="2779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Кримські гори</a:t>
            </a: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 rot="21334008">
            <a:off x="3624263" y="4292600"/>
            <a:ext cx="336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Причорноморська низовина</a:t>
            </a:r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1331913" y="1773238"/>
            <a:ext cx="234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Волинська височина</a:t>
            </a: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 rot="2051136">
            <a:off x="4002088" y="2303463"/>
            <a:ext cx="292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Придніпровська низовина</a:t>
            </a: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 rot="1921211">
            <a:off x="3059113" y="3068638"/>
            <a:ext cx="3711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Придніпровська</a:t>
            </a: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височина</a:t>
            </a: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 rot="1041422">
            <a:off x="6519863" y="3013075"/>
            <a:ext cx="211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Донецький кряж</a:t>
            </a: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 rot="2083331">
            <a:off x="1619250" y="3068638"/>
            <a:ext cx="357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Подільська  височина</a:t>
            </a: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 rot="21095466">
            <a:off x="5651500" y="3789363"/>
            <a:ext cx="2568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Приазовська височина</a:t>
            </a: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 rot="20945241">
            <a:off x="5618163" y="1292225"/>
            <a:ext cx="350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Середньоросійська височина</a:t>
            </a:r>
          </a:p>
        </p:txBody>
      </p:sp>
      <p:sp>
        <p:nvSpPr>
          <p:cNvPr id="2" name="Rectangle 36"/>
          <p:cNvSpPr>
            <a:spLocks noChangeArrowheads="1"/>
          </p:cNvSpPr>
          <p:nvPr/>
        </p:nvSpPr>
        <p:spPr bwMode="auto">
          <a:xfrm rot="868217">
            <a:off x="2051050" y="1196975"/>
            <a:ext cx="186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Поліська низовина</a:t>
            </a:r>
            <a:endParaRPr lang="ru-RU" sz="1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6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7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6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7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6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6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6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6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6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6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3" grpId="0"/>
      <p:bldP spid="97314" grpId="0"/>
      <p:bldP spid="97315" grpId="0"/>
      <p:bldP spid="97316" grpId="0"/>
      <p:bldP spid="97317" grpId="0"/>
      <p:bldP spid="97319" grpId="0"/>
      <p:bldP spid="97320" grpId="0"/>
      <p:bldP spid="97321" grpId="0"/>
      <p:bldP spid="9732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1438" y="1196975"/>
            <a:ext cx="9072562" cy="2303463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Крайню північно-західну частину країни займає Поліська низовина. Вона являє собою південний край великої Поліської низовини - сильно заболоченій рівнинній території з широкими вододілами і річковими долинами з пологими схилами.</a:t>
            </a:r>
          </a:p>
          <a:p>
            <a:pPr eaLnBrk="1" hangingPunct="1"/>
            <a:r>
              <a:rPr lang="ru-RU" sz="220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Велика геоморфологічна область - Українське Полісся - включає три підобласті: Волинське, Рівненське і Київське Полісся.</a:t>
            </a:r>
          </a:p>
          <a:p>
            <a:pPr eaLnBrk="1" hangingPunct="1"/>
            <a:endParaRPr lang="ru-RU" sz="2200" smtClean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6" name="Picture 2" descr="007.jpg (600×38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644900"/>
            <a:ext cx="3529013" cy="2879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Содержимое 6" descr="800px-Ukraine-Polissya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>
          <a:xfrm>
            <a:off x="827088" y="3644900"/>
            <a:ext cx="3594100" cy="2844800"/>
          </a:xfrm>
          <a:noFill/>
          <a:ln w="19050">
            <a:solidFill>
              <a:srgbClr val="333399"/>
            </a:solidFill>
          </a:ln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624638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CC"/>
                    </a:gs>
                    <a:gs pos="50000">
                      <a:schemeClr val="accent1"/>
                    </a:gs>
                    <a:gs pos="100000">
                      <a:srgbClr val="0099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_______  ________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0"/>
            <a:ext cx="8351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3806097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540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 </a:t>
            </a:r>
            <a:r>
              <a:rPr lang="ru-RU" sz="5400">
                <a:solidFill>
                  <a:srgbClr val="FFFFFF"/>
                </a:solidFill>
              </a:rPr>
              <a:t>Поліська  низовина</a:t>
            </a:r>
          </a:p>
        </p:txBody>
      </p:sp>
      <p:pic>
        <p:nvPicPr>
          <p:cNvPr id="18434" name="Picture 2" descr="793159523.jpg (659×49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3671887" cy="221456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6" name="Picture 4" descr="83067-dscn1224.jpg (500×37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2875"/>
            <a:ext cx="3816350" cy="223202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8" name="Picture 6" descr="lisostep1.jpg (533×40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149725"/>
            <a:ext cx="3673475" cy="22161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40" name="Picture 8" descr="120363.jpg (600×38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149725"/>
            <a:ext cx="3816350" cy="223043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50825" y="908050"/>
            <a:ext cx="8713788" cy="2144713"/>
          </a:xfrm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ru-RU" sz="2200" smtClean="0">
                <a:solidFill>
                  <a:srgbClr val="FFCC66"/>
                </a:solidFill>
              </a:rPr>
              <a:t>У північно-східній частині України розташована Придніпров-ська низовина, що є північно-східним продовженням Україн-ського Полісся. Її межа на заході і південному заході прохо-дить по Дніпру, на північному сході - схилами Середньо-руської височини, а на півдні - по схилами Приазовської височини.</a:t>
            </a:r>
          </a:p>
        </p:txBody>
      </p:sp>
      <p:pic>
        <p:nvPicPr>
          <p:cNvPr id="5" name="Содержимое 4" descr="220px-Dnieper_Nasa_2004-05-0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>
          <a:xfrm>
            <a:off x="4787900" y="3141663"/>
            <a:ext cx="3744913" cy="3417887"/>
          </a:xfrm>
          <a:noFill/>
          <a:ln w="38100" cmpd="dbl">
            <a:solidFill>
              <a:srgbClr val="008000"/>
            </a:solidFill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11188" y="3141663"/>
            <a:ext cx="3816350" cy="343217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7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587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Придніпровська  низовина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35600" y="616585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Вигляд з космосу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414</Words>
  <Application>Microsoft Office PowerPoint</Application>
  <PresentationFormat>Экран (4:3)</PresentationFormat>
  <Paragraphs>85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 2</vt:lpstr>
      <vt:lpstr>Constantia</vt:lpstr>
      <vt:lpstr>Comic Sans MS</vt:lpstr>
      <vt:lpstr>Оформление по умолчанию</vt:lpstr>
      <vt:lpstr>Слайд 1</vt:lpstr>
      <vt:lpstr>Слайд 2</vt:lpstr>
      <vt:lpstr>Рельєф України</vt:lpstr>
      <vt:lpstr>Слайд 4</vt:lpstr>
      <vt:lpstr>Загальна характеристика рельєфу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Хотинська височина</vt:lpstr>
      <vt:lpstr>Українські Карпати</vt:lpstr>
      <vt:lpstr>Говерла</vt:lpstr>
      <vt:lpstr>Слайд 21</vt:lpstr>
      <vt:lpstr>Гора Роман-Кош – найвища точка Кримських гір. Висота – 1545 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Рельєф України</dc:title>
  <dc:creator>motya</dc:creator>
  <cp:lastModifiedBy>ALLA</cp:lastModifiedBy>
  <cp:revision>68</cp:revision>
  <dcterms:created xsi:type="dcterms:W3CDTF">2010-02-04T12:48:02Z</dcterms:created>
  <dcterms:modified xsi:type="dcterms:W3CDTF">2017-07-19T06:43:51Z</dcterms:modified>
</cp:coreProperties>
</file>