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62" r:id="rId9"/>
    <p:sldId id="260" r:id="rId10"/>
    <p:sldId id="261" r:id="rId11"/>
    <p:sldId id="263" r:id="rId12"/>
    <p:sldId id="267" r:id="rId13"/>
    <p:sldId id="266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0" name="Пі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з одним округленим кут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Місце для заголовка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3C231F-4386-4401-9790-748A82CCBC8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83D7E3-8620-4D3B-8D02-A551389F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ial.kiev.ua/" TargetMode="External"/><Relationship Id="rId2" Type="http://schemas.openxmlformats.org/officeDocument/2006/relationships/hyperlink" Target="http://www.reabit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mo.ru/ru-ru/" TargetMode="External"/><Relationship Id="rId5" Type="http://schemas.openxmlformats.org/officeDocument/2006/relationships/hyperlink" Target="http://www.s-bilokin.name/" TargetMode="External"/><Relationship Id="rId4" Type="http://schemas.openxmlformats.org/officeDocument/2006/relationships/hyperlink" Target="http://ua.bykivny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2208308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solidFill>
                  <a:srgbClr val="FF0000"/>
                </a:solidFill>
              </a:rPr>
              <a:t>МАСОВІ РЕПРЕСІЇ</a:t>
            </a:r>
            <a:br>
              <a:rPr lang="uk-UA" sz="4800" i="1" dirty="0" smtClean="0">
                <a:solidFill>
                  <a:srgbClr val="FF0000"/>
                </a:solidFill>
              </a:rPr>
            </a:br>
            <a:r>
              <a:rPr lang="uk-UA" sz="4800" i="1" dirty="0" smtClean="0">
                <a:solidFill>
                  <a:srgbClr val="FF0000"/>
                </a:solidFill>
              </a:rPr>
              <a:t>ВЕЛИКИЙ ТЕРОР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Все идет по плану&amp;quot;: репресії в Червоній армії — зміцнення обороноздатності  по-сталінсь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780928"/>
            <a:ext cx="677372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асовий терор. Підлягають репресіям: Колишні куркулі, що повернулися після від'їзду покарання й продовжують вести активну антирадянську підривну діяльність. Колишні куркулі, що бігли з таборів або трудпоселень, а також куркулі, що уникли розкуркулювання і ведуть антирадянську діяльність. Колишні куркулі й соціально небезпечні елементи, що складалися в повстанських, фашистських, терористичних і бандитських формуваннях, що відбули покарання, що уникли репресій або бігли з місць ув'язнення й оновили свою антирадянську злочинну діяльність. Члени антирадянських партій, що були білими, жандармами, чиновниками, карателямі, бандитами, бандпосібниками, переправщиками, реемігрантами, що уникли репресій, що бігли з місць ув'язнення й продовжують вести активну антирадянську діяльність. Викриті слідчими й перевіреними агентурними матеріалами найбільш ворожі й активні учасники казацько-білогвардійських повстанських організацій, фашистських, терористичних і шпигунсько-диверсійних контрреволюційних формувань. Найактивніші антирадянські елементи з колишніх куркулів, карателів, бандитів, білих, сектантських активістів, церковників й інших, які втримуються у в'язницях, таборах, трудових селищах і колоніях і продовжують вести там активну антирадянську підривну роботу. Кримінальники, що ведуть злочинну діяльність і пов'язані зі злочинним середовищем. Кримінальні елементи, що перебувають у таборах і трудпоселеннях і ведучі в них злочинну діяльніст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Тиша Биківнянського лісу ховає великий злочин комуністичного режиму, - Нищ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185" y="3442742"/>
            <a:ext cx="3937343" cy="307181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00034" y="857232"/>
            <a:ext cx="8072494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Найбільше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Україні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місце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поховання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жертв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масових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політичних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репресій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розташоване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Биківнянському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лісі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поблизу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Києва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Саме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тут у 1936–1941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рр.таємно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ховали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розстріляних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органами НКВС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репресованих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осіб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зрівнюючи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могили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із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землею. На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сьогодні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, за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виявленими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опрацьованими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документами,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встановлено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прізвища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14 191 особи. На думку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дослідників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, у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Биківні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поховано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менш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як 100 тис. людей.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4" name="Picture 6" descr="Биківнянський лі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67" y="3405231"/>
            <a:ext cx="457200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репресій</a:t>
            </a:r>
            <a:r>
              <a:rPr lang="ru-RU" dirty="0" smtClean="0"/>
              <a:t> 1930-х </a:t>
            </a:r>
            <a:r>
              <a:rPr lang="ru-RU" dirty="0" err="1" smtClean="0"/>
              <a:t>рр</a:t>
            </a:r>
            <a:r>
              <a:rPr lang="ru-RU" dirty="0" smtClean="0"/>
              <a:t>. в </a:t>
            </a:r>
            <a:r>
              <a:rPr lang="ru-RU" dirty="0" err="1" smtClean="0"/>
              <a:t>радянській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357158" y="1643050"/>
            <a:ext cx="850112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1.Знищення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нейтралізація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концтаборах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потенційних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противників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тота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</a:p>
          <a:p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літарного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режиму.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Придушення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опозиційних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сил,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зокрема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через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створення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фіктивних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антирадянських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організацій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кабінетах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чекістів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uk-UA" sz="1400" i="1" dirty="0" smtClean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Фізичне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знищення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сотень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тисяч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українців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усіх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соціальних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верств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розкол</a:t>
            </a:r>
            <a:endParaRPr lang="ru-RU" sz="1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суспільства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протиставлення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соціальних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верств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одна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одній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uk-UA" sz="1400" i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Занепад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української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національної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культури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внаслідок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фізичного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винищення</a:t>
            </a:r>
            <a:endParaRPr lang="ru-RU" sz="1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інтелектуального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потенціалу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50000"/>
                  </a:schemeClr>
                </a:solidFill>
              </a:rPr>
              <a:t>республіки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uk-UA" sz="1400" i="1" dirty="0" smtClean="0">
                <a:solidFill>
                  <a:schemeClr val="accent4">
                    <a:lumMod val="50000"/>
                  </a:schemeClr>
                </a:solidFill>
              </a:rPr>
              <a:t>4. Деформація морально-етичних відносин і нагнітання атмосфери страху, </a:t>
            </a:r>
            <a:r>
              <a:rPr lang="uk-UA" sz="1400" i="1" dirty="0" err="1" smtClean="0">
                <a:solidFill>
                  <a:schemeClr val="accent4">
                    <a:lumMod val="50000"/>
                  </a:schemeClr>
                </a:solidFill>
              </a:rPr>
              <a:t>вза-</a:t>
            </a:r>
            <a:endParaRPr lang="uk-UA" sz="1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400" i="1" dirty="0" smtClean="0">
                <a:solidFill>
                  <a:schemeClr val="accent4">
                    <a:lumMod val="50000"/>
                  </a:schemeClr>
                </a:solidFill>
              </a:rPr>
              <a:t>ємної підозри, недовіри та абсолютної покори владі.</a:t>
            </a:r>
          </a:p>
          <a:p>
            <a:r>
              <a:rPr lang="uk-UA" sz="1400" i="1" dirty="0" smtClean="0">
                <a:solidFill>
                  <a:schemeClr val="accent4">
                    <a:lumMod val="50000"/>
                  </a:schemeClr>
                </a:solidFill>
              </a:rPr>
              <a:t>5. Поразки Червоної армії на початковому етапі війни з гітлерівською </a:t>
            </a:r>
            <a:r>
              <a:rPr lang="uk-UA" sz="1400" i="1" dirty="0" err="1" smtClean="0">
                <a:solidFill>
                  <a:schemeClr val="accent4">
                    <a:lumMod val="50000"/>
                  </a:schemeClr>
                </a:solidFill>
              </a:rPr>
              <a:t>Німеч-</a:t>
            </a:r>
            <a:endParaRPr lang="uk-UA" sz="1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400" i="1" dirty="0" smtClean="0">
                <a:solidFill>
                  <a:schemeClr val="accent4">
                    <a:lumMod val="50000"/>
                  </a:schemeClr>
                </a:solidFill>
              </a:rPr>
              <a:t>чиною через неукомплектованість кадрами кваліфікованих командирів і </a:t>
            </a:r>
            <a:r>
              <a:rPr lang="uk-UA" sz="1400" i="1" dirty="0" err="1" smtClean="0">
                <a:solidFill>
                  <a:schemeClr val="accent4">
                    <a:lumMod val="50000"/>
                  </a:schemeClr>
                </a:solidFill>
              </a:rPr>
              <a:t>не-</a:t>
            </a:r>
            <a:endParaRPr lang="uk-UA" sz="1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400" i="1" dirty="0" smtClean="0">
                <a:solidFill>
                  <a:schemeClr val="accent4">
                    <a:lumMod val="50000"/>
                  </a:schemeClr>
                </a:solidFill>
              </a:rPr>
              <a:t>бажання істотної частини мобілізованих громадян, які пройшли через</a:t>
            </a:r>
          </a:p>
          <a:p>
            <a:endParaRPr lang="uk-UA" sz="1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</a:rPr>
              <a:t>Голодомор і Великий терор, захищати цю владу.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Радянські репресії і Україна. Як людей перетворювали на біомасу - BBC News  Украї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86322"/>
            <a:ext cx="4143404" cy="2071678"/>
          </a:xfrm>
          <a:prstGeom prst="rect">
            <a:avLst/>
          </a:prstGeom>
          <a:noFill/>
        </p:spPr>
      </p:pic>
      <p:pic>
        <p:nvPicPr>
          <p:cNvPr id="3076" name="Picture 4" descr="Під час репресій в Червоній армії загинуло більше вищих офіцерів, аніж за  роки війни – АрміяInf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86322"/>
            <a:ext cx="4143404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00 000 ЧОЛОВІК- РОЗСТРІЛЯНІ 18 000 000 ЧОЛОВІК- ПОЗБАВЛЕНІ ВОЛІЖЕРТВИ «ВЕЛИКОГО ТЕРОРУ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214290"/>
            <a:ext cx="8072494" cy="250033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День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пам’яті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жертв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політичних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репресій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відзначається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згідно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Указом Президента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21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травня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2007 року,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щорічно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третю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неділю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травня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метою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належного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вшанування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пам’яті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жертв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політичних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репресій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привернення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уваги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суспільства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трагічних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подій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історії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викликаних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насильницьким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впровадженням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комуністичної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ідеології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День пам&amp;#39;яті жертв політичних репресій | Новини | Софіївська селищна  територіальна гром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7715304" cy="342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 fontScale="40000" lnSpcReduction="20000"/>
          </a:bodyPr>
          <a:lstStyle/>
          <a:p>
            <a:r>
              <a:rPr lang="ru-RU" sz="6300" b="1" i="1" dirty="0" err="1"/>
              <a:t>Корисні</a:t>
            </a:r>
            <a:r>
              <a:rPr lang="ru-RU" sz="6300" b="1" i="1" dirty="0"/>
              <a:t> </a:t>
            </a:r>
            <a:r>
              <a:rPr lang="ru-RU" sz="6300" b="1" i="1" dirty="0" err="1"/>
              <a:t>ресурси</a:t>
            </a:r>
            <a:r>
              <a:rPr lang="ru-RU" sz="6300" b="1" i="1" dirty="0"/>
              <a:t>:</a:t>
            </a:r>
          </a:p>
          <a:p>
            <a:r>
              <a:rPr lang="ru-RU" dirty="0"/>
              <a:t> 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r>
              <a:rPr lang="en-US" sz="5000" u="sng" dirty="0">
                <a:solidFill>
                  <a:srgbClr val="0070C0"/>
                </a:solidFill>
                <a:hlinkClick r:id="rId2"/>
              </a:rPr>
              <a:t>www.reabit.org.ua</a:t>
            </a:r>
            <a:r>
              <a:rPr lang="en-US" sz="5000" dirty="0">
                <a:solidFill>
                  <a:srgbClr val="0070C0"/>
                </a:solidFill>
              </a:rPr>
              <a:t> </a:t>
            </a:r>
            <a:r>
              <a:rPr lang="en-US" sz="5000" dirty="0"/>
              <a:t>– </a:t>
            </a:r>
            <a:r>
              <a:rPr lang="ru-RU" sz="5000" dirty="0"/>
              <a:t>Головна </a:t>
            </a:r>
            <a:r>
              <a:rPr lang="ru-RU" sz="5000" dirty="0" err="1"/>
              <a:t>редакційна</a:t>
            </a:r>
            <a:r>
              <a:rPr lang="ru-RU" sz="5000" dirty="0"/>
              <a:t> </a:t>
            </a:r>
            <a:r>
              <a:rPr lang="ru-RU" sz="5000" dirty="0" err="1"/>
              <a:t>колегія</a:t>
            </a:r>
            <a:r>
              <a:rPr lang="ru-RU" sz="5000" dirty="0"/>
              <a:t> </a:t>
            </a:r>
            <a:r>
              <a:rPr lang="ru-RU" sz="5000" dirty="0" err="1"/>
              <a:t>науково-документальної</a:t>
            </a:r>
            <a:r>
              <a:rPr lang="ru-RU" sz="5000" dirty="0"/>
              <a:t> </a:t>
            </a:r>
            <a:r>
              <a:rPr lang="ru-RU" sz="5000" dirty="0" err="1"/>
              <a:t>серії</a:t>
            </a:r>
            <a:r>
              <a:rPr lang="ru-RU" sz="5000" dirty="0"/>
              <a:t> книг «</a:t>
            </a:r>
            <a:r>
              <a:rPr lang="ru-RU" sz="5000" dirty="0" err="1"/>
              <a:t>Реабілітовані</a:t>
            </a:r>
            <a:r>
              <a:rPr lang="ru-RU" sz="5000" dirty="0"/>
              <a:t> </a:t>
            </a:r>
            <a:r>
              <a:rPr lang="ru-RU" sz="5000" dirty="0" err="1"/>
              <a:t>історією</a:t>
            </a:r>
            <a:r>
              <a:rPr lang="ru-RU" sz="5000" dirty="0"/>
              <a:t>».</a:t>
            </a:r>
          </a:p>
          <a:p>
            <a:r>
              <a:rPr lang="en-US" sz="5000" u="sng" dirty="0">
                <a:hlinkClick r:id="rId3"/>
              </a:rPr>
              <a:t>http://memorial.kiev.ua</a:t>
            </a:r>
            <a:r>
              <a:rPr lang="en-US" sz="5000" dirty="0"/>
              <a:t> – </a:t>
            </a:r>
            <a:r>
              <a:rPr lang="ru-RU" sz="5000" dirty="0" err="1"/>
              <a:t>Українське</a:t>
            </a:r>
            <a:r>
              <a:rPr lang="ru-RU" sz="5000" dirty="0"/>
              <a:t> </a:t>
            </a:r>
            <a:r>
              <a:rPr lang="ru-RU" sz="5000" dirty="0" err="1"/>
              <a:t>добровільне</a:t>
            </a:r>
            <a:r>
              <a:rPr lang="ru-RU" sz="5000" dirty="0"/>
              <a:t> культурно-</a:t>
            </a:r>
            <a:r>
              <a:rPr lang="ru-RU" sz="5000" dirty="0" err="1"/>
              <a:t>просвітницьке</a:t>
            </a:r>
            <a:r>
              <a:rPr lang="ru-RU" sz="5000" dirty="0"/>
              <a:t> </a:t>
            </a:r>
            <a:r>
              <a:rPr lang="ru-RU" sz="5000" dirty="0" err="1"/>
              <a:t>правозахисне</a:t>
            </a:r>
            <a:r>
              <a:rPr lang="ru-RU" sz="5000" dirty="0"/>
              <a:t> </a:t>
            </a:r>
            <a:r>
              <a:rPr lang="ru-RU" sz="5000" dirty="0" err="1"/>
              <a:t>благодійне</a:t>
            </a:r>
            <a:r>
              <a:rPr lang="ru-RU" sz="5000" dirty="0"/>
              <a:t> </a:t>
            </a:r>
            <a:r>
              <a:rPr lang="ru-RU" sz="5000" dirty="0" err="1"/>
              <a:t>товариство</a:t>
            </a:r>
            <a:r>
              <a:rPr lang="ru-RU" sz="5000" dirty="0"/>
              <a:t> «</a:t>
            </a:r>
            <a:r>
              <a:rPr lang="ru-RU" sz="5000" dirty="0" err="1"/>
              <a:t>Меморіал</a:t>
            </a:r>
            <a:r>
              <a:rPr lang="ru-RU" sz="5000" dirty="0"/>
              <a:t>» </a:t>
            </a:r>
            <a:r>
              <a:rPr lang="ru-RU" sz="5000" dirty="0" err="1"/>
              <a:t>імені</a:t>
            </a:r>
            <a:r>
              <a:rPr lang="ru-RU" sz="5000" dirty="0"/>
              <a:t> Василя </a:t>
            </a:r>
            <a:r>
              <a:rPr lang="ru-RU" sz="5000" dirty="0" err="1"/>
              <a:t>Стуса</a:t>
            </a:r>
            <a:r>
              <a:rPr lang="ru-RU" sz="5000" dirty="0"/>
              <a:t>.</a:t>
            </a:r>
          </a:p>
          <a:p>
            <a:r>
              <a:rPr lang="en-US" sz="5000" u="sng" dirty="0">
                <a:hlinkClick r:id="rId4"/>
              </a:rPr>
              <a:t>http://ua.bykivnya.org</a:t>
            </a:r>
            <a:r>
              <a:rPr lang="en-US" sz="5000" dirty="0"/>
              <a:t> – </a:t>
            </a:r>
            <a:r>
              <a:rPr lang="ru-RU" sz="5000" dirty="0" err="1"/>
              <a:t>Національний</a:t>
            </a:r>
            <a:r>
              <a:rPr lang="ru-RU" sz="5000" dirty="0"/>
              <a:t> </a:t>
            </a:r>
            <a:r>
              <a:rPr lang="ru-RU" sz="5000" dirty="0" err="1"/>
              <a:t>історико-меморіальний</a:t>
            </a:r>
            <a:r>
              <a:rPr lang="ru-RU" sz="5000" dirty="0"/>
              <a:t> </a:t>
            </a:r>
            <a:r>
              <a:rPr lang="ru-RU" sz="5000" dirty="0" err="1"/>
              <a:t>заповідник</a:t>
            </a:r>
            <a:r>
              <a:rPr lang="ru-RU" sz="5000" dirty="0"/>
              <a:t> «</a:t>
            </a:r>
            <a:r>
              <a:rPr lang="ru-RU" sz="5000" dirty="0" err="1"/>
              <a:t>Биківнянські</a:t>
            </a:r>
            <a:r>
              <a:rPr lang="ru-RU" sz="5000" dirty="0"/>
              <a:t> </a:t>
            </a:r>
            <a:r>
              <a:rPr lang="ru-RU" sz="5000" dirty="0" err="1"/>
              <a:t>могили</a:t>
            </a:r>
            <a:r>
              <a:rPr lang="ru-RU" sz="5000" dirty="0"/>
              <a:t>».</a:t>
            </a:r>
          </a:p>
          <a:p>
            <a:r>
              <a:rPr lang="en-US" sz="5000" u="sng" dirty="0">
                <a:hlinkClick r:id="rId5"/>
              </a:rPr>
              <a:t>http://www.s-bilokin.name/</a:t>
            </a:r>
            <a:r>
              <a:rPr lang="en-US" sz="5000" dirty="0"/>
              <a:t> – </a:t>
            </a:r>
            <a:r>
              <a:rPr lang="ru-RU" sz="5000" dirty="0" err="1"/>
              <a:t>персональний</a:t>
            </a:r>
            <a:r>
              <a:rPr lang="ru-RU" sz="5000" dirty="0"/>
              <a:t> сайт </a:t>
            </a:r>
            <a:r>
              <a:rPr lang="ru-RU" sz="5000" dirty="0" err="1"/>
              <a:t>Сергія</a:t>
            </a:r>
            <a:r>
              <a:rPr lang="ru-RU" sz="5000" dirty="0"/>
              <a:t> </a:t>
            </a:r>
            <a:r>
              <a:rPr lang="ru-RU" sz="5000" dirty="0" err="1"/>
              <a:t>Білоконя</a:t>
            </a:r>
            <a:r>
              <a:rPr lang="ru-RU" sz="5000" dirty="0"/>
              <a:t>.</a:t>
            </a:r>
          </a:p>
          <a:p>
            <a:r>
              <a:rPr lang="en-US" sz="5000" u="sng" dirty="0">
                <a:solidFill>
                  <a:srgbClr val="0070C0"/>
                </a:solidFill>
                <a:hlinkClick r:id="rId6"/>
              </a:rPr>
              <a:t>https://www.memo.ru/ru-ru/</a:t>
            </a:r>
            <a:r>
              <a:rPr lang="en-US" sz="5000" dirty="0">
                <a:solidFill>
                  <a:srgbClr val="0070C0"/>
                </a:solidFill>
              </a:rPr>
              <a:t> </a:t>
            </a:r>
            <a:r>
              <a:rPr lang="en-US" sz="5000" dirty="0"/>
              <a:t>– </a:t>
            </a:r>
            <a:r>
              <a:rPr lang="ru-RU" sz="5000" dirty="0"/>
              <a:t>сайт </a:t>
            </a:r>
            <a:r>
              <a:rPr lang="ru-RU" sz="5000" dirty="0" err="1"/>
              <a:t>Міжнародного</a:t>
            </a:r>
            <a:r>
              <a:rPr lang="ru-RU" sz="5000" dirty="0"/>
              <a:t> </a:t>
            </a:r>
            <a:r>
              <a:rPr lang="ru-RU" sz="5000" dirty="0" err="1"/>
              <a:t>історико-просвітницького</a:t>
            </a:r>
            <a:r>
              <a:rPr lang="ru-RU" sz="5000" dirty="0"/>
              <a:t>, </a:t>
            </a:r>
            <a:r>
              <a:rPr lang="ru-RU" sz="5000" dirty="0" err="1"/>
              <a:t>правозахисного</a:t>
            </a:r>
            <a:r>
              <a:rPr lang="ru-RU" sz="5000" dirty="0"/>
              <a:t> та </a:t>
            </a:r>
            <a:r>
              <a:rPr lang="ru-RU" sz="5000" dirty="0" err="1"/>
              <a:t>доброчинного</a:t>
            </a:r>
            <a:r>
              <a:rPr lang="ru-RU" sz="5000" dirty="0"/>
              <a:t> </a:t>
            </a:r>
            <a:r>
              <a:rPr lang="ru-RU" sz="5000" dirty="0" err="1"/>
              <a:t>товариства</a:t>
            </a:r>
            <a:r>
              <a:rPr lang="ru-RU" sz="5000" dirty="0"/>
              <a:t> «</a:t>
            </a:r>
            <a:r>
              <a:rPr lang="ru-RU" sz="5000" dirty="0" err="1"/>
              <a:t>Меморіал</a:t>
            </a:r>
            <a:r>
              <a:rPr lang="ru-RU" sz="5000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1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7224" y="1571612"/>
            <a:ext cx="764386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Політичні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репресії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переслідування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особи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групи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суспільстві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політичних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міркувань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зокрема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метою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обмеження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запобігання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здатності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брати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участь у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політичному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житті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суспільства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зменшуючи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таким чином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їхні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позиції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серед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співгромадян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12418" cy="74865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Що таке політичні репресії?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19 травня в Україні День пам&amp;#39;яті жертв політичних репресій - Вільне раді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3643338" cy="2915346"/>
          </a:xfrm>
          <a:prstGeom prst="rect">
            <a:avLst/>
          </a:prstGeom>
          <a:noFill/>
        </p:spPr>
      </p:pic>
      <p:pic>
        <p:nvPicPr>
          <p:cNvPr id="13314" name="Picture 2" descr="Політичні репресії 1920-1980-х та проблеми формування національної пам&amp;#39;яті  | Історична прав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386931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5318" cy="1051560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Причини масових репресій в Україні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Сталін та «вороги народу». Як у СРСР легалізували масові репресії - Артефа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14818"/>
            <a:ext cx="5214974" cy="2396174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23528" y="1584155"/>
            <a:ext cx="835824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i="1" dirty="0" smtClean="0"/>
              <a:t>Тоталітарний режим в СРСР</a:t>
            </a:r>
          </a:p>
          <a:p>
            <a:pPr marL="342900" indent="-342900">
              <a:buAutoNum type="arabicPeriod"/>
            </a:pPr>
            <a:r>
              <a:rPr lang="uk-UA" i="1" dirty="0" smtClean="0"/>
              <a:t>Зміна вищого керівництва в СРСР</a:t>
            </a:r>
          </a:p>
          <a:p>
            <a:pPr marL="342900" indent="-342900">
              <a:buAutoNum type="arabicPeriod"/>
            </a:pPr>
            <a:r>
              <a:rPr lang="uk-UA" i="1" dirty="0" smtClean="0"/>
              <a:t>Суцільна колективізація</a:t>
            </a:r>
          </a:p>
          <a:p>
            <a:pPr marL="342900" indent="-342900">
              <a:buAutoNum type="arabicPeriod"/>
            </a:pPr>
            <a:r>
              <a:rPr lang="uk-UA" i="1" dirty="0" smtClean="0"/>
              <a:t>Форсована індустріалізація</a:t>
            </a:r>
          </a:p>
          <a:p>
            <a:pPr marL="342900" indent="-342900">
              <a:buAutoNum type="arabicPeriod"/>
            </a:pPr>
            <a:r>
              <a:rPr lang="uk-UA" i="1" dirty="0" smtClean="0"/>
              <a:t>Примусовий характер праці</a:t>
            </a:r>
          </a:p>
          <a:p>
            <a:pPr marL="342900" indent="-342900">
              <a:buAutoNum type="arabicPeriod"/>
            </a:pPr>
            <a:r>
              <a:rPr lang="uk-UA" i="1" dirty="0" smtClean="0"/>
              <a:t>Підготовка до стаханівських та інших рухів </a:t>
            </a:r>
            <a:r>
              <a:rPr lang="uk-UA" i="1" dirty="0" err="1" smtClean="0"/>
              <a:t>“соціалістичних</a:t>
            </a:r>
            <a:r>
              <a:rPr lang="uk-UA" i="1" dirty="0" smtClean="0"/>
              <a:t> </a:t>
            </a:r>
            <a:r>
              <a:rPr lang="uk-UA" i="1" dirty="0" err="1" smtClean="0"/>
              <a:t>чудес”</a:t>
            </a:r>
            <a:endParaRPr lang="uk-UA" i="1" dirty="0" smtClean="0"/>
          </a:p>
          <a:p>
            <a:pPr marL="342900" indent="-342900">
              <a:buAutoNum type="arabicPeriod"/>
            </a:pPr>
            <a:r>
              <a:rPr lang="uk-UA" i="1" dirty="0" smtClean="0"/>
              <a:t>Встановлення адміністративно-командної системи</a:t>
            </a:r>
          </a:p>
          <a:p>
            <a:pPr marL="342900" indent="-342900">
              <a:buAutoNum type="arabicPeriod"/>
            </a:pPr>
            <a:r>
              <a:rPr lang="uk-UA" i="1" dirty="0" smtClean="0"/>
              <a:t>Курс СРСР на світову революцію та підготовку до Другої світової війни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642942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Періодизація масових репресій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266" name="Picture 2" descr="Становлення сталінського режиму в кінці 1920-х – 1930-х рр. (2 уроки)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08"/>
            <a:ext cx="3000396" cy="2033237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642910" y="1071546"/>
            <a:ext cx="7786742" cy="36933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 smtClean="0"/>
              <a:t>1. Перший </a:t>
            </a:r>
            <a:r>
              <a:rPr lang="uk-UA" b="1" i="1" dirty="0" smtClean="0"/>
              <a:t>( 1929-1931) </a:t>
            </a:r>
            <a:r>
              <a:rPr lang="uk-UA" i="1" dirty="0" smtClean="0"/>
              <a:t>– це так звана </a:t>
            </a:r>
            <a:r>
              <a:rPr lang="uk-UA" i="1" dirty="0" err="1" smtClean="0"/>
              <a:t>“шахтинська</a:t>
            </a:r>
            <a:r>
              <a:rPr lang="uk-UA" i="1" dirty="0" smtClean="0"/>
              <a:t> </a:t>
            </a:r>
            <a:r>
              <a:rPr lang="uk-UA" i="1" dirty="0" err="1" smtClean="0"/>
              <a:t>справа”</a:t>
            </a:r>
            <a:endParaRPr lang="uk-UA" i="1" dirty="0" smtClean="0"/>
          </a:p>
          <a:p>
            <a:r>
              <a:rPr lang="uk-UA" i="1" dirty="0" smtClean="0"/>
              <a:t>Харківські політичні процеси над українською інтелігенцією ,</a:t>
            </a:r>
          </a:p>
          <a:p>
            <a:r>
              <a:rPr lang="uk-UA" i="1" dirty="0" smtClean="0"/>
              <a:t>Насильство над селянами, початок розкуркулення і депортації</a:t>
            </a:r>
          </a:p>
          <a:p>
            <a:r>
              <a:rPr lang="uk-UA" i="1" dirty="0" smtClean="0"/>
              <a:t>Під час колективізації</a:t>
            </a:r>
          </a:p>
          <a:p>
            <a:r>
              <a:rPr lang="uk-UA" i="1" dirty="0" smtClean="0"/>
              <a:t>2. Другий </a:t>
            </a:r>
            <a:r>
              <a:rPr lang="uk-UA" b="1" i="1" dirty="0" smtClean="0"/>
              <a:t>(1932-1934</a:t>
            </a:r>
            <a:r>
              <a:rPr lang="uk-UA" i="1" dirty="0" smtClean="0"/>
              <a:t>)- був пов’язаний з терором голодом,</a:t>
            </a:r>
          </a:p>
          <a:p>
            <a:r>
              <a:rPr lang="uk-UA" i="1" dirty="0" smtClean="0"/>
              <a:t>Який було штучно влаштовано проти українців, що призвело </a:t>
            </a:r>
          </a:p>
          <a:p>
            <a:r>
              <a:rPr lang="uk-UA" i="1" dirty="0" smtClean="0"/>
              <a:t>До демографічного зменшення населення майже на 7 </a:t>
            </a:r>
            <a:r>
              <a:rPr lang="uk-UA" i="1" dirty="0" err="1" smtClean="0"/>
              <a:t>млн</a:t>
            </a:r>
            <a:r>
              <a:rPr lang="uk-UA" i="1" dirty="0" smtClean="0"/>
              <a:t> осіб</a:t>
            </a:r>
            <a:r>
              <a:rPr lang="ru-RU" i="1" dirty="0" smtClean="0"/>
              <a:t>;</a:t>
            </a:r>
          </a:p>
          <a:p>
            <a:r>
              <a:rPr lang="uk-UA" i="1" dirty="0" smtClean="0"/>
              <a:t>Заборона процесу </a:t>
            </a:r>
            <a:r>
              <a:rPr lang="uk-UA" i="1" dirty="0" err="1" smtClean="0"/>
              <a:t>“українізації”</a:t>
            </a:r>
            <a:r>
              <a:rPr lang="uk-UA" i="1" dirty="0" smtClean="0"/>
              <a:t> і </a:t>
            </a:r>
            <a:r>
              <a:rPr lang="uk-UA" i="1" dirty="0" err="1" smtClean="0"/>
              <a:t>постишевські</a:t>
            </a:r>
            <a:r>
              <a:rPr lang="uk-UA" i="1" dirty="0" smtClean="0"/>
              <a:t> репресії </a:t>
            </a:r>
          </a:p>
          <a:p>
            <a:r>
              <a:rPr lang="uk-UA" i="1" dirty="0" smtClean="0"/>
              <a:t>Проти української інтелігенції, діячів культури, науки і освіти,</a:t>
            </a:r>
          </a:p>
          <a:p>
            <a:r>
              <a:rPr lang="uk-UA" i="1" dirty="0" smtClean="0"/>
              <a:t>Письменників, журналістів, представників мистецтва</a:t>
            </a:r>
          </a:p>
          <a:p>
            <a:r>
              <a:rPr lang="uk-UA" i="1" dirty="0" smtClean="0"/>
              <a:t>3. Третій</a:t>
            </a:r>
            <a:r>
              <a:rPr lang="en-US" i="1" dirty="0" smtClean="0"/>
              <a:t> </a:t>
            </a:r>
            <a:r>
              <a:rPr lang="uk-UA" b="1" i="1" dirty="0" smtClean="0"/>
              <a:t>(193</a:t>
            </a:r>
            <a:r>
              <a:rPr lang="en-US" b="1" i="1" dirty="0" smtClean="0"/>
              <a:t>7</a:t>
            </a:r>
            <a:r>
              <a:rPr lang="uk-UA" b="1" i="1" dirty="0" smtClean="0"/>
              <a:t>-1938)- </a:t>
            </a:r>
            <a:r>
              <a:rPr lang="uk-UA" i="1" dirty="0" smtClean="0"/>
              <a:t>в історії </a:t>
            </a:r>
            <a:r>
              <a:rPr lang="uk-UA" i="1" dirty="0" err="1" smtClean="0"/>
              <a:t>одержа</a:t>
            </a:r>
            <a:r>
              <a:rPr lang="ru-RU" i="1" dirty="0"/>
              <a:t>в</a:t>
            </a:r>
            <a:r>
              <a:rPr lang="uk-UA" i="1" dirty="0" smtClean="0"/>
              <a:t> назву доби “великого терору” -   найбільш масові репресії</a:t>
            </a:r>
          </a:p>
        </p:txBody>
      </p:sp>
      <p:pic>
        <p:nvPicPr>
          <p:cNvPr id="11268" name="Picture 4" descr="Репресії в Україні в 1920-70 роках | Пишемо історію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72008"/>
            <a:ext cx="3214710" cy="2046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6808" cy="642942"/>
          </a:xfrm>
          <a:solidFill>
            <a:schemeClr val="tx2">
              <a:lumMod val="10000"/>
              <a:lumOff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uk-UA" dirty="0" smtClean="0"/>
              <a:t>Великий терор</a:t>
            </a:r>
            <a:endParaRPr lang="ru-RU" dirty="0"/>
          </a:p>
        </p:txBody>
      </p:sp>
      <p:pic>
        <p:nvPicPr>
          <p:cNvPr id="94210" name="Picture 2" descr="Річниця Великого терору | Посольство України в Швейцарській Конфедерації та  в Князівстві Ліхтенштейн (за сумісництвом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149080"/>
            <a:ext cx="3643305" cy="2161071"/>
          </a:xfrm>
          <a:prstGeom prst="rect">
            <a:avLst/>
          </a:prstGeom>
          <a:noFill/>
        </p:spPr>
      </p:pic>
      <p:pic>
        <p:nvPicPr>
          <p:cNvPr id="94212" name="Picture 4" descr="Великий терор - Перший Соціаль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357586" cy="179197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00066" y="1357298"/>
            <a:ext cx="5000628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«Великий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терор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» –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масштабна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кампанія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масових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репресій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громадян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була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розгорнута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в СРСР у 1937–1938 роках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ініціативи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керівництва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СРСР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й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особисто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Йосипа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Сталіна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ліквідації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реальних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потенційних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політичних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опонентів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залякування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населення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зміни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національної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соціальної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структури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суспільства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. 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357686" y="4272677"/>
            <a:ext cx="45720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Наслідками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комуністичного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терору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1930-х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років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Україні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стало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знищення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політичної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мистецької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наукової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еліти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деформація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суспільних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зв’язків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руйнування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традиційних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ціннісних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орієнтацій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поширення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суспільної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депресії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й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денаціоналізація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Цей день в історії : 1 грудня 1934 : Убивство Сергія Кір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500430" cy="3643338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642910" y="428604"/>
            <a:ext cx="7786742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Сигналом до початку масових репресій </a:t>
            </a:r>
            <a:r>
              <a:rPr lang="uk-UA" sz="2000" i="1" dirty="0" smtClean="0"/>
              <a:t>послужило вбивство Сергія Кірова 1 грудня 1934р. </a:t>
            </a:r>
            <a:r>
              <a:rPr lang="uk-UA" sz="2000" i="1" dirty="0"/>
              <a:t>з</a:t>
            </a:r>
            <a:r>
              <a:rPr lang="uk-UA" sz="2000" i="1" dirty="0" smtClean="0"/>
              <a:t>а ініціативою Сталіна ЦВК і РНК СРСР прийняли постанову “ Про внесення змін у діючі кримінально-процесуальні кодекси союзних республік” наступного змісту:</a:t>
            </a:r>
            <a:endParaRPr lang="ru-RU" sz="2000" i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3929058" y="2143116"/>
            <a:ext cx="435771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i="1" dirty="0" smtClean="0"/>
              <a:t>Слідство в цих справах </a:t>
            </a:r>
            <a:r>
              <a:rPr lang="uk-UA" i="1" dirty="0"/>
              <a:t>з</a:t>
            </a:r>
            <a:r>
              <a:rPr lang="uk-UA" i="1" dirty="0" smtClean="0"/>
              <a:t>акінчувати в строк</a:t>
            </a:r>
          </a:p>
          <a:p>
            <a:pPr marL="342900" indent="-342900"/>
            <a:r>
              <a:rPr lang="uk-UA" i="1" dirty="0" smtClean="0"/>
              <a:t>    не більше 10 днів</a:t>
            </a:r>
          </a:p>
          <a:p>
            <a:pPr marL="342900" indent="-342900"/>
            <a:r>
              <a:rPr lang="uk-UA" i="1" dirty="0" smtClean="0"/>
              <a:t>2. Обвинувальний висновок вручати обвинувачуваним </a:t>
            </a:r>
          </a:p>
          <a:p>
            <a:pPr marL="342900" indent="-342900"/>
            <a:r>
              <a:rPr lang="uk-UA" i="1" dirty="0" smtClean="0"/>
              <a:t>    за 1 добу до розгляду справи на суді</a:t>
            </a:r>
          </a:p>
          <a:p>
            <a:pPr marL="342900" indent="-342900"/>
            <a:r>
              <a:rPr lang="uk-UA" i="1" dirty="0" smtClean="0"/>
              <a:t>3.Справи слухати без участі сторін </a:t>
            </a:r>
          </a:p>
          <a:p>
            <a:pPr marL="342900" indent="-342900"/>
            <a:r>
              <a:rPr lang="uk-UA" i="1" dirty="0" smtClean="0"/>
              <a:t>4.Вирок до вищої міри покарання здійснювати негайно після винесення вироку </a:t>
            </a:r>
            <a:endParaRPr lang="ru-RU" i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928662" y="5857892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/>
              <a:t>(Сергій Кіров)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622932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1930 р. – справа СВУ</a:t>
            </a:r>
            <a:endParaRPr lang="ru-RU" i="1" dirty="0"/>
          </a:p>
        </p:txBody>
      </p:sp>
      <p:pic>
        <p:nvPicPr>
          <p:cNvPr id="92162" name="Picture 2" descr="Справа СВУ - UAHi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643050"/>
            <a:ext cx="2639445" cy="3643338"/>
          </a:xfrm>
          <a:prstGeom prst="rect">
            <a:avLst/>
          </a:prstGeom>
          <a:noFill/>
        </p:spPr>
      </p:pic>
      <p:pic>
        <p:nvPicPr>
          <p:cNvPr id="92164" name="Picture 4" descr="Процес Спілки визволення України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5357850" cy="2857496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00034" y="1643050"/>
            <a:ext cx="557216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i="1" dirty="0"/>
              <a:t>-</a:t>
            </a:r>
            <a:r>
              <a:rPr lang="uk-UA" sz="2000" i="1" dirty="0" smtClean="0"/>
              <a:t> Репресії проти української інтелігенції</a:t>
            </a:r>
          </a:p>
          <a:p>
            <a:pPr>
              <a:buFontTx/>
              <a:buChar char="-"/>
            </a:pPr>
            <a:r>
              <a:rPr lang="uk-UA" sz="2000" i="1" dirty="0" smtClean="0"/>
              <a:t>Судили 45 чоловік, а репресували 474</a:t>
            </a:r>
          </a:p>
          <a:p>
            <a:pPr>
              <a:buFontTx/>
              <a:buChar char="-"/>
            </a:pPr>
            <a:r>
              <a:rPr lang="uk-UA" sz="2000" i="1" dirty="0" smtClean="0"/>
              <a:t>Репресії проти українського селянства</a:t>
            </a:r>
          </a:p>
          <a:p>
            <a:pPr>
              <a:buFontTx/>
              <a:buChar char="-"/>
            </a:pPr>
            <a:r>
              <a:rPr lang="uk-UA" sz="2000" i="1" dirty="0" smtClean="0"/>
              <a:t>Репресії проти діячів українізації </a:t>
            </a:r>
          </a:p>
          <a:p>
            <a:pPr>
              <a:buFontTx/>
              <a:buChar char="-"/>
            </a:pPr>
            <a:r>
              <a:rPr lang="uk-UA" sz="2000" i="1" dirty="0" smtClean="0"/>
              <a:t>Знищення можливих захисників українського </a:t>
            </a:r>
            <a:r>
              <a:rPr lang="ru-RU" sz="2000" i="1" dirty="0" smtClean="0"/>
              <a:t>селянства</a:t>
            </a:r>
            <a:endParaRPr lang="uk-UA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Єфремов Сергій Олександрович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286148" cy="4659925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00034" y="5072074"/>
            <a:ext cx="307183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Сергій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Єфремов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/>
              <a:t>(1876–1939)</a:t>
            </a:r>
            <a:endParaRPr lang="ru-RU" b="1" i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3786182" y="428604"/>
            <a:ext cx="5143536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/>
              <a:t>У </a:t>
            </a:r>
            <a:r>
              <a:rPr lang="ru-RU" b="1" i="1" dirty="0" err="1" smtClean="0"/>
              <a:t>березні</a:t>
            </a:r>
            <a:r>
              <a:rPr lang="ru-RU" b="1" i="1" dirty="0" smtClean="0"/>
              <a:t> 1917 р. </a:t>
            </a:r>
            <a:r>
              <a:rPr lang="ru-RU" b="1" i="1" dirty="0" err="1" smtClean="0"/>
              <a:t>увійшов</a:t>
            </a:r>
            <a:r>
              <a:rPr lang="ru-RU" b="1" i="1" dirty="0" smtClean="0"/>
              <a:t> до складу </a:t>
            </a:r>
            <a:r>
              <a:rPr lang="ru-RU" b="1" i="1" dirty="0" err="1" smtClean="0"/>
              <a:t>Української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Центральної</a:t>
            </a:r>
            <a:r>
              <a:rPr lang="ru-RU" b="1" i="1" dirty="0" smtClean="0"/>
              <a:t> Ради, </a:t>
            </a:r>
            <a:r>
              <a:rPr lang="ru-RU" b="1" i="1" dirty="0" err="1" smtClean="0"/>
              <a:t>згодом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обраний</a:t>
            </a:r>
            <a:r>
              <a:rPr lang="ru-RU" b="1" i="1" dirty="0" smtClean="0"/>
              <a:t> заступником </a:t>
            </a:r>
            <a:r>
              <a:rPr lang="ru-RU" b="1" i="1" dirty="0" err="1" smtClean="0"/>
              <a:t>голови</a:t>
            </a:r>
            <a:r>
              <a:rPr lang="ru-RU" b="1" i="1" dirty="0" smtClean="0"/>
              <a:t> УЦР </a:t>
            </a:r>
            <a:r>
              <a:rPr lang="ru-RU" b="1" i="1" dirty="0" err="1" smtClean="0"/>
              <a:t>і</a:t>
            </a:r>
            <a:r>
              <a:rPr lang="ru-RU" b="1" i="1" dirty="0"/>
              <a:t> </a:t>
            </a:r>
            <a:r>
              <a:rPr lang="ru-RU" b="1" i="1" dirty="0" smtClean="0"/>
              <a:t>членом </a:t>
            </a:r>
            <a:r>
              <a:rPr lang="ru-RU" b="1" i="1" dirty="0" err="1" smtClean="0"/>
              <a:t>Малої</a:t>
            </a:r>
            <a:r>
              <a:rPr lang="ru-RU" b="1" i="1" dirty="0" smtClean="0"/>
              <a:t> Ради. </a:t>
            </a:r>
            <a:r>
              <a:rPr lang="ru-RU" b="1" i="1" dirty="0" err="1" smtClean="0"/>
              <a:t>Після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створення</a:t>
            </a:r>
            <a:r>
              <a:rPr lang="ru-RU" b="1" i="1" dirty="0" smtClean="0"/>
              <a:t> Генерального </a:t>
            </a:r>
            <a:r>
              <a:rPr lang="ru-RU" b="1" i="1" dirty="0" err="1" smtClean="0"/>
              <a:t>секретаріату</a:t>
            </a:r>
            <a:r>
              <a:rPr lang="ru-RU" b="1" i="1" dirty="0" smtClean="0"/>
              <a:t> УЦР </a:t>
            </a:r>
            <a:r>
              <a:rPr lang="ru-RU" b="1" i="1" dirty="0" err="1" smtClean="0"/>
              <a:t>обіймав</a:t>
            </a:r>
            <a:r>
              <a:rPr lang="ru-RU" b="1" i="1" dirty="0" smtClean="0"/>
              <a:t> пост генерального секретаря </a:t>
            </a:r>
            <a:r>
              <a:rPr lang="ru-RU" b="1" i="1" dirty="0" err="1" smtClean="0"/>
              <a:t>міжнаціональних</a:t>
            </a:r>
            <a:r>
              <a:rPr lang="ru-RU" b="1" i="1" dirty="0" smtClean="0"/>
              <a:t> справ. З </a:t>
            </a:r>
            <a:r>
              <a:rPr lang="ru-RU" b="1" i="1" dirty="0" err="1" smtClean="0"/>
              <a:t>вересня</a:t>
            </a:r>
            <a:r>
              <a:rPr lang="ru-RU" b="1" i="1" dirty="0" smtClean="0"/>
              <a:t> 1917 </a:t>
            </a:r>
            <a:r>
              <a:rPr lang="ru-RU" b="1" i="1" dirty="0" err="1" smtClean="0"/>
              <a:t>р.очолював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Українську</a:t>
            </a:r>
            <a:r>
              <a:rPr lang="ru-RU" b="1" i="1" dirty="0"/>
              <a:t> </a:t>
            </a:r>
            <a:r>
              <a:rPr lang="ru-RU" b="1" i="1" dirty="0" err="1" smtClean="0"/>
              <a:t>партію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соціалістів-федералістів</a:t>
            </a:r>
            <a:r>
              <a:rPr lang="ru-RU" i="1" dirty="0" smtClean="0"/>
              <a:t>. </a:t>
            </a:r>
            <a:r>
              <a:rPr lang="ru-RU" i="1" dirty="0" err="1" smtClean="0"/>
              <a:t>Позбавлений</a:t>
            </a:r>
            <a:r>
              <a:rPr lang="ru-RU" i="1" dirty="0" smtClean="0"/>
              <a:t> </a:t>
            </a:r>
            <a:r>
              <a:rPr lang="ru-RU" i="1" dirty="0" err="1" smtClean="0"/>
              <a:t>можливості</a:t>
            </a:r>
            <a:r>
              <a:rPr lang="ru-RU" i="1" dirty="0"/>
              <a:t> </a:t>
            </a:r>
            <a:r>
              <a:rPr lang="ru-RU" i="1" dirty="0" err="1" smtClean="0"/>
              <a:t>займатися</a:t>
            </a:r>
            <a:r>
              <a:rPr lang="ru-RU" i="1" dirty="0" smtClean="0"/>
              <a:t> активною </a:t>
            </a:r>
            <a:r>
              <a:rPr lang="ru-RU" i="1" dirty="0" err="1" smtClean="0"/>
              <a:t>політичною</a:t>
            </a:r>
            <a:r>
              <a:rPr lang="ru-RU" i="1" dirty="0" smtClean="0"/>
              <a:t> </a:t>
            </a:r>
            <a:r>
              <a:rPr lang="ru-RU" i="1" dirty="0" err="1" smtClean="0"/>
              <a:t>діяльністю</a:t>
            </a:r>
            <a:r>
              <a:rPr lang="ru-RU" i="1" dirty="0" smtClean="0"/>
              <a:t>, проводив </a:t>
            </a:r>
            <a:r>
              <a:rPr lang="ru-RU" i="1" dirty="0" err="1" smtClean="0"/>
              <a:t>велику</a:t>
            </a:r>
            <a:r>
              <a:rPr lang="ru-RU" i="1" dirty="0" smtClean="0"/>
              <a:t> </a:t>
            </a:r>
            <a:r>
              <a:rPr lang="ru-RU" i="1" dirty="0" err="1" smtClean="0"/>
              <a:t>наукову</a:t>
            </a:r>
            <a:r>
              <a:rPr lang="ru-RU" i="1" dirty="0" smtClean="0"/>
              <a:t> роботу. </a:t>
            </a:r>
            <a:r>
              <a:rPr lang="ru-RU" b="1" i="1" dirty="0" smtClean="0"/>
              <a:t>У </a:t>
            </a:r>
            <a:r>
              <a:rPr lang="ru-RU" b="1" i="1" dirty="0" err="1" smtClean="0"/>
              <a:t>справі</a:t>
            </a:r>
            <a:r>
              <a:rPr lang="ru-RU" b="1" i="1" dirty="0" smtClean="0"/>
              <a:t> «СВУ» </a:t>
            </a:r>
            <a:r>
              <a:rPr lang="ru-RU" b="1" i="1" dirty="0" err="1" smtClean="0"/>
              <a:t>засуджений</a:t>
            </a:r>
            <a:r>
              <a:rPr lang="ru-RU" b="1" i="1" dirty="0" smtClean="0"/>
              <a:t> до 10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позбавлення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волі</a:t>
            </a:r>
            <a:r>
              <a:rPr lang="ru-RU" b="1" i="1" dirty="0" smtClean="0"/>
              <a:t>.</a:t>
            </a:r>
            <a:r>
              <a:rPr lang="ru-RU" i="1" dirty="0" smtClean="0"/>
              <a:t> </a:t>
            </a:r>
            <a:r>
              <a:rPr lang="ru-RU" i="1" dirty="0" err="1" smtClean="0"/>
              <a:t>Перші</a:t>
            </a:r>
            <a:r>
              <a:rPr lang="ru-RU" i="1" dirty="0" smtClean="0"/>
              <a:t> 7 </a:t>
            </a:r>
            <a:r>
              <a:rPr lang="ru-RU" i="1" dirty="0" err="1" smtClean="0"/>
              <a:t>років</a:t>
            </a:r>
            <a:r>
              <a:rPr lang="ru-RU" i="1" dirty="0" smtClean="0"/>
              <a:t> </a:t>
            </a:r>
            <a:r>
              <a:rPr lang="ru-RU" i="1" dirty="0" err="1" smtClean="0"/>
              <a:t>провів</a:t>
            </a:r>
            <a:r>
              <a:rPr lang="ru-RU" i="1" dirty="0" smtClean="0"/>
              <a:t> у </a:t>
            </a:r>
            <a:r>
              <a:rPr lang="ru-RU" i="1" dirty="0" err="1" smtClean="0"/>
              <a:t>Ярославському</a:t>
            </a:r>
            <a:r>
              <a:rPr lang="ru-RU" i="1" dirty="0" smtClean="0"/>
              <a:t> </a:t>
            </a:r>
            <a:r>
              <a:rPr lang="ru-RU" i="1" dirty="0" err="1" smtClean="0"/>
              <a:t>політізоляторі</a:t>
            </a:r>
            <a:r>
              <a:rPr lang="ru-RU" i="1" dirty="0" smtClean="0"/>
              <a:t>. 1937 р. </a:t>
            </a:r>
            <a:r>
              <a:rPr lang="ru-RU" i="1" dirty="0" err="1" smtClean="0"/>
              <a:t>його</a:t>
            </a:r>
            <a:r>
              <a:rPr lang="ru-RU" i="1" dirty="0" smtClean="0"/>
              <a:t> перевели до </a:t>
            </a:r>
            <a:r>
              <a:rPr lang="ru-RU" i="1" dirty="0" err="1" smtClean="0"/>
              <a:t>Владимирського</a:t>
            </a:r>
            <a:r>
              <a:rPr lang="ru-RU" i="1" dirty="0" smtClean="0"/>
              <a:t> </a:t>
            </a:r>
            <a:r>
              <a:rPr lang="ru-RU" i="1" dirty="0" err="1" smtClean="0"/>
              <a:t>політичного</a:t>
            </a:r>
            <a:r>
              <a:rPr lang="ru-RU" i="1" dirty="0" smtClean="0"/>
              <a:t> </a:t>
            </a:r>
            <a:r>
              <a:rPr lang="ru-RU" i="1" dirty="0" err="1" smtClean="0"/>
              <a:t>ізолятора</a:t>
            </a:r>
            <a:r>
              <a:rPr lang="ru-RU" i="1" dirty="0" smtClean="0"/>
              <a:t>. Помер, за </a:t>
            </a:r>
            <a:r>
              <a:rPr lang="ru-RU" i="1" dirty="0" err="1" smtClean="0"/>
              <a:t>офіційними</a:t>
            </a:r>
            <a:r>
              <a:rPr lang="ru-RU" i="1" dirty="0"/>
              <a:t> </a:t>
            </a:r>
            <a:r>
              <a:rPr lang="ru-RU" i="1" dirty="0" err="1" smtClean="0"/>
              <a:t>даними</a:t>
            </a:r>
            <a:r>
              <a:rPr lang="ru-RU" i="1" dirty="0" smtClean="0"/>
              <a:t>, в </a:t>
            </a:r>
            <a:r>
              <a:rPr lang="ru-RU" i="1" dirty="0" err="1" smtClean="0"/>
              <a:t>березні</a:t>
            </a:r>
            <a:r>
              <a:rPr lang="ru-RU" i="1" dirty="0" smtClean="0"/>
              <a:t> 1939р.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олодомор: Мертві – мовчать | ZM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286250" cy="28575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1928794" y="571480"/>
            <a:ext cx="571983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800" b="1" i="1" dirty="0" smtClean="0"/>
              <a:t>1932-1933 </a:t>
            </a:r>
            <a:r>
              <a:rPr lang="uk-UA" sz="2800" b="1" i="1" dirty="0" err="1" smtClean="0"/>
              <a:t>рр.-</a:t>
            </a:r>
            <a:r>
              <a:rPr lang="uk-UA" sz="2800" b="1" i="1" dirty="0" smtClean="0"/>
              <a:t> Голодомор</a:t>
            </a:r>
            <a:endParaRPr lang="ru-RU" sz="2800" b="1" i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4143372" y="1214422"/>
            <a:ext cx="449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Загинуло більше 6.5 </a:t>
            </a:r>
            <a:r>
              <a:rPr lang="uk-UA" b="1" i="1" dirty="0" err="1" smtClean="0"/>
              <a:t>млн</a:t>
            </a:r>
            <a:r>
              <a:rPr lang="uk-UA" b="1" i="1" dirty="0" smtClean="0"/>
              <a:t> людей</a:t>
            </a:r>
            <a:endParaRPr lang="ru-RU" b="1" i="1" dirty="0"/>
          </a:p>
        </p:txBody>
      </p:sp>
      <p:pic>
        <p:nvPicPr>
          <p:cNvPr id="10244" name="Picture 4" descr="Голодомор 1932-33 років – найбільша історична катастрофа України ХХ ст |  Четверта вл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154395" cy="3000396"/>
          </a:xfrm>
          <a:prstGeom prst="rect">
            <a:avLst/>
          </a:prstGeom>
          <a:noFill/>
        </p:spPr>
      </p:pic>
      <p:pic>
        <p:nvPicPr>
          <p:cNvPr id="10246" name="Picture 6" descr="Тема Голодомору в Україні: виклики та відповіді - ZAXID.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85926"/>
            <a:ext cx="3500462" cy="1714512"/>
          </a:xfrm>
          <a:prstGeom prst="rect">
            <a:avLst/>
          </a:prstGeom>
          <a:noFill/>
        </p:spPr>
      </p:pic>
      <p:pic>
        <p:nvPicPr>
          <p:cNvPr id="10250" name="Picture 10" descr="Голодомор в Україні. 10 головних фактів - BBC News Украї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43446"/>
            <a:ext cx="393698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145</TotalTime>
  <Words>741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МАСОВІ РЕПРЕСІЇ ВЕЛИКИЙ ТЕРОР</vt:lpstr>
      <vt:lpstr>Що таке політичні репресії?</vt:lpstr>
      <vt:lpstr>Причини масових репресій в Україні</vt:lpstr>
      <vt:lpstr>Періодизація масових репресій</vt:lpstr>
      <vt:lpstr>Великий терор</vt:lpstr>
      <vt:lpstr>Презентация PowerPoint</vt:lpstr>
      <vt:lpstr>1930 р. – справа СВУ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 політичних репресій 1930-х рр. в радянській Україні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Жертви масових репресій у тогочасній радянській україні</dc:title>
  <dc:creator>KPAMAP</dc:creator>
  <cp:lastModifiedBy>TARAS</cp:lastModifiedBy>
  <cp:revision>17</cp:revision>
  <dcterms:created xsi:type="dcterms:W3CDTF">2022-02-01T09:01:38Z</dcterms:created>
  <dcterms:modified xsi:type="dcterms:W3CDTF">2022-02-06T01:23:04Z</dcterms:modified>
</cp:coreProperties>
</file>