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60" r:id="rId5"/>
    <p:sldId id="261" r:id="rId6"/>
    <p:sldId id="262" r:id="rId7"/>
    <p:sldId id="263" r:id="rId8"/>
    <p:sldId id="265" r:id="rId9"/>
    <p:sldId id="267" r:id="rId10"/>
    <p:sldId id="268" r:id="rId11"/>
    <p:sldId id="269" r:id="rId12"/>
    <p:sldId id="270" r:id="rId13"/>
    <p:sldId id="271" r:id="rId14"/>
    <p:sldId id="266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A945"/>
    <a:srgbClr val="FF6600"/>
    <a:srgbClr val="FF964F"/>
    <a:srgbClr val="FDF0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8C6F2-738E-4C3C-A8CC-B505D7D8A9F8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BC032-FE57-4F41-A9ED-2BA0D093164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31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8C6F2-738E-4C3C-A8CC-B505D7D8A9F8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BC032-FE57-4F41-A9ED-2BA0D093164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093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8C6F2-738E-4C3C-A8CC-B505D7D8A9F8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BC032-FE57-4F41-A9ED-2BA0D093164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43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8C6F2-738E-4C3C-A8CC-B505D7D8A9F8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BC032-FE57-4F41-A9ED-2BA0D093164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621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8C6F2-738E-4C3C-A8CC-B505D7D8A9F8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BC032-FE57-4F41-A9ED-2BA0D093164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09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8C6F2-738E-4C3C-A8CC-B505D7D8A9F8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BC032-FE57-4F41-A9ED-2BA0D093164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4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8C6F2-738E-4C3C-A8CC-B505D7D8A9F8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BC032-FE57-4F41-A9ED-2BA0D093164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64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8C6F2-738E-4C3C-A8CC-B505D7D8A9F8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BC032-FE57-4F41-A9ED-2BA0D093164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114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8C6F2-738E-4C3C-A8CC-B505D7D8A9F8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BC032-FE57-4F41-A9ED-2BA0D093164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292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8C6F2-738E-4C3C-A8CC-B505D7D8A9F8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BC032-FE57-4F41-A9ED-2BA0D093164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410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8C6F2-738E-4C3C-A8CC-B505D7D8A9F8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BC032-FE57-4F41-A9ED-2BA0D093164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75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8C6F2-738E-4C3C-A8CC-B505D7D8A9F8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BC032-FE57-4F41-A9ED-2BA0D093164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83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4932" y="4934209"/>
            <a:ext cx="50770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Суцвіття</a:t>
            </a:r>
            <a:endParaRPr lang="ru-RU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6939"/>
          <a:stretch/>
        </p:blipFill>
        <p:spPr>
          <a:xfrm>
            <a:off x="2963735" y="-1"/>
            <a:ext cx="3437066" cy="4923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671"/>
          <a:stretch/>
        </p:blipFill>
        <p:spPr>
          <a:xfrm>
            <a:off x="6353448" y="11152"/>
            <a:ext cx="3218016" cy="49119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6245"/>
          <a:stretch/>
        </p:blipFill>
        <p:spPr>
          <a:xfrm>
            <a:off x="0" y="0"/>
            <a:ext cx="3074075" cy="49230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345862" y="1076918"/>
            <a:ext cx="4923058" cy="27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4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941" y="264764"/>
            <a:ext cx="3633439" cy="727695"/>
          </a:xfrm>
          <a:solidFill>
            <a:srgbClr val="6DA945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Прості</a:t>
            </a: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суцвіття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2981" y="64886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Яблуня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65822" y="3592034"/>
            <a:ext cx="1114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Глід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87017" y="5814157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Груша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27355" y="87782"/>
            <a:ext cx="8084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Щиток</a:t>
            </a:r>
            <a:r>
              <a:rPr lang="uk-UA" sz="24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дещо нагадує простий зонтик, але відмінність у тому, що квітки у щитку мають неоднакову довжину квітконіжок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80" y="1238070"/>
            <a:ext cx="4222164" cy="55146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7669"/>
          <a:stretch/>
        </p:blipFill>
        <p:spPr>
          <a:xfrm>
            <a:off x="3773900" y="3918269"/>
            <a:ext cx="4249136" cy="2613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6143" r="29903"/>
          <a:stretch/>
        </p:blipFill>
        <p:spPr>
          <a:xfrm>
            <a:off x="8221890" y="1643660"/>
            <a:ext cx="3695516" cy="41704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4277" y="1261804"/>
            <a:ext cx="3498760" cy="23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18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47" y="1547832"/>
            <a:ext cx="4439634" cy="20572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941" y="264764"/>
            <a:ext cx="3633439" cy="727695"/>
          </a:xfrm>
          <a:solidFill>
            <a:srgbClr val="6DA945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Прості</a:t>
            </a: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суцвіття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94832" y="5181865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Соняшник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0663" y="6378280"/>
            <a:ext cx="1114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Нагідки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8436" y="3775698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Ромашка лікарська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27355" y="87782"/>
            <a:ext cx="80846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Кошик</a:t>
            </a:r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– суцвіття з розширеною </a:t>
            </a:r>
            <a:r>
              <a:rPr lang="uk-UA" sz="2400" dirty="0" err="1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блюдцеподібною</a:t>
            </a:r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віссю, на які скупчено розташовані сидячі квітки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9756" t="27008" r="21268"/>
          <a:stretch/>
        </p:blipFill>
        <p:spPr>
          <a:xfrm>
            <a:off x="4928491" y="4173834"/>
            <a:ext cx="3452172" cy="25155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7282" t="5055" r="8573" b="13429"/>
          <a:stretch/>
        </p:blipFill>
        <p:spPr>
          <a:xfrm>
            <a:off x="4834799" y="972170"/>
            <a:ext cx="3370197" cy="28035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6979" t="10832" r="25127"/>
          <a:stretch/>
        </p:blipFill>
        <p:spPr>
          <a:xfrm>
            <a:off x="8581248" y="1300460"/>
            <a:ext cx="3346947" cy="38690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261" y="3959410"/>
            <a:ext cx="4536899" cy="24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743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941" y="264764"/>
            <a:ext cx="3633439" cy="727695"/>
          </a:xfrm>
          <a:solidFill>
            <a:srgbClr val="6DA945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Прості</a:t>
            </a: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суцвіття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61395" y="5764065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Конюшина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97769" y="3599213"/>
            <a:ext cx="1114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Скабіоза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59190" y="221206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Черсак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19560" y="161462"/>
            <a:ext cx="8272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Головка</a:t>
            </a:r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– головна вісь суцвіття укорочена, розширена, може бути кулястою, на ній знаходяться сидячі квітки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90" y="1277770"/>
            <a:ext cx="2352908" cy="27058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0907" t="11027" r="12923" b="6966"/>
          <a:stretch/>
        </p:blipFill>
        <p:spPr>
          <a:xfrm>
            <a:off x="5769831" y="1023754"/>
            <a:ext cx="2770865" cy="25754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885" y="1237342"/>
            <a:ext cx="3071705" cy="452672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264" y="2581392"/>
            <a:ext cx="2938450" cy="39191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l="20634" t="15171" r="23464" b="17317"/>
          <a:stretch/>
        </p:blipFill>
        <p:spPr>
          <a:xfrm>
            <a:off x="5717059" y="3957611"/>
            <a:ext cx="2876410" cy="260533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593469" y="6226283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Люцерна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12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3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941" y="264764"/>
            <a:ext cx="3633439" cy="727695"/>
          </a:xfrm>
          <a:solidFill>
            <a:srgbClr val="6DA945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Складні</a:t>
            </a: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суцвіття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562" y="6568068"/>
            <a:ext cx="1537438" cy="2899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95403" y="643786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Пшениця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27646" y="3703109"/>
            <a:ext cx="1114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Жито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2155" y="6366965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Ячмінь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51199" y="103244"/>
            <a:ext cx="8272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Складний колос </a:t>
            </a:r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побудований так, що на видовженій осі розташовані прості колоски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9100" t="22791" r="40336" b="15827"/>
          <a:stretch/>
        </p:blipFill>
        <p:spPr>
          <a:xfrm>
            <a:off x="417676" y="1202668"/>
            <a:ext cx="3397760" cy="54514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9193" r="2969"/>
          <a:stretch/>
        </p:blipFill>
        <p:spPr>
          <a:xfrm>
            <a:off x="3818541" y="1110092"/>
            <a:ext cx="4133200" cy="26215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419" y="992459"/>
            <a:ext cx="3652205" cy="54783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634" y="4072441"/>
            <a:ext cx="3709107" cy="231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8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3" grpId="0"/>
      <p:bldP spid="1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9090" y="126537"/>
            <a:ext cx="7593330" cy="865922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Волоть</a:t>
            </a:r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– це складна китиця, тобто на видовженій осі розташовуються прості або гіллясті китиці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8" y="1266968"/>
            <a:ext cx="5064511" cy="5406366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02941" y="264764"/>
            <a:ext cx="3633439" cy="727695"/>
          </a:xfrm>
          <a:prstGeom prst="rect">
            <a:avLst/>
          </a:prstGeom>
          <a:solidFill>
            <a:srgbClr val="6DA94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>
                <a:solidFill>
                  <a:schemeClr val="bg1"/>
                </a:solidFill>
                <a:latin typeface="Comic Sans MS" panose="030F0702030302020204" pitchFamily="66" charset="0"/>
              </a:rPr>
              <a:t>Складні суцвіття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045" y="992459"/>
            <a:ext cx="3584899" cy="5525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0201" r="14036"/>
          <a:stretch/>
        </p:blipFill>
        <p:spPr>
          <a:xfrm>
            <a:off x="8919210" y="992459"/>
            <a:ext cx="3035920" cy="53394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55130" y="6488668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Юка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16917" y="6331916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Овес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859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7578" y="264764"/>
            <a:ext cx="7972285" cy="865922"/>
          </a:xfrm>
        </p:spPr>
        <p:txBody>
          <a:bodyPr>
            <a:no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Складний зонтик </a:t>
            </a:r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– бічні осі суцвіття розгалужуються як у простого зонтика, але закінчуються </a:t>
            </a:r>
            <a:b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</a:br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не окремими квітками, а простими зонтиками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02941" y="264764"/>
            <a:ext cx="3633439" cy="727695"/>
          </a:xfrm>
          <a:prstGeom prst="rect">
            <a:avLst/>
          </a:prstGeom>
          <a:solidFill>
            <a:srgbClr val="6DA94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>
                <a:solidFill>
                  <a:schemeClr val="bg1"/>
                </a:solidFill>
                <a:latin typeface="Comic Sans MS" panose="030F0702030302020204" pitchFamily="66" charset="0"/>
              </a:rPr>
              <a:t>Складні суцвіття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57741" y="1587742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Морква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87090" y="5286868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Кріп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624" t="25022" r="30612" b="17909"/>
          <a:stretch/>
        </p:blipFill>
        <p:spPr>
          <a:xfrm>
            <a:off x="181206" y="1380378"/>
            <a:ext cx="5303334" cy="40911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21300" b="14051"/>
          <a:stretch/>
        </p:blipFill>
        <p:spPr>
          <a:xfrm>
            <a:off x="6755130" y="1278032"/>
            <a:ext cx="5114693" cy="24799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13112"/>
          <a:stretch/>
        </p:blipFill>
        <p:spPr>
          <a:xfrm>
            <a:off x="5671321" y="3905307"/>
            <a:ext cx="5029349" cy="276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4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7578" y="264764"/>
            <a:ext cx="7972285" cy="865922"/>
          </a:xfrm>
        </p:spPr>
        <p:txBody>
          <a:bodyPr>
            <a:noAutofit/>
          </a:bodyPr>
          <a:lstStyle/>
          <a:p>
            <a:r>
              <a:rPr lang="uk-UA" sz="2400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Складний щиток</a:t>
            </a:r>
            <a:r>
              <a:rPr lang="uk-UA" sz="24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.</a:t>
            </a:r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Головна вісь цього суцвіття розгалужується як у простого щитка і може закінчуватись  кошиками або щитками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02941" y="264764"/>
            <a:ext cx="3633439" cy="727695"/>
          </a:xfrm>
          <a:prstGeom prst="rect">
            <a:avLst/>
          </a:prstGeom>
          <a:solidFill>
            <a:srgbClr val="6DA945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>
                <a:solidFill>
                  <a:schemeClr val="bg1"/>
                </a:solidFill>
                <a:latin typeface="Comic Sans MS" panose="030F0702030302020204" pitchFamily="66" charset="0"/>
              </a:rPr>
              <a:t>Складні суцвіття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65131" y="6244129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Горобина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8214" y="3944847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Деревій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8739"/>
          <a:stretch/>
        </p:blipFill>
        <p:spPr>
          <a:xfrm>
            <a:off x="5624817" y="1306267"/>
            <a:ext cx="2934714" cy="26782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29587" t="26092" r="30588" b="17670"/>
          <a:stretch/>
        </p:blipFill>
        <p:spPr>
          <a:xfrm>
            <a:off x="302942" y="1306267"/>
            <a:ext cx="4993134" cy="37898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t="8254"/>
          <a:stretch/>
        </p:blipFill>
        <p:spPr>
          <a:xfrm>
            <a:off x="8778056" y="1306267"/>
            <a:ext cx="3012800" cy="49832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5388" t="15582" r="8936" b="38453"/>
          <a:stretch/>
        </p:blipFill>
        <p:spPr>
          <a:xfrm>
            <a:off x="4968839" y="4326485"/>
            <a:ext cx="3590693" cy="22415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36380" y="6104855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Калина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337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51" y="164404"/>
            <a:ext cx="11508059" cy="738846"/>
          </a:xfrm>
          <a:solidFill>
            <a:srgbClr val="6DA945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Суцвіття</a:t>
            </a:r>
            <a:r>
              <a:rPr lang="uk-UA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31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– це </a:t>
            </a:r>
            <a:r>
              <a:rPr lang="ru-RU" sz="31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система </a:t>
            </a:r>
            <a:r>
              <a:rPr lang="ru-RU" sz="3100" dirty="0" err="1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видозмінених</a:t>
            </a:r>
            <a:r>
              <a:rPr lang="ru-RU" sz="31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 </a:t>
            </a:r>
            <a:r>
              <a:rPr lang="ru-RU" sz="3100" dirty="0" err="1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пагонів</a:t>
            </a:r>
            <a:r>
              <a:rPr lang="ru-RU" sz="31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, </a:t>
            </a:r>
            <a:r>
              <a:rPr lang="ru-RU" sz="3100" dirty="0" err="1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що</a:t>
            </a:r>
            <a:r>
              <a:rPr lang="ru-RU" sz="31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ru-RU" sz="3100" dirty="0" err="1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несуть</a:t>
            </a:r>
            <a:r>
              <a:rPr lang="ru-RU" sz="31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 </a:t>
            </a:r>
            <a:r>
              <a:rPr lang="ru-RU" sz="3100" dirty="0" err="1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квітки</a:t>
            </a:r>
            <a:r>
              <a:rPr lang="ru-RU" sz="31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ru-RU" sz="31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1016" y="1103971"/>
            <a:ext cx="4973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Comic Sans MS" panose="030F0702030302020204" pitchFamily="66" charset="0"/>
              </a:rPr>
              <a:t>У </a:t>
            </a:r>
            <a:r>
              <a:rPr lang="uk-UA" sz="2400" dirty="0">
                <a:solidFill>
                  <a:srgbClr val="FF6600"/>
                </a:solidFill>
                <a:latin typeface="Comic Sans MS" panose="030F0702030302020204" pitchFamily="66" charset="0"/>
              </a:rPr>
              <a:t>простих суцвіттях </a:t>
            </a:r>
          </a:p>
          <a:p>
            <a:pPr algn="ctr"/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на головній нерозгалуженій осі розташовані </a:t>
            </a:r>
            <a:r>
              <a:rPr lang="uk-UA" sz="24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поодинокі</a:t>
            </a:r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квітки: </a:t>
            </a:r>
            <a:r>
              <a:rPr lang="uk-UA" sz="2400" dirty="0">
                <a:latin typeface="Comic Sans MS" panose="030F0702030302020204" pitchFamily="66" charset="0"/>
              </a:rPr>
              <a:t>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6294" y="1103970"/>
            <a:ext cx="4973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Comic Sans MS" panose="030F0702030302020204" pitchFamily="66" charset="0"/>
              </a:rPr>
              <a:t>У </a:t>
            </a:r>
            <a:r>
              <a:rPr lang="uk-UA" sz="2400" dirty="0">
                <a:solidFill>
                  <a:srgbClr val="FF6600"/>
                </a:solidFill>
                <a:latin typeface="Comic Sans MS" panose="030F0702030302020204" pitchFamily="66" charset="0"/>
              </a:rPr>
              <a:t>складних суцвіттях </a:t>
            </a:r>
          </a:p>
          <a:p>
            <a:pPr algn="ctr"/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на головній осі </a:t>
            </a:r>
          </a:p>
          <a:p>
            <a:pPr algn="ctr"/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розташовані </a:t>
            </a:r>
            <a:r>
              <a:rPr lang="uk-UA" sz="24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власні суцвіття: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8341" y="2403308"/>
            <a:ext cx="2958791" cy="35394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китиця</a:t>
            </a:r>
          </a:p>
          <a:p>
            <a:pPr algn="ctr"/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сережка</a:t>
            </a:r>
          </a:p>
          <a:p>
            <a:pPr algn="ctr"/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простий колос</a:t>
            </a:r>
          </a:p>
          <a:p>
            <a:pPr algn="ctr"/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початок </a:t>
            </a:r>
          </a:p>
          <a:p>
            <a:pPr algn="ctr"/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щиток</a:t>
            </a:r>
          </a:p>
          <a:p>
            <a:pPr algn="ctr"/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зонтик</a:t>
            </a:r>
          </a:p>
          <a:p>
            <a:pPr algn="ctr"/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кошик </a:t>
            </a:r>
          </a:p>
          <a:p>
            <a:pPr algn="ctr"/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головка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92669" y="2403308"/>
            <a:ext cx="2760692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складний колос</a:t>
            </a:r>
          </a:p>
          <a:p>
            <a:pPr algn="ctr"/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волоть</a:t>
            </a:r>
          </a:p>
          <a:p>
            <a:pPr algn="ctr"/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складний зонтик</a:t>
            </a:r>
          </a:p>
          <a:p>
            <a:pPr algn="ctr"/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складний щиток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59007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0999" y="5083842"/>
            <a:ext cx="104422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8000" dirty="0">
                <a:solidFill>
                  <a:schemeClr val="bg1"/>
                </a:solidFill>
                <a:latin typeface="Comic Sans MS" panose="030F0702030302020204" pitchFamily="66" charset="0"/>
              </a:rPr>
              <a:t>Чи маєте запитання?</a:t>
            </a:r>
            <a:endParaRPr lang="ru-RU" sz="8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6939"/>
          <a:stretch/>
        </p:blipFill>
        <p:spPr>
          <a:xfrm>
            <a:off x="2963735" y="-1"/>
            <a:ext cx="3437066" cy="4923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671"/>
          <a:stretch/>
        </p:blipFill>
        <p:spPr>
          <a:xfrm>
            <a:off x="6353448" y="11152"/>
            <a:ext cx="3218016" cy="49119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6245"/>
          <a:stretch/>
        </p:blipFill>
        <p:spPr>
          <a:xfrm>
            <a:off x="0" y="0"/>
            <a:ext cx="3074075" cy="49230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345862" y="1076918"/>
            <a:ext cx="4923058" cy="27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8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6155">
            <a:off x="3270889" y="2006524"/>
            <a:ext cx="2838450" cy="4762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69" y="2877015"/>
            <a:ext cx="2637139" cy="3980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752" t="7804" r="13499"/>
          <a:stretch/>
        </p:blipFill>
        <p:spPr>
          <a:xfrm>
            <a:off x="7368364" y="446048"/>
            <a:ext cx="4805955" cy="5487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" b="99625" l="0" r="98256">
                        <a14:foregroundMark x1="7674" y1="48375" x2="7674" y2="48375"/>
                        <a14:foregroundMark x1="6860" y1="47000" x2="6860" y2="47000"/>
                        <a14:foregroundMark x1="5349" y1="46000" x2="5349" y2="46000"/>
                        <a14:foregroundMark x1="37674" y1="26000" x2="36163" y2="26375"/>
                        <a14:foregroundMark x1="35581" y1="26625" x2="35581" y2="26625"/>
                        <a14:foregroundMark x1="35814" y1="18625" x2="35814" y2="18625"/>
                        <a14:foregroundMark x1="36279" y1="18625" x2="36279" y2="18625"/>
                        <a14:foregroundMark x1="36977" y1="20125" x2="36977" y2="20125"/>
                        <a14:foregroundMark x1="35698" y1="17750" x2="35698" y2="17750"/>
                        <a14:foregroundMark x1="35581" y1="20125" x2="35581" y2="20125"/>
                        <a14:foregroundMark x1="36512" y1="17375" x2="36512" y2="17375"/>
                        <a14:foregroundMark x1="35349" y1="16875" x2="35349" y2="16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9561" y="0"/>
            <a:ext cx="3788069" cy="3523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5041" r="79803">
                        <a14:foregroundMark x1="34811" y1="61987" x2="34565" y2="60755"/>
                        <a14:foregroundMark x1="33087" y1="58128" x2="33087" y2="58128"/>
                      </a14:backgroundRemoval>
                    </a14:imgEffect>
                  </a14:imgLayer>
                </a14:imgProps>
              </a:ext>
            </a:extLst>
          </a:blip>
          <a:srcRect l="25319" r="20833"/>
          <a:stretch/>
        </p:blipFill>
        <p:spPr>
          <a:xfrm>
            <a:off x="6120920" y="2224852"/>
            <a:ext cx="2494888" cy="463314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65845" y="291240"/>
            <a:ext cx="58128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У частини рослин квітки на рослинах </a:t>
            </a:r>
          </a:p>
          <a:p>
            <a:r>
              <a:rPr lang="uk-UA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 розташовані поодиноко 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155" y="3339119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магнолія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3909" y="556398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мак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52268" y="4867507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троянда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50" y="6308702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тюльпан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02911" y="5881362"/>
            <a:ext cx="229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>
                <a:latin typeface="Comic Sans MS" panose="030F0702030302020204" pitchFamily="66" charset="0"/>
              </a:rPr>
              <a:t>венерин</a:t>
            </a:r>
            <a:r>
              <a:rPr lang="uk-UA" dirty="0">
                <a:latin typeface="Comic Sans MS" panose="030F0702030302020204" pitchFamily="66" charset="0"/>
              </a:rPr>
              <a:t> черевичок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88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527" y="142101"/>
            <a:ext cx="10807390" cy="649636"/>
          </a:xfrm>
          <a:solidFill>
            <a:srgbClr val="6DA945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sz="3200" dirty="0">
                <a:solidFill>
                  <a:srgbClr val="FF964F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Суцвіття</a:t>
            </a:r>
            <a:r>
              <a:rPr lang="uk-UA" sz="32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- </a:t>
            </a: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система </a:t>
            </a:r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видозмінених</a:t>
            </a: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 </a:t>
            </a:r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пагонів</a:t>
            </a: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, </a:t>
            </a:r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що</a:t>
            </a: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несуть</a:t>
            </a: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 </a:t>
            </a:r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квітки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2700" y="802677"/>
            <a:ext cx="115670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Зібрані</a:t>
            </a:r>
            <a:r>
              <a:rPr lang="ru-RU" sz="2800" dirty="0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у </a:t>
            </a:r>
            <a:r>
              <a:rPr lang="ru-RU" sz="2800" dirty="0" err="1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суцвіття</a:t>
            </a:r>
            <a:r>
              <a:rPr lang="ru-RU" sz="2800" dirty="0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квітки</a:t>
            </a:r>
            <a:r>
              <a:rPr lang="ru-RU" sz="2800" dirty="0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 - </a:t>
            </a:r>
            <a:r>
              <a:rPr lang="ru-RU" sz="2800" dirty="0" err="1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це</a:t>
            </a:r>
            <a:r>
              <a:rPr lang="ru-RU" sz="2800" dirty="0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пристосування</a:t>
            </a:r>
            <a:r>
              <a:rPr lang="ru-RU" sz="2800" dirty="0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ru-RU" sz="2800" dirty="0" err="1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рослин</a:t>
            </a:r>
            <a:r>
              <a:rPr lang="ru-RU" sz="2800" dirty="0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для </a:t>
            </a:r>
            <a:r>
              <a:rPr lang="ru-RU" sz="2800" dirty="0" err="1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покращення</a:t>
            </a:r>
            <a:r>
              <a:rPr lang="ru-RU" sz="2800" dirty="0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 </a:t>
            </a:r>
            <a:r>
              <a:rPr lang="ru-RU" sz="2800" dirty="0" err="1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запилення</a:t>
            </a:r>
            <a:endParaRPr lang="ru-RU" sz="2800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250106" y="1801541"/>
            <a:ext cx="4204010" cy="4911493"/>
            <a:chOff x="250106" y="1801541"/>
            <a:chExt cx="4204010" cy="4911493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50106" y="1801541"/>
              <a:ext cx="42040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Зібрані</a:t>
              </a:r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разом </a:t>
              </a:r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дрібні</a:t>
              </a:r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</a:t>
              </a:r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квітки</a:t>
              </a:r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добре </a:t>
              </a:r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помітні</a:t>
              </a:r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</a:t>
              </a:r>
            </a:p>
            <a:p>
              <a:pPr algn="ctr"/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для комах-</a:t>
              </a:r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запилювачів</a:t>
              </a:r>
              <a:endParaRPr lang="ru-RU" sz="2400" dirty="0">
                <a:latin typeface="Comic Sans MS" panose="030F0702030302020204" pitchFamily="66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435" y="3046627"/>
              <a:ext cx="4070356" cy="321176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06119" y="6343702"/>
              <a:ext cx="231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Горобина звичайна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7873851" y="1253351"/>
            <a:ext cx="4420375" cy="5033253"/>
            <a:chOff x="7873851" y="1253351"/>
            <a:chExt cx="4420375" cy="5033253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8114116" y="1253351"/>
              <a:ext cx="41801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У </a:t>
              </a:r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суцвітті</a:t>
              </a:r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</a:t>
              </a:r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утворюється</a:t>
              </a:r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</a:t>
              </a:r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більша</a:t>
              </a:r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</a:t>
              </a:r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кількість</a:t>
              </a:r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</a:t>
              </a:r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плодів</a:t>
              </a:r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, </a:t>
              </a:r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ніж</a:t>
              </a:r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в </a:t>
              </a:r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окремих</a:t>
              </a:r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</a:t>
              </a:r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квітках</a:t>
              </a:r>
              <a:endParaRPr lang="ru-RU" sz="2400" dirty="0"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3"/>
            <a:srcRect l="25626" t="6076"/>
            <a:stretch/>
          </p:blipFill>
          <p:spPr>
            <a:xfrm>
              <a:off x="7873851" y="2499780"/>
              <a:ext cx="4060802" cy="341749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344721" y="5917272"/>
              <a:ext cx="1532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 err="1">
                  <a:latin typeface="Comic Sans MS" panose="030F0702030302020204" pitchFamily="66" charset="0"/>
                </a:rPr>
                <a:t>Гіркокаштан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454116" y="1279730"/>
            <a:ext cx="5474847" cy="5549333"/>
            <a:chOff x="4454116" y="1279730"/>
            <a:chExt cx="5474847" cy="554933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4454116" y="5628734"/>
              <a:ext cx="547484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У </a:t>
              </a:r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вітрозапильних</a:t>
              </a:r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</a:t>
              </a:r>
            </a:p>
            <a:p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рослин</a:t>
              </a:r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</a:t>
              </a:r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зібрані</a:t>
              </a:r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</a:t>
              </a:r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дрібні</a:t>
              </a:r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</a:t>
              </a:r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квітки</a:t>
              </a:r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</a:t>
              </a:r>
            </a:p>
            <a:p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краще</a:t>
              </a:r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</a:t>
              </a:r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вловлюють</a:t>
              </a:r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пилок з </a:t>
              </a:r>
              <a:r>
                <a:rPr lang="ru-RU" sz="2400" dirty="0" err="1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повітря</a:t>
              </a:r>
              <a:r>
                <a:rPr lang="ru-RU" sz="2400" dirty="0">
                  <a:solidFill>
                    <a:srgbClr val="000000"/>
                  </a:solidFill>
                  <a:latin typeface="Comic Sans MS" panose="030F0702030302020204" pitchFamily="66" charset="0"/>
                  <a:ea typeface="Calibri" panose="020F0502020204030204" pitchFamily="34" charset="0"/>
                </a:rPr>
                <a:t> </a:t>
              </a:r>
              <a:endParaRPr lang="ru-RU" sz="2400" dirty="0"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55535" y="1279730"/>
              <a:ext cx="16001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dirty="0">
                  <a:latin typeface="Comic Sans MS" panose="030F0702030302020204" pitchFamily="66" charset="0"/>
                </a:rPr>
                <a:t>Верба козяча</a:t>
              </a:r>
              <a:endParaRPr lang="ru-RU" dirty="0">
                <a:latin typeface="Comic Sans MS" panose="030F0702030302020204" pitchFamily="66" charset="0"/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4"/>
            <a:srcRect l="6465" r="4243"/>
            <a:stretch/>
          </p:blipFill>
          <p:spPr>
            <a:xfrm rot="5400000">
              <a:off x="4115728" y="2155752"/>
              <a:ext cx="3980988" cy="2967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2457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0558" y="164404"/>
            <a:ext cx="2510883" cy="738846"/>
          </a:xfrm>
          <a:solidFill>
            <a:srgbClr val="6DA945"/>
          </a:solidFill>
        </p:spPr>
        <p:txBody>
          <a:bodyPr>
            <a:normAutofit/>
          </a:bodyPr>
          <a:lstStyle/>
          <a:p>
            <a:pPr algn="ctr"/>
            <a:r>
              <a:rPr lang="uk-UA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Суцвіття</a:t>
            </a:r>
            <a:endParaRPr lang="ru-RU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1016" y="1103971"/>
            <a:ext cx="4973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Comic Sans MS" panose="030F0702030302020204" pitchFamily="66" charset="0"/>
              </a:rPr>
              <a:t>У </a:t>
            </a:r>
            <a:r>
              <a:rPr lang="uk-UA" sz="2400" dirty="0">
                <a:solidFill>
                  <a:srgbClr val="FF6600"/>
                </a:solidFill>
                <a:latin typeface="Comic Sans MS" panose="030F0702030302020204" pitchFamily="66" charset="0"/>
              </a:rPr>
              <a:t>простих суцвіттях </a:t>
            </a:r>
          </a:p>
          <a:p>
            <a:pPr algn="ctr"/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на головній нерозгалуженій осі розташовані </a:t>
            </a:r>
            <a:r>
              <a:rPr lang="uk-UA" sz="24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поодинокі</a:t>
            </a:r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квітки: </a:t>
            </a:r>
            <a:r>
              <a:rPr lang="uk-UA" sz="2400" dirty="0">
                <a:latin typeface="Comic Sans MS" panose="030F0702030302020204" pitchFamily="66" charset="0"/>
              </a:rPr>
              <a:t>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6294" y="1103970"/>
            <a:ext cx="4973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latin typeface="Comic Sans MS" panose="030F0702030302020204" pitchFamily="66" charset="0"/>
              </a:rPr>
              <a:t>У </a:t>
            </a:r>
            <a:r>
              <a:rPr lang="uk-UA" sz="2400" dirty="0">
                <a:solidFill>
                  <a:srgbClr val="FF6600"/>
                </a:solidFill>
                <a:latin typeface="Comic Sans MS" panose="030F0702030302020204" pitchFamily="66" charset="0"/>
              </a:rPr>
              <a:t>складних суцвіттях </a:t>
            </a:r>
          </a:p>
          <a:p>
            <a:pPr algn="ctr"/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на головній осі </a:t>
            </a:r>
          </a:p>
          <a:p>
            <a:pPr algn="ctr"/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розташовані </a:t>
            </a:r>
            <a:r>
              <a:rPr lang="uk-UA" sz="24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власні суцвіття: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0283" y="2403308"/>
            <a:ext cx="3114908" cy="35394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китиця</a:t>
            </a:r>
          </a:p>
          <a:p>
            <a:pPr algn="ctr"/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сережка</a:t>
            </a:r>
          </a:p>
          <a:p>
            <a:pPr algn="ctr"/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простий колос</a:t>
            </a:r>
          </a:p>
          <a:p>
            <a:pPr algn="ctr"/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початок </a:t>
            </a:r>
          </a:p>
          <a:p>
            <a:pPr algn="ctr"/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щиток</a:t>
            </a:r>
          </a:p>
          <a:p>
            <a:pPr algn="ctr"/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зонтик</a:t>
            </a:r>
          </a:p>
          <a:p>
            <a:pPr algn="ctr"/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кошик </a:t>
            </a:r>
          </a:p>
          <a:p>
            <a:pPr algn="ctr"/>
            <a:r>
              <a:rPr lang="uk-UA" sz="28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головка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92669" y="2403308"/>
            <a:ext cx="2760692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складний колос</a:t>
            </a:r>
          </a:p>
          <a:p>
            <a:pPr algn="ctr"/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волоть</a:t>
            </a:r>
          </a:p>
          <a:p>
            <a:pPr algn="ctr"/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складний зонтик</a:t>
            </a:r>
          </a:p>
          <a:p>
            <a:pPr algn="ctr"/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складний щиток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726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18" y="992459"/>
            <a:ext cx="2680364" cy="58620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941" y="264764"/>
            <a:ext cx="3633439" cy="727695"/>
          </a:xfrm>
          <a:solidFill>
            <a:srgbClr val="6DA945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Прості</a:t>
            </a: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суцвіття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0900" y="43719"/>
            <a:ext cx="79935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Китиця</a:t>
            </a:r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– це видовжене суцвіття,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головна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вісь</a:t>
            </a:r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</a:p>
          <a:p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якого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пряма, не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потовщена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, </a:t>
            </a:r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на ній  розташовані квітки з однаковими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квітконіжками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2164"/>
          <a:stretch/>
        </p:blipFill>
        <p:spPr>
          <a:xfrm>
            <a:off x="6376396" y="4435939"/>
            <a:ext cx="3362576" cy="22151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38972" y="6172791"/>
            <a:ext cx="220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Черемха звичайна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81844" y="4203053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Люпин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950" y="1468512"/>
            <a:ext cx="2899163" cy="27122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571" y="1244048"/>
            <a:ext cx="2714907" cy="27149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45463" y="3939013"/>
            <a:ext cx="244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Барбарис </a:t>
            </a:r>
            <a:r>
              <a:rPr lang="uk-UA" dirty="0" err="1">
                <a:latin typeface="Comic Sans MS" panose="030F0702030302020204" pitchFamily="66" charset="0"/>
              </a:rPr>
              <a:t>Тунберга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r="17918"/>
          <a:stretch/>
        </p:blipFill>
        <p:spPr>
          <a:xfrm>
            <a:off x="2692701" y="1622478"/>
            <a:ext cx="2736398" cy="44672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89128" y="6087649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Конвалія травнева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2379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8" grpId="0"/>
      <p:bldP spid="10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941" y="264764"/>
            <a:ext cx="3633439" cy="727695"/>
          </a:xfrm>
          <a:solidFill>
            <a:srgbClr val="6DA945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Прості</a:t>
            </a: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суцвіття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23780" y="5836321"/>
            <a:ext cx="21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Тополя канадська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5876" y="5658573"/>
            <a:ext cx="244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Верба козяча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40567" y="5964479"/>
            <a:ext cx="203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Горіх волоський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7365" y="109322"/>
            <a:ext cx="7701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Сережка</a:t>
            </a:r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має довгу, повислу вісь із квітконіжками однакової довжини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86513" t="35453" r="8013" b="27849"/>
          <a:stretch/>
        </p:blipFill>
        <p:spPr>
          <a:xfrm>
            <a:off x="302941" y="1196963"/>
            <a:ext cx="1490839" cy="53711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990" y="1204613"/>
            <a:ext cx="3546262" cy="47298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t="12432" r="16755" b="12201"/>
          <a:stretch/>
        </p:blipFill>
        <p:spPr>
          <a:xfrm>
            <a:off x="5725497" y="1484248"/>
            <a:ext cx="3060772" cy="417055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r="8791"/>
          <a:stretch/>
        </p:blipFill>
        <p:spPr>
          <a:xfrm>
            <a:off x="8965515" y="1122710"/>
            <a:ext cx="2896937" cy="472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63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941" y="264764"/>
            <a:ext cx="3633439" cy="727695"/>
          </a:xfrm>
          <a:solidFill>
            <a:srgbClr val="6DA945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Прості</a:t>
            </a: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суцвіття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43850" y="6284163"/>
            <a:ext cx="21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Вербена лікарська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3549" y="1146847"/>
            <a:ext cx="244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>
                <a:latin typeface="Comic Sans MS" panose="030F0702030302020204" pitchFamily="66" charset="0"/>
              </a:rPr>
              <a:t>Пальчатокорінник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98570" y="3780581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Подорожник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7365" y="109322"/>
            <a:ext cx="7701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Колос</a:t>
            </a:r>
            <a:r>
              <a:rPr lang="uk-UA" sz="2400" b="1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– суцвіття подібне до китиці, але у нього квітки без квітконіжок, тобто сидячі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8952" b="9954"/>
          <a:stretch/>
        </p:blipFill>
        <p:spPr>
          <a:xfrm>
            <a:off x="2257915" y="1171448"/>
            <a:ext cx="3092650" cy="26316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8193" t="9086" r="7258"/>
          <a:stretch/>
        </p:blipFill>
        <p:spPr>
          <a:xfrm>
            <a:off x="8943278" y="940319"/>
            <a:ext cx="2912484" cy="53438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2200" t="5094" r="10460" b="3559"/>
          <a:stretch/>
        </p:blipFill>
        <p:spPr>
          <a:xfrm>
            <a:off x="6264319" y="1536018"/>
            <a:ext cx="2442116" cy="43266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625" y="4149913"/>
            <a:ext cx="4172636" cy="25035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046261" y="6343702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Осока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24932" r="20601"/>
          <a:stretch/>
        </p:blipFill>
        <p:spPr>
          <a:xfrm>
            <a:off x="311789" y="1026482"/>
            <a:ext cx="1416206" cy="568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05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3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941" y="264764"/>
            <a:ext cx="3633439" cy="727695"/>
          </a:xfrm>
          <a:solidFill>
            <a:srgbClr val="6DA945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Прості</a:t>
            </a: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суцвіття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51735" y="711015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Кукурудза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84511" y="6343702"/>
            <a:ext cx="1114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Рогіз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34039" y="6380157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Аїр болотний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7365" y="64684"/>
            <a:ext cx="7701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Початок</a:t>
            </a:r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має видовжену потовщену головну вісь і сидячі квітки, як у колоса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71442" y="380435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Кала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6019" t="8277" r="12151"/>
          <a:stretch/>
        </p:blipFill>
        <p:spPr>
          <a:xfrm>
            <a:off x="105653" y="1178421"/>
            <a:ext cx="2771362" cy="56795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2486" r="26620"/>
          <a:stretch/>
        </p:blipFill>
        <p:spPr>
          <a:xfrm>
            <a:off x="2987153" y="1080347"/>
            <a:ext cx="2291989" cy="52915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t="6419" b="26280"/>
          <a:stretch/>
        </p:blipFill>
        <p:spPr>
          <a:xfrm>
            <a:off x="5515309" y="958325"/>
            <a:ext cx="3229131" cy="28976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r="17909"/>
          <a:stretch/>
        </p:blipFill>
        <p:spPr>
          <a:xfrm>
            <a:off x="8980605" y="1055905"/>
            <a:ext cx="3006956" cy="50243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b="23899"/>
          <a:stretch/>
        </p:blipFill>
        <p:spPr>
          <a:xfrm>
            <a:off x="5470036" y="4114773"/>
            <a:ext cx="3274404" cy="249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355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3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563"/>
          <a:stretch/>
        </p:blipFill>
        <p:spPr>
          <a:xfrm>
            <a:off x="284983" y="1009240"/>
            <a:ext cx="3651397" cy="53344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941" y="264764"/>
            <a:ext cx="3633439" cy="727695"/>
          </a:xfrm>
          <a:solidFill>
            <a:srgbClr val="6DA945"/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Прості</a:t>
            </a:r>
            <a:r>
              <a:rPr lang="ru-RU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суцвіття</a:t>
            </a:r>
            <a:endParaRPr lang="ru-R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658" y="410948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Вишня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14431" y="4217716"/>
            <a:ext cx="1114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Comic Sans MS" panose="030F0702030302020204" pitchFamily="66" charset="0"/>
              </a:rPr>
              <a:t>Цибуля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93520" y="6351898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Женьшень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7365" y="64684"/>
            <a:ext cx="7701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66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Зонтик</a:t>
            </a:r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має вкорочену вісь, квітки виходять ніби </a:t>
            </a:r>
          </a:p>
          <a:p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з одного місця верхівки квіткової осі </a:t>
            </a:r>
          </a:p>
          <a:p>
            <a:r>
              <a:rPr lang="uk-UA" sz="24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і сидять на квітконіжках майже однакової довжини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52628" y="5965785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Первоцвіт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22499"/>
          <a:stretch/>
        </p:blipFill>
        <p:spPr>
          <a:xfrm>
            <a:off x="8511970" y="1350799"/>
            <a:ext cx="3152206" cy="28712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5975" t="8716" b="4080"/>
          <a:stretch/>
        </p:blipFill>
        <p:spPr>
          <a:xfrm>
            <a:off x="7818713" y="4294148"/>
            <a:ext cx="2606729" cy="23646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863" y="4245973"/>
            <a:ext cx="3281366" cy="24610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t="6713"/>
          <a:stretch/>
        </p:blipFill>
        <p:spPr>
          <a:xfrm>
            <a:off x="4257034" y="1350799"/>
            <a:ext cx="3934282" cy="27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284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3" grpId="0"/>
      <p:bldP spid="2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445</Words>
  <Application>Microsoft Office PowerPoint</Application>
  <PresentationFormat>Широкий екран</PresentationFormat>
  <Paragraphs>122</Paragraphs>
  <Slides>18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Times New Roman</vt:lpstr>
      <vt:lpstr>Тема Office</vt:lpstr>
      <vt:lpstr>Презентація PowerPoint</vt:lpstr>
      <vt:lpstr>Презентація PowerPoint</vt:lpstr>
      <vt:lpstr>Суцвіття - система видозмінених пагонів, що несуть квітки</vt:lpstr>
      <vt:lpstr>Суцвіття</vt:lpstr>
      <vt:lpstr>Прості суцвіття</vt:lpstr>
      <vt:lpstr>Прості суцвіття</vt:lpstr>
      <vt:lpstr>Прості суцвіття</vt:lpstr>
      <vt:lpstr>Прості суцвіття</vt:lpstr>
      <vt:lpstr>Прості суцвіття</vt:lpstr>
      <vt:lpstr>Прості суцвіття</vt:lpstr>
      <vt:lpstr>Прості суцвіття</vt:lpstr>
      <vt:lpstr>Прості суцвіття</vt:lpstr>
      <vt:lpstr>Складні суцвіття</vt:lpstr>
      <vt:lpstr>Волоть – це складна китиця, тобто на видовженій осі розташовуються прості або гіллясті китиці</vt:lpstr>
      <vt:lpstr>Складний зонтик – бічні осі суцвіття розгалужуються як у простого зонтика, але закінчуються  не окремими квітками, а простими зонтиками</vt:lpstr>
      <vt:lpstr>Складний щиток. Головна вісь цього суцвіття розгалужується як у простого щитка і може закінчуватись  кошиками або щитками </vt:lpstr>
      <vt:lpstr>Суцвіття – це система видозмінених пагонів, що несуть квітки 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ПК</cp:lastModifiedBy>
  <cp:revision>122</cp:revision>
  <dcterms:created xsi:type="dcterms:W3CDTF">2020-12-25T11:05:41Z</dcterms:created>
  <dcterms:modified xsi:type="dcterms:W3CDTF">2022-02-06T08:51:04Z</dcterms:modified>
</cp:coreProperties>
</file>