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5" r:id="rId10"/>
    <p:sldId id="264" r:id="rId11"/>
    <p:sldId id="269" r:id="rId12"/>
    <p:sldId id="268" r:id="rId13"/>
    <p:sldId id="260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9000" t="-23000" r="-27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3000" t="-17000" r="-2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 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</a:rPr>
              <a:t>Тема. </a:t>
            </a:r>
            <a:r>
              <a:rPr lang="uk-UA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Поняття про класифікацію рослин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54" y="713254"/>
            <a:ext cx="7056784" cy="56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332656"/>
            <a:ext cx="387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Comic Sans MS" pitchFamily="66" charset="0"/>
              </a:rPr>
              <a:t>НАПРИКЛАД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386"/>
            <a:ext cx="20288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r="4602"/>
          <a:stretch/>
        </p:blipFill>
        <p:spPr bwMode="auto">
          <a:xfrm>
            <a:off x="323528" y="321793"/>
            <a:ext cx="8496943" cy="62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696" flipH="1">
            <a:off x="-261307" y="150586"/>
            <a:ext cx="1426055" cy="132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407" flipH="1">
            <a:off x="-37823" y="4513582"/>
            <a:ext cx="1612099" cy="150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картинки по теме Школа\цифры знаки\оллл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24" y="321793"/>
            <a:ext cx="2153759" cy="8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/>
          <a:stretch/>
        </p:blipFill>
        <p:spPr bwMode="auto">
          <a:xfrm>
            <a:off x="26107" y="888779"/>
            <a:ext cx="8438728" cy="58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30178" y="895256"/>
            <a:ext cx="266429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1613" y="1714485"/>
            <a:ext cx="266429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45966" y="2564904"/>
            <a:ext cx="30327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69398" y="3314469"/>
            <a:ext cx="3025075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4920" y="4264015"/>
            <a:ext cx="266429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4940727"/>
            <a:ext cx="281669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02634" y="5638716"/>
            <a:ext cx="4291840" cy="729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64765" y="180442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  <a:t>ВСТАНОВИМО СИСТЕМАТИЧНЕ ПОЛОЖЕННЯ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ШИПШИНИ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СОБАЧОЇ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1033" y="180442"/>
            <a:ext cx="2265434" cy="21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610"/>
            <a:ext cx="8654295" cy="64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картинки по теме Школа\цифры знаки\questmar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0338"/>
            <a:ext cx="821426" cy="13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картинки по теме Школа\цифры знаки\questmar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36059"/>
            <a:ext cx="70567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4430" y="6300028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НАЗВИ СИСТЕМАТИЧНИХ КАТЕГОРІЙ?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49" y="1339452"/>
            <a:ext cx="4233440" cy="4897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2" y="1340768"/>
            <a:ext cx="3732770" cy="5032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7777" y="3275223"/>
            <a:ext cx="1872208" cy="31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Однодольні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708920"/>
            <a:ext cx="1800200" cy="31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Дводольні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894" y="371731"/>
            <a:ext cx="901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КЛАСИ  ВІДДІЛУ   ПОКРИТОНАСІННИХ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79987" y="908720"/>
            <a:ext cx="939885" cy="2115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75070" y="908720"/>
            <a:ext cx="544281" cy="1933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67544" y="3590365"/>
            <a:ext cx="2232248" cy="2502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9261" y="3273070"/>
            <a:ext cx="2048963" cy="28202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8514" y="615692"/>
            <a:ext cx="8799726" cy="1301140"/>
          </a:xfrm>
          <a:prstGeom prst="wedgeRoundRectCallout">
            <a:avLst>
              <a:gd name="adj1" fmla="val -29393"/>
              <a:gd name="adj2" fmla="val 13552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r="6679" b="27713"/>
          <a:stretch/>
        </p:blipFill>
        <p:spPr bwMode="auto">
          <a:xfrm>
            <a:off x="2377725" y="2532198"/>
            <a:ext cx="6514755" cy="399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11586"/>
          <a:stretch/>
        </p:blipFill>
        <p:spPr bwMode="auto">
          <a:xfrm>
            <a:off x="0" y="2347419"/>
            <a:ext cx="2021686" cy="255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r="4185" b="74361"/>
          <a:stretch/>
        </p:blipFill>
        <p:spPr bwMode="auto">
          <a:xfrm>
            <a:off x="344274" y="687700"/>
            <a:ext cx="8673966" cy="1157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3873851" y="4696364"/>
            <a:ext cx="2037215" cy="942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3346" r="18755"/>
          <a:stretch/>
        </p:blipFill>
        <p:spPr bwMode="auto">
          <a:xfrm rot="20499210">
            <a:off x="7876148" y="1118199"/>
            <a:ext cx="962750" cy="12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082" y="155792"/>
            <a:ext cx="49001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ВПРАВА</a:t>
            </a:r>
            <a:r>
              <a:rPr lang="ru-RU" sz="2000" b="1" dirty="0" smtClean="0">
                <a:latin typeface="Comic Sans MS" pitchFamily="66" charset="0"/>
              </a:rPr>
              <a:t> «ЛОВИ ПОМИЛКУ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332143"/>
            <a:ext cx="457761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ВПРАВА</a:t>
            </a:r>
            <a:r>
              <a:rPr lang="ru-RU" sz="2000" b="1" dirty="0" smtClean="0">
                <a:latin typeface="Comic Sans MS" pitchFamily="66" charset="0"/>
              </a:rPr>
              <a:t> «ЮН</a:t>
            </a:r>
            <a:r>
              <a:rPr lang="uk-UA" sz="2000" b="1" dirty="0" smtClean="0">
                <a:latin typeface="Comic Sans MS" pitchFamily="66" charset="0"/>
              </a:rPr>
              <a:t>І СИСТЕМАТИКИ»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9000" t="-23000" r="-27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картинки по теме Школа\цифры знаки\Рисунок1 (6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94" y="1124744"/>
            <a:ext cx="622401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296" y="29969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omic Sans MS" pitchFamily="66" charset="0"/>
              </a:rPr>
              <a:t>ДОМАШНЄ ЗАВДАННЯ ОПРАЦЮВАТИ § </a:t>
            </a:r>
            <a:r>
              <a:rPr lang="uk-UA" sz="3200" b="1" dirty="0" smtClean="0">
                <a:latin typeface="Comic Sans MS" pitchFamily="66" charset="0"/>
              </a:rPr>
              <a:t>40</a:t>
            </a:r>
            <a:endParaRPr lang="ru-RU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90364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Comic Sans MS" pitchFamily="66" charset="0"/>
              </a:rPr>
              <a:t>Вправа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« Так – </a:t>
            </a:r>
            <a:r>
              <a:rPr lang="ru-RU" sz="2800" b="1" dirty="0" err="1">
                <a:latin typeface="Comic Sans MS" pitchFamily="66" charset="0"/>
              </a:rPr>
              <a:t>Ні</a:t>
            </a:r>
            <a:r>
              <a:rPr lang="ru-RU" sz="2800" b="1" dirty="0">
                <a:latin typeface="Comic Sans MS" pitchFamily="66" charset="0"/>
              </a:rPr>
              <a:t>».</a:t>
            </a:r>
          </a:p>
          <a:p>
            <a:r>
              <a:rPr lang="ru-RU" sz="2400" dirty="0" smtClean="0">
                <a:latin typeface="Comic Sans MS" pitchFamily="66" charset="0"/>
              </a:rPr>
              <a:t>1.Квітка </a:t>
            </a:r>
            <a:r>
              <a:rPr lang="ru-RU" sz="2400" dirty="0">
                <a:latin typeface="Comic Sans MS" pitchFamily="66" charset="0"/>
              </a:rPr>
              <a:t>– </a:t>
            </a:r>
            <a:r>
              <a:rPr lang="ru-RU" sz="2400" dirty="0" err="1">
                <a:latin typeface="Comic Sans MS" pitchFamily="66" charset="0"/>
              </a:rPr>
              <a:t>це</a:t>
            </a:r>
            <a:r>
              <a:rPr lang="ru-RU" sz="2400" dirty="0">
                <a:latin typeface="Comic Sans MS" pitchFamily="66" charset="0"/>
              </a:rPr>
              <a:t> орган </a:t>
            </a:r>
            <a:r>
              <a:rPr lang="ru-RU" sz="2400" dirty="0" err="1">
                <a:latin typeface="Comic Sans MS" pitchFamily="66" charset="0"/>
              </a:rPr>
              <a:t>статевого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розмноження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r>
              <a:rPr lang="ru-RU" sz="2400" dirty="0" smtClean="0">
                <a:latin typeface="Comic Sans MS" pitchFamily="66" charset="0"/>
              </a:rPr>
              <a:t>2.Проста </a:t>
            </a:r>
            <a:r>
              <a:rPr lang="ru-RU" sz="2400" dirty="0" err="1">
                <a:latin typeface="Comic Sans MS" pitchFamily="66" charset="0"/>
              </a:rPr>
              <a:t>оцвітина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складається</a:t>
            </a:r>
            <a:r>
              <a:rPr lang="ru-RU" sz="2400" dirty="0">
                <a:latin typeface="Comic Sans MS" pitchFamily="66" charset="0"/>
              </a:rPr>
              <a:t> з чашечки та </a:t>
            </a:r>
            <a:r>
              <a:rPr lang="ru-RU" sz="2400" dirty="0" err="1">
                <a:latin typeface="Comic Sans MS" pitchFamily="66" charset="0"/>
              </a:rPr>
              <a:t>віночка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3.Головними </a:t>
            </a:r>
            <a:r>
              <a:rPr lang="ru-RU" sz="2400" dirty="0" err="1">
                <a:latin typeface="Comic Sans MS" pitchFamily="66" charset="0"/>
              </a:rPr>
              <a:t>частинами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квітки</a:t>
            </a:r>
            <a:r>
              <a:rPr lang="ru-RU" sz="2400" dirty="0">
                <a:latin typeface="Comic Sans MS" pitchFamily="66" charset="0"/>
              </a:rPr>
              <a:t> є </a:t>
            </a:r>
            <a:r>
              <a:rPr lang="ru-RU" sz="2400" dirty="0" err="1">
                <a:latin typeface="Comic Sans MS" pitchFamily="66" charset="0"/>
              </a:rPr>
              <a:t>тичинки</a:t>
            </a:r>
            <a:r>
              <a:rPr lang="ru-RU" sz="2400" dirty="0">
                <a:latin typeface="Comic Sans MS" pitchFamily="66" charset="0"/>
              </a:rPr>
              <a:t> і </a:t>
            </a:r>
            <a:r>
              <a:rPr lang="ru-RU" sz="2400" dirty="0" smtClean="0">
                <a:latin typeface="Comic Sans MS" pitchFamily="66" charset="0"/>
              </a:rPr>
              <a:t>маточки.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4.У </a:t>
            </a:r>
            <a:r>
              <a:rPr lang="ru-RU" sz="2400" dirty="0">
                <a:latin typeface="Comic Sans MS" pitchFamily="66" charset="0"/>
              </a:rPr>
              <a:t>маточки </a:t>
            </a:r>
            <a:r>
              <a:rPr lang="ru-RU" sz="2400" dirty="0" err="1">
                <a:latin typeface="Comic Sans MS" pitchFamily="66" charset="0"/>
              </a:rPr>
              <a:t>розрізняють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дві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частини</a:t>
            </a:r>
            <a:r>
              <a:rPr lang="ru-RU" sz="2400" dirty="0">
                <a:latin typeface="Comic Sans MS" pitchFamily="66" charset="0"/>
              </a:rPr>
              <a:t>: </a:t>
            </a:r>
            <a:r>
              <a:rPr lang="ru-RU" sz="2400" dirty="0" err="1">
                <a:latin typeface="Comic Sans MS" pitchFamily="66" charset="0"/>
              </a:rPr>
              <a:t>зав’язь</a:t>
            </a:r>
            <a:r>
              <a:rPr lang="ru-RU" sz="2400" dirty="0">
                <a:latin typeface="Comic Sans MS" pitchFamily="66" charset="0"/>
              </a:rPr>
              <a:t> і </a:t>
            </a:r>
            <a:r>
              <a:rPr lang="ru-RU" sz="2400" dirty="0" err="1">
                <a:latin typeface="Comic Sans MS" pitchFamily="66" charset="0"/>
              </a:rPr>
              <a:t>стовпчик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5.Усі </a:t>
            </a:r>
            <a:r>
              <a:rPr lang="ru-RU" sz="2400" dirty="0" err="1">
                <a:latin typeface="Comic Sans MS" pitchFamily="66" charset="0"/>
              </a:rPr>
              <a:t>рослини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мають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тільки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двостатеві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квітки</a:t>
            </a:r>
            <a:r>
              <a:rPr lang="ru-RU" sz="2400" dirty="0">
                <a:latin typeface="Comic Sans MS" pitchFamily="66" charset="0"/>
              </a:rPr>
              <a:t>. </a:t>
            </a:r>
          </a:p>
          <a:p>
            <a:r>
              <a:rPr lang="ru-RU" sz="2400" dirty="0" smtClean="0">
                <a:latin typeface="Comic Sans MS" pitchFamily="66" charset="0"/>
              </a:rPr>
              <a:t>6.Зонтик</a:t>
            </a:r>
            <a:r>
              <a:rPr lang="ru-RU" sz="2400" dirty="0">
                <a:latin typeface="Comic Sans MS" pitchFamily="66" charset="0"/>
              </a:rPr>
              <a:t>, щиток, </a:t>
            </a:r>
            <a:r>
              <a:rPr lang="ru-RU" sz="2400" dirty="0" err="1">
                <a:latin typeface="Comic Sans MS" pitchFamily="66" charset="0"/>
              </a:rPr>
              <a:t>кошик</a:t>
            </a:r>
            <a:r>
              <a:rPr lang="ru-RU" sz="2400" dirty="0">
                <a:latin typeface="Comic Sans MS" pitchFamily="66" charset="0"/>
              </a:rPr>
              <a:t> належать до </a:t>
            </a:r>
            <a:r>
              <a:rPr lang="ru-RU" sz="2400" dirty="0" err="1">
                <a:latin typeface="Comic Sans MS" pitchFamily="66" charset="0"/>
              </a:rPr>
              <a:t>простих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суцвіть</a:t>
            </a:r>
            <a:r>
              <a:rPr lang="ru-RU" sz="2400" dirty="0">
                <a:latin typeface="Comic Sans MS" pitchFamily="66" charset="0"/>
              </a:rPr>
              <a:t>.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7.Під </a:t>
            </a:r>
            <a:r>
              <a:rPr lang="ru-RU" sz="2400" dirty="0">
                <a:latin typeface="Comic Sans MS" pitchFamily="66" charset="0"/>
              </a:rPr>
              <a:t>час </a:t>
            </a:r>
            <a:r>
              <a:rPr lang="ru-RU" sz="2400" dirty="0" err="1">
                <a:latin typeface="Comic Sans MS" pitchFamily="66" charset="0"/>
              </a:rPr>
              <a:t>перехресного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запилення</a:t>
            </a:r>
            <a:r>
              <a:rPr lang="ru-RU" sz="2400" dirty="0">
                <a:latin typeface="Comic Sans MS" pitchFamily="66" charset="0"/>
              </a:rPr>
              <a:t> пилок </a:t>
            </a:r>
            <a:r>
              <a:rPr lang="ru-RU" sz="2400" dirty="0" err="1">
                <a:latin typeface="Comic Sans MS" pitchFamily="66" charset="0"/>
              </a:rPr>
              <a:t>потрапляє</a:t>
            </a:r>
            <a:r>
              <a:rPr lang="ru-RU" sz="2400" dirty="0">
                <a:latin typeface="Comic Sans MS" pitchFamily="66" charset="0"/>
              </a:rPr>
              <a:t> з </a:t>
            </a:r>
            <a:r>
              <a:rPr lang="ru-RU" sz="2400" dirty="0" err="1">
                <a:latin typeface="Comic Sans MS" pitchFamily="66" charset="0"/>
              </a:rPr>
              <a:t>тичинки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err="1">
                <a:latin typeface="Comic Sans MS" pitchFamily="66" charset="0"/>
              </a:rPr>
              <a:t>приймочку</a:t>
            </a:r>
            <a:r>
              <a:rPr lang="ru-RU" sz="2400" dirty="0">
                <a:latin typeface="Comic Sans MS" pitchFamily="66" charset="0"/>
              </a:rPr>
              <a:t> маточки </a:t>
            </a:r>
            <a:r>
              <a:rPr lang="ru-RU" sz="2400" dirty="0" err="1">
                <a:latin typeface="Comic Sans MS" pitchFamily="66" charset="0"/>
              </a:rPr>
              <a:t>однієї</a:t>
            </a:r>
            <a:r>
              <a:rPr lang="ru-RU" sz="2400" dirty="0">
                <a:latin typeface="Comic Sans MS" pitchFamily="66" charset="0"/>
              </a:rPr>
              <a:t> і </a:t>
            </a:r>
            <a:r>
              <a:rPr lang="ru-RU" sz="2400" dirty="0" err="1">
                <a:latin typeface="Comic Sans MS" pitchFamily="66" charset="0"/>
              </a:rPr>
              <a:t>тієї</a:t>
            </a:r>
            <a:r>
              <a:rPr lang="ru-RU" sz="2400" dirty="0">
                <a:latin typeface="Comic Sans MS" pitchFamily="66" charset="0"/>
              </a:rPr>
              <a:t> ж </a:t>
            </a:r>
            <a:r>
              <a:rPr lang="ru-RU" sz="2400" dirty="0" err="1">
                <a:latin typeface="Comic Sans MS" pitchFamily="66" charset="0"/>
              </a:rPr>
              <a:t>квітки</a:t>
            </a:r>
            <a:r>
              <a:rPr lang="ru-RU" sz="2400" dirty="0">
                <a:latin typeface="Comic Sans MS" pitchFamily="66" charset="0"/>
              </a:rPr>
              <a:t>.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8.Для </a:t>
            </a:r>
            <a:r>
              <a:rPr lang="ru-RU" sz="2400" dirty="0" err="1">
                <a:latin typeface="Comic Sans MS" pitchFamily="66" charset="0"/>
              </a:rPr>
              <a:t>квіткових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рослин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характерне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подвійне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запліднення</a:t>
            </a:r>
            <a:r>
              <a:rPr lang="ru-RU" sz="2400" dirty="0">
                <a:latin typeface="Comic Sans MS" pitchFamily="66" charset="0"/>
              </a:rPr>
              <a:t>. </a:t>
            </a:r>
            <a:endParaRPr lang="ru-RU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9. </a:t>
            </a:r>
            <a:r>
              <a:rPr lang="ru-RU" sz="2400" dirty="0" err="1" smtClean="0">
                <a:latin typeface="Comic Sans MS" pitchFamily="66" charset="0"/>
              </a:rPr>
              <a:t>Схожість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насіння</a:t>
            </a:r>
            <a:r>
              <a:rPr lang="ru-RU" sz="2400" dirty="0">
                <a:latin typeface="Comic Sans MS" pitchFamily="66" charset="0"/>
              </a:rPr>
              <a:t> – </a:t>
            </a:r>
            <a:r>
              <a:rPr lang="ru-RU" sz="2400" dirty="0" err="1">
                <a:latin typeface="Comic Sans MS" pitchFamily="66" charset="0"/>
              </a:rPr>
              <a:t>це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його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здатність</a:t>
            </a:r>
            <a:r>
              <a:rPr lang="ru-RU" sz="2400" dirty="0">
                <a:latin typeface="Comic Sans MS" pitchFamily="66" charset="0"/>
              </a:rPr>
              <a:t> до </a:t>
            </a:r>
            <a:r>
              <a:rPr lang="ru-RU" sz="2400" dirty="0" err="1">
                <a:latin typeface="Comic Sans MS" pitchFamily="66" charset="0"/>
              </a:rPr>
              <a:t>проростання</a:t>
            </a:r>
            <a:r>
              <a:rPr lang="ru-RU" sz="2400" dirty="0">
                <a:latin typeface="Comic Sans MS" pitchFamily="66" charset="0"/>
              </a:rPr>
              <a:t>. </a:t>
            </a:r>
            <a:endParaRPr lang="ru-RU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10. </a:t>
            </a:r>
            <a:r>
              <a:rPr lang="ru-RU" sz="2400" dirty="0" err="1" smtClean="0">
                <a:latin typeface="Comic Sans MS" pitchFamily="66" charset="0"/>
              </a:rPr>
              <a:t>Соковиті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плоди </a:t>
            </a:r>
            <a:r>
              <a:rPr lang="ru-RU" sz="2400" dirty="0" err="1">
                <a:latin typeface="Comic Sans MS" pitchFamily="66" charset="0"/>
              </a:rPr>
              <a:t>бувають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розкривними</a:t>
            </a:r>
            <a:r>
              <a:rPr lang="ru-RU" sz="2400" dirty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нерозкривними</a:t>
            </a:r>
            <a:r>
              <a:rPr lang="ru-RU" sz="2400" dirty="0" smtClean="0">
                <a:latin typeface="Comic Sans MS" pitchFamily="66" charset="0"/>
              </a:rPr>
              <a:t>..</a:t>
            </a:r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</p:txBody>
      </p:sp>
      <p:pic>
        <p:nvPicPr>
          <p:cNvPr id="14338" name="Picture 2" descr="E:\картинки по теме Школа\Смайлики\13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190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картинки по теме Школа\Смайлики\13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50" y="140592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артинки по теме Школа\Смайлики\13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15" y="25244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артинки по теме Школа\Смайлики\13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15" y="410615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артинки по теме Школа\Смайлики\13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7" y="49396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картинки по теме Школа\Смайлики\14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92" y="928744"/>
            <a:ext cx="626228" cy="5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картинки по теме Школа\Смайлики\14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28" y="2015616"/>
            <a:ext cx="626228" cy="5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картинки по теме Школа\Смайлики\14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97" y="2447663"/>
            <a:ext cx="626229" cy="5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картинки по теме Школа\Смайлики\14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08" y="3505629"/>
            <a:ext cx="739103" cy="6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картинки по теме Школа\Смайлики\14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3770"/>
            <a:ext cx="792088" cy="6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02" y="2060848"/>
            <a:ext cx="2329490" cy="30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2"/>
          <a:stretch/>
        </p:blipFill>
        <p:spPr bwMode="auto">
          <a:xfrm>
            <a:off x="107504" y="5088002"/>
            <a:ext cx="8913188" cy="17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260648"/>
            <a:ext cx="8136905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4766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КЛАСИФІКАЦІЮ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E:\картинки по теме Школа\цифры знаки\images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3" y="1935356"/>
            <a:ext cx="1639069" cy="1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1"/>
          <a:stretch/>
        </p:blipFill>
        <p:spPr bwMode="auto">
          <a:xfrm>
            <a:off x="123549" y="0"/>
            <a:ext cx="8913188" cy="35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25" y="3205093"/>
            <a:ext cx="214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УРОКУ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24" r="48011"/>
          <a:stretch/>
        </p:blipFill>
        <p:spPr bwMode="auto">
          <a:xfrm>
            <a:off x="86223" y="463190"/>
            <a:ext cx="6003096" cy="212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6" t="36624"/>
          <a:stretch/>
        </p:blipFill>
        <p:spPr bwMode="auto">
          <a:xfrm>
            <a:off x="1993266" y="3832600"/>
            <a:ext cx="6649247" cy="25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23" y="2875562"/>
            <a:ext cx="8277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omic Sans MS" pitchFamily="66" charset="0"/>
              </a:rPr>
              <a:t>Розподіліть   рослини  </a:t>
            </a:r>
            <a:r>
              <a:rPr lang="uk-UA" sz="2800" dirty="0">
                <a:latin typeface="Comic Sans MS" pitchFamily="66" charset="0"/>
              </a:rPr>
              <a:t>на окремі групи за певною ознакою.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Picture 4" descr="E:\картинки по теме Школа\цифры знаки\images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10" y="1668030"/>
            <a:ext cx="1597178" cy="15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077" y="463190"/>
            <a:ext cx="357785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1828220" y="767598"/>
            <a:ext cx="628693" cy="359440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2253898" y="4081696"/>
            <a:ext cx="628693" cy="463345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6657045" y="4601221"/>
            <a:ext cx="628693" cy="359440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909917" y="1511460"/>
            <a:ext cx="628693" cy="215185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7475" y="2236414"/>
            <a:ext cx="288034" cy="314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0" y="6084075"/>
            <a:ext cx="144017" cy="314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5446688" y="-2616641"/>
            <a:ext cx="850471" cy="605623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66098" y="692696"/>
            <a:ext cx="285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ЯКІ ХАРАКТЕРИСТИКИ, ОЗНАКИ ВИКОРИСТОВУВАЛИ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Станом </a:t>
            </a:r>
            <a:r>
              <a:rPr lang="ru-RU" sz="2800" dirty="0">
                <a:latin typeface="Comic Sans MS" pitchFamily="66" charset="0"/>
              </a:rPr>
              <a:t>на початок 2010 року за </a:t>
            </a:r>
            <a:r>
              <a:rPr lang="ru-RU" sz="2800" dirty="0" err="1">
                <a:latin typeface="Comic Sans MS" pitchFamily="66" charset="0"/>
              </a:rPr>
              <a:t>даними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Міжнародного</a:t>
            </a:r>
            <a:r>
              <a:rPr lang="ru-RU" sz="2800" dirty="0">
                <a:latin typeface="Comic Sans MS" pitchFamily="66" charset="0"/>
              </a:rPr>
              <a:t> союзу </a:t>
            </a:r>
            <a:r>
              <a:rPr lang="ru-RU" sz="2800" dirty="0" err="1">
                <a:latin typeface="Comic Sans MS" pitchFamily="66" charset="0"/>
              </a:rPr>
              <a:t>охорони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природи</a:t>
            </a:r>
            <a:r>
              <a:rPr lang="ru-RU" sz="2800" dirty="0">
                <a:latin typeface="Comic Sans MS" pitchFamily="66" charset="0"/>
              </a:rPr>
              <a:t>  </a:t>
            </a:r>
            <a:r>
              <a:rPr lang="ru-RU" sz="2800" dirty="0" err="1">
                <a:latin typeface="Comic Sans MS" pitchFamily="66" charset="0"/>
              </a:rPr>
              <a:t>було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описано </a:t>
            </a:r>
            <a:r>
              <a:rPr lang="ru-RU" sz="2800" dirty="0" err="1" smtClean="0">
                <a:latin typeface="Comic Sans MS" pitchFamily="66" charset="0"/>
              </a:rPr>
              <a:t>близько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320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тисяч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видів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рослин</a:t>
            </a:r>
            <a:r>
              <a:rPr lang="ru-RU" sz="2800" dirty="0">
                <a:latin typeface="Comic Sans MS" pitchFamily="66" charset="0"/>
              </a:rPr>
              <a:t>, з них 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pPr algn="r"/>
            <a:r>
              <a:rPr lang="ru-RU" sz="2800" dirty="0" err="1" smtClean="0">
                <a:latin typeface="Comic Sans MS" pitchFamily="66" charset="0"/>
              </a:rPr>
              <a:t>близько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280 </a:t>
            </a:r>
            <a:r>
              <a:rPr lang="ru-RU" sz="2800" dirty="0" err="1">
                <a:latin typeface="Comic Sans MS" pitchFamily="66" charset="0"/>
              </a:rPr>
              <a:t>тисяч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видів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квіткових</a:t>
            </a:r>
            <a:r>
              <a:rPr lang="ru-RU" sz="2800" dirty="0">
                <a:latin typeface="Comic Sans MS" pitchFamily="66" charset="0"/>
              </a:rPr>
              <a:t>, 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тисяча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видів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голонасінних</a:t>
            </a:r>
            <a:r>
              <a:rPr lang="ru-RU" sz="2800" dirty="0">
                <a:latin typeface="Comic Sans MS" pitchFamily="66" charset="0"/>
              </a:rPr>
              <a:t>,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endParaRPr lang="ru-RU" sz="2800" dirty="0" smtClean="0">
              <a:latin typeface="Comic Sans MS" pitchFamily="66" charset="0"/>
            </a:endParaRPr>
          </a:p>
          <a:p>
            <a:pPr algn="r"/>
            <a:r>
              <a:rPr lang="ru-RU" sz="2800" dirty="0" err="1" smtClean="0">
                <a:latin typeface="Comic Sans MS" pitchFamily="66" charset="0"/>
              </a:rPr>
              <a:t>близько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18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тисяч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мохоподібних</a:t>
            </a:r>
            <a:r>
              <a:rPr lang="ru-RU" sz="2800" dirty="0">
                <a:latin typeface="Comic Sans MS" pitchFamily="66" charset="0"/>
              </a:rPr>
              <a:t>, 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pPr algn="r"/>
            <a:r>
              <a:rPr lang="ru-RU" sz="2800" dirty="0" err="1" smtClean="0">
                <a:latin typeface="Comic Sans MS" pitchFamily="66" charset="0"/>
              </a:rPr>
              <a:t>близько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12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тисяч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видів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вищих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спорових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рослин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(</a:t>
            </a:r>
            <a:r>
              <a:rPr lang="ru-RU" sz="2000" dirty="0" err="1">
                <a:latin typeface="Comic Sans MS" pitchFamily="66" charset="0"/>
              </a:rPr>
              <a:t>Плауноподібні,Папоротеподібні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Хвощеподібні</a:t>
            </a:r>
            <a:r>
              <a:rPr lang="ru-RU" sz="2000" dirty="0">
                <a:latin typeface="Comic Sans MS" pitchFamily="66" charset="0"/>
              </a:rPr>
              <a:t>)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0783" y="6001061"/>
            <a:ext cx="654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prstClr val="black"/>
                </a:solidFill>
                <a:latin typeface="Comic Sans MS" pitchFamily="66" charset="0"/>
              </a:rPr>
              <a:t>Ці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числа </a:t>
            </a:r>
            <a:r>
              <a:rPr lang="ru-RU" sz="2000" dirty="0" err="1" smtClean="0">
                <a:solidFill>
                  <a:prstClr val="black"/>
                </a:solidFill>
                <a:latin typeface="Comic Sans MS" pitchFamily="66" charset="0"/>
              </a:rPr>
              <a:t>збільшуються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</a:rPr>
              <a:t>оскільки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</a:rPr>
              <a:t>постійно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</a:rPr>
              <a:t>відкриваються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</a:rPr>
              <a:t>нові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</a:rPr>
              <a:t>види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685264"/>
            <a:ext cx="1728191" cy="12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4" y="1844824"/>
            <a:ext cx="1872208" cy="12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86053"/>
            <a:ext cx="1800200" cy="15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6DFDC"/>
              </a:clrFrom>
              <a:clrTo>
                <a:srgbClr val="D6D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0" y="5257971"/>
            <a:ext cx="904143" cy="155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1"/>
            <a:ext cx="1070259" cy="17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009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Систематика рослин</a:t>
            </a:r>
            <a:r>
              <a:rPr lang="uk-UA" sz="3200" dirty="0">
                <a:solidFill>
                  <a:srgbClr val="C00000"/>
                </a:solidFill>
                <a:latin typeface="Comic Sans MS" pitchFamily="66" charset="0"/>
              </a:rPr>
              <a:t> — </a:t>
            </a:r>
            <a:r>
              <a:rPr lang="uk-UA" sz="3200" dirty="0">
                <a:latin typeface="Comic Sans MS" pitchFamily="66" charset="0"/>
              </a:rPr>
              <a:t>розділ </a:t>
            </a:r>
            <a:r>
              <a:rPr lang="uk-UA" sz="3200" dirty="0" smtClean="0">
                <a:latin typeface="Comic Sans MS" pitchFamily="66" charset="0"/>
              </a:rPr>
              <a:t>біології, </a:t>
            </a:r>
            <a:r>
              <a:rPr lang="uk-UA" sz="3200" dirty="0">
                <a:latin typeface="Comic Sans MS" pitchFamily="66" charset="0"/>
              </a:rPr>
              <a:t>що  вивчає різноманітність рослин. </a:t>
            </a:r>
            <a:endParaRPr lang="ru-RU" sz="3200" dirty="0">
              <a:latin typeface="Comic Sans MS" pitchFamily="66" charset="0"/>
            </a:endParaRPr>
          </a:p>
          <a:p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660" y="3650010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У </a:t>
            </a:r>
            <a:r>
              <a:rPr lang="ru-RU" sz="2400" dirty="0" err="1">
                <a:latin typeface="Comic Sans MS" pitchFamily="66" charset="0"/>
              </a:rPr>
              <a:t>числі</a:t>
            </a:r>
            <a:r>
              <a:rPr lang="ru-RU" sz="2400" dirty="0">
                <a:latin typeface="Comic Sans MS" pitchFamily="66" charset="0"/>
              </a:rPr>
              <a:t> перших, </a:t>
            </a:r>
            <a:r>
              <a:rPr lang="ru-RU" sz="2400" dirty="0" err="1">
                <a:latin typeface="Comic Sans MS" pitchFamily="66" charset="0"/>
              </a:rPr>
              <a:t>хто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застосував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класифікацію</a:t>
            </a:r>
            <a:r>
              <a:rPr lang="ru-RU" sz="2400" dirty="0">
                <a:latin typeface="Comic Sans MS" pitchFamily="66" charset="0"/>
              </a:rPr>
              <a:t> до </a:t>
            </a:r>
            <a:r>
              <a:rPr lang="ru-RU" sz="2400" dirty="0" err="1">
                <a:latin typeface="Comic Sans MS" pitchFamily="66" charset="0"/>
              </a:rPr>
              <a:t>об'єктів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природи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був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Теофраст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5790"/>
          <a:stretch/>
        </p:blipFill>
        <p:spPr bwMode="auto">
          <a:xfrm>
            <a:off x="3077980" y="3284984"/>
            <a:ext cx="5678129" cy="186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439723" y="1268760"/>
            <a:ext cx="5472608" cy="1584176"/>
          </a:xfrm>
          <a:prstGeom prst="wedgeRoundRectCallout">
            <a:avLst>
              <a:gd name="adj1" fmla="val -66917"/>
              <a:gd name="adj2" fmla="val 2805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Рослини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діляться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групи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: дерева,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чагарники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напівчагарники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(«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фріганон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»), та трави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78287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За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праці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про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рослини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, Теофраста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вважають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«</a:t>
            </a:r>
            <a:r>
              <a:rPr lang="ru-RU" sz="2400" b="1" dirty="0" err="1">
                <a:solidFill>
                  <a:srgbClr val="C00000"/>
                </a:solidFill>
                <a:latin typeface="Comic Sans MS" pitchFamily="66" charset="0"/>
              </a:rPr>
              <a:t>батьком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itchFamily="66" charset="0"/>
              </a:rPr>
              <a:t>ботаніки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953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2" y="731098"/>
            <a:ext cx="2736304" cy="331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8532" y="1966680"/>
            <a:ext cx="5472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atin typeface="Comic Sans MS" pitchFamily="66" charset="0"/>
              </a:rPr>
              <a:t>Описав ≈1500 видів рослин</a:t>
            </a:r>
          </a:p>
          <a:p>
            <a:endParaRPr lang="uk-UA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atin typeface="Comic Sans MS" pitchFamily="66" charset="0"/>
              </a:rPr>
              <a:t>Ввів принцип </a:t>
            </a:r>
            <a:r>
              <a:rPr lang="uk-UA" sz="2400" dirty="0" smtClean="0">
                <a:solidFill>
                  <a:srgbClr val="C00000"/>
                </a:solidFill>
                <a:latin typeface="Comic Sans MS" pitchFamily="66" charset="0"/>
              </a:rPr>
              <a:t>подвійних назв видів</a:t>
            </a:r>
            <a:r>
              <a:rPr lang="uk-UA" sz="2400" dirty="0" smtClean="0">
                <a:latin typeface="Comic Sans MS" pitchFamily="66" charset="0"/>
              </a:rPr>
              <a:t>(</a:t>
            </a:r>
            <a:r>
              <a:rPr lang="ru-RU" sz="2400" dirty="0" err="1">
                <a:latin typeface="Comic Sans MS" pitchFamily="66" charset="0"/>
              </a:rPr>
              <a:t>в</a:t>
            </a:r>
            <a:r>
              <a:rPr lang="ru-RU" sz="2400" dirty="0" err="1" smtClean="0">
                <a:latin typeface="Comic Sans MS" pitchFamily="66" charset="0"/>
              </a:rPr>
              <a:t>идова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наукова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назва</a:t>
            </a:r>
            <a:r>
              <a:rPr lang="ru-RU" sz="2400" dirty="0">
                <a:latin typeface="Comic Sans MS" pitchFamily="66" charset="0"/>
              </a:rPr>
              <a:t>, за </a:t>
            </a:r>
            <a:r>
              <a:rPr lang="ru-RU" sz="2400" dirty="0" err="1">
                <a:latin typeface="Comic Sans MS" pitchFamily="66" charset="0"/>
              </a:rPr>
              <a:t>Ліннеєм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складається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із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двох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слів</a:t>
            </a:r>
            <a:r>
              <a:rPr lang="ru-RU" sz="2400" dirty="0">
                <a:latin typeface="Comic Sans MS" pitchFamily="66" charset="0"/>
              </a:rPr>
              <a:t>, перше з </a:t>
            </a:r>
            <a:r>
              <a:rPr lang="ru-RU" sz="2400" dirty="0" err="1">
                <a:latin typeface="Comic Sans MS" pitchFamily="66" charset="0"/>
              </a:rPr>
              <a:t>яких</a:t>
            </a:r>
            <a:r>
              <a:rPr lang="ru-RU" sz="2400" dirty="0">
                <a:latin typeface="Comic Sans MS" pitchFamily="66" charset="0"/>
              </a:rPr>
              <a:t> — </a:t>
            </a:r>
            <a:r>
              <a:rPr lang="ru-RU" sz="2400" dirty="0" err="1">
                <a:latin typeface="Comic Sans MS" pitchFamily="66" charset="0"/>
              </a:rPr>
              <a:t>назва</a:t>
            </a:r>
            <a:r>
              <a:rPr lang="ru-RU" sz="2400" dirty="0">
                <a:latin typeface="Comic Sans MS" pitchFamily="66" charset="0"/>
              </a:rPr>
              <a:t> роду (</a:t>
            </a:r>
            <a:r>
              <a:rPr lang="ru-RU" sz="2400" dirty="0" err="1">
                <a:latin typeface="Comic Sans MS" pitchFamily="66" charset="0"/>
              </a:rPr>
              <a:t>пишеться</a:t>
            </a:r>
            <a:r>
              <a:rPr lang="ru-RU" sz="2400" dirty="0">
                <a:latin typeface="Comic Sans MS" pitchFamily="66" charset="0"/>
              </a:rPr>
              <a:t> з </a:t>
            </a:r>
            <a:r>
              <a:rPr lang="ru-RU" sz="2400" dirty="0" err="1">
                <a:latin typeface="Comic Sans MS" pitchFamily="66" charset="0"/>
              </a:rPr>
              <a:t>великої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літери</a:t>
            </a:r>
            <a:r>
              <a:rPr lang="ru-RU" sz="2400" dirty="0">
                <a:latin typeface="Comic Sans MS" pitchFamily="66" charset="0"/>
              </a:rPr>
              <a:t>), а друге (</a:t>
            </a:r>
            <a:r>
              <a:rPr lang="ru-RU" sz="2400" dirty="0" err="1">
                <a:latin typeface="Comic Sans MS" pitchFamily="66" charset="0"/>
              </a:rPr>
              <a:t>пишеться</a:t>
            </a:r>
            <a:r>
              <a:rPr lang="ru-RU" sz="2400" dirty="0">
                <a:latin typeface="Comic Sans MS" pitchFamily="66" charset="0"/>
              </a:rPr>
              <a:t> з </a:t>
            </a:r>
            <a:r>
              <a:rPr lang="ru-RU" sz="2400" dirty="0" err="1">
                <a:latin typeface="Comic Sans MS" pitchFamily="66" charset="0"/>
              </a:rPr>
              <a:t>малої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літери</a:t>
            </a:r>
            <a:r>
              <a:rPr lang="ru-RU" sz="2400" dirty="0">
                <a:latin typeface="Comic Sans MS" pitchFamily="66" charset="0"/>
              </a:rPr>
              <a:t>) — </a:t>
            </a:r>
            <a:r>
              <a:rPr lang="ru-RU" sz="2400" dirty="0" err="1">
                <a:latin typeface="Comic Sans MS" pitchFamily="66" charset="0"/>
              </a:rPr>
              <a:t>вказує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err="1">
                <a:latin typeface="Comic Sans MS" pitchFamily="66" charset="0"/>
              </a:rPr>
              <a:t>видову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належність</a:t>
            </a:r>
            <a:r>
              <a:rPr lang="ru-RU" sz="2400" dirty="0">
                <a:latin typeface="Comic Sans MS" pitchFamily="66" charset="0"/>
              </a:rPr>
              <a:t>. В </a:t>
            </a:r>
            <a:r>
              <a:rPr lang="ru-RU" sz="2400" dirty="0" err="1">
                <a:latin typeface="Comic Sans MS" pitchFamily="66" charset="0"/>
              </a:rPr>
              <a:t>цьому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полягає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бінарної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номенклатури</a:t>
            </a:r>
            <a:r>
              <a:rPr lang="ru-RU" sz="2400" dirty="0">
                <a:latin typeface="Comic Sans MS" pitchFamily="66" charset="0"/>
              </a:rPr>
              <a:t> (</a:t>
            </a:r>
            <a:r>
              <a:rPr lang="ru-RU" sz="2400" dirty="0" err="1">
                <a:latin typeface="Comic Sans MS" pitchFamily="66" charset="0"/>
              </a:rPr>
              <a:t>подвійної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назви</a:t>
            </a:r>
            <a:r>
              <a:rPr lang="ru-RU" sz="2400" dirty="0">
                <a:latin typeface="Comic Sans MS" pitchFamily="66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702" y="4896775"/>
            <a:ext cx="31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omic Sans MS" pitchFamily="66" charset="0"/>
              </a:rPr>
              <a:t>1707 – 1778 </a:t>
            </a:r>
            <a:r>
              <a:rPr lang="uk-UA" sz="2400" dirty="0" err="1" smtClean="0">
                <a:latin typeface="Comic Sans MS" pitchFamily="66" charset="0"/>
              </a:rPr>
              <a:t>рр</a:t>
            </a:r>
            <a:endParaRPr lang="uk-UA" sz="2400" dirty="0" smtClean="0">
              <a:latin typeface="Comic Sans MS" pitchFamily="66" charset="0"/>
            </a:endParaRPr>
          </a:p>
          <a:p>
            <a:pPr algn="ctr"/>
            <a:r>
              <a:rPr lang="uk-UA" sz="2400" dirty="0" smtClean="0">
                <a:latin typeface="Comic Sans MS" pitchFamily="66" charset="0"/>
              </a:rPr>
              <a:t>Шведський природознавець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4221088"/>
            <a:ext cx="571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Comic Sans MS" pitchFamily="66" charset="0"/>
              </a:rPr>
              <a:t>Карл </a:t>
            </a:r>
            <a:r>
              <a:rPr lang="uk-UA" sz="3200" b="1" dirty="0" err="1" smtClean="0">
                <a:solidFill>
                  <a:srgbClr val="C00000"/>
                </a:solidFill>
                <a:latin typeface="Comic Sans MS" pitchFamily="66" charset="0"/>
              </a:rPr>
              <a:t>Лінней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880581" y="289043"/>
            <a:ext cx="5040559" cy="1359441"/>
          </a:xfrm>
          <a:prstGeom prst="wedgeRoundRectCallout">
            <a:avLst>
              <a:gd name="adj1" fmla="val -78474"/>
              <a:gd name="adj2" fmla="val 755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«Бог створив, а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Лінней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систематизував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159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156" y="323573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Царство Рослин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954791">
            <a:off x="2393390" y="522080"/>
            <a:ext cx="709633" cy="485805"/>
          </a:xfrm>
          <a:prstGeom prst="curvedDownArrow">
            <a:avLst>
              <a:gd name="adj1" fmla="val 25000"/>
              <a:gd name="adj2" fmla="val 7303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1974" y="1095860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Відділ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954791">
            <a:off x="3633207" y="1359752"/>
            <a:ext cx="709633" cy="485805"/>
          </a:xfrm>
          <a:prstGeom prst="curvedDownArrow">
            <a:avLst>
              <a:gd name="adj1" fmla="val 25000"/>
              <a:gd name="adj2" fmla="val 7303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1262" y="1933532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Порядок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954791">
            <a:off x="4698131" y="2352852"/>
            <a:ext cx="709633" cy="485805"/>
          </a:xfrm>
          <a:prstGeom prst="curvedDownArrow">
            <a:avLst>
              <a:gd name="adj1" fmla="val 25000"/>
              <a:gd name="adj2" fmla="val 7303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5449" y="2926495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Клас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954791">
            <a:off x="5792318" y="3345815"/>
            <a:ext cx="709633" cy="485805"/>
          </a:xfrm>
          <a:prstGeom prst="curvedDownArrow">
            <a:avLst>
              <a:gd name="adj1" fmla="val 25000"/>
              <a:gd name="adj2" fmla="val 7303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1015" y="3929290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Родина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954791">
            <a:off x="6557884" y="4348610"/>
            <a:ext cx="709633" cy="485805"/>
          </a:xfrm>
          <a:prstGeom prst="curvedDownArrow">
            <a:avLst>
              <a:gd name="adj1" fmla="val 25000"/>
              <a:gd name="adj2" fmla="val 7303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45575" y="4894254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Рід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954791">
            <a:off x="7724281" y="5298224"/>
            <a:ext cx="709633" cy="485805"/>
          </a:xfrm>
          <a:prstGeom prst="curvedDownArrow">
            <a:avLst>
              <a:gd name="adj1" fmla="val 25000"/>
              <a:gd name="adj2" fmla="val 7303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77320" y="5803300"/>
            <a:ext cx="2088232" cy="7261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Вид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842" y="323573"/>
            <a:ext cx="392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СИСТЕМАТИКА РОСЛИН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691" y="3919596"/>
            <a:ext cx="2824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СИСТЕМАТИЧНІ КАТЕГОРІЇ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Picture 2" descr="E:\картинки по теме Школа\цифры знаки\олллл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" y="5787660"/>
            <a:ext cx="2153759" cy="8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/>
          <a:stretch/>
        </p:blipFill>
        <p:spPr bwMode="auto">
          <a:xfrm>
            <a:off x="395536" y="548680"/>
            <a:ext cx="8454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картинки по теме Школа\цифры знаки\оллл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153759" cy="8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 Windows</cp:lastModifiedBy>
  <cp:revision>18</cp:revision>
  <dcterms:created xsi:type="dcterms:W3CDTF">2019-03-17T15:44:17Z</dcterms:created>
  <dcterms:modified xsi:type="dcterms:W3CDTF">2022-02-06T13:32:37Z</dcterms:modified>
</cp:coreProperties>
</file>