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6600FF"/>
    <a:srgbClr val="CC6600"/>
    <a:srgbClr val="FF9900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8E940-088A-40C5-BA2B-B4188BB8AD9F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18BD-7B8D-495C-B6F4-47820A31BF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96%D1%80%D1%83%D1%81" TargetMode="External"/><Relationship Id="rId13" Type="http://schemas.openxmlformats.org/officeDocument/2006/relationships/image" Target="../media/image39.jpeg"/><Relationship Id="rId3" Type="http://schemas.openxmlformats.org/officeDocument/2006/relationships/hyperlink" Target="https://uk.wikipedia.org/wiki/%D0%94%D0%9D%D0%9A" TargetMode="External"/><Relationship Id="rId7" Type="http://schemas.openxmlformats.org/officeDocument/2006/relationships/hyperlink" Target="https://uk.wikipedia.org/wiki/%D0%9C%D1%83%D1%82%D0%B0%D0%B3%D0%B5%D0%BD" TargetMode="External"/><Relationship Id="rId12" Type="http://schemas.openxmlformats.org/officeDocument/2006/relationships/image" Target="../media/image38.jpeg"/><Relationship Id="rId2" Type="http://schemas.openxmlformats.org/officeDocument/2006/relationships/hyperlink" Target="https://uk.wikipedia.org/wiki/%D0%93%D0%B5%D0%BD%D0%B5%D1%82%D0%B8%D1%87%D0%BD%D0%B8%D0%B9_%D0%BC%D0%B0%D1%82%D0%B5%D1%80%D1%96%D0%B0%D0%BB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A0%D0%B0%D0%B4%D1%96%D0%B0%D1%86%D1%96%D1%8F" TargetMode="External"/><Relationship Id="rId11" Type="http://schemas.openxmlformats.org/officeDocument/2006/relationships/image" Target="../media/image37.jpeg"/><Relationship Id="rId5" Type="http://schemas.openxmlformats.org/officeDocument/2006/relationships/hyperlink" Target="https://uk.wikipedia.org/wiki/%D0%9F%D0%BE%D0%B4%D1%96%D0%BB_%D0%BA%D0%BB%D1%96%D1%82%D0%B8%D0%BD%D0%B8" TargetMode="External"/><Relationship Id="rId15" Type="http://schemas.openxmlformats.org/officeDocument/2006/relationships/image" Target="../media/image41.jpeg"/><Relationship Id="rId10" Type="http://schemas.openxmlformats.org/officeDocument/2006/relationships/hyperlink" Target="https://uk.wikipedia.org/wiki/%D0%93%D1%96%D0%BF%D0%B5%D1%80%D0%BC%D1%83%D1%82%D0%B0%D1%86%D1%96%D1%8F" TargetMode="External"/><Relationship Id="rId4" Type="http://schemas.openxmlformats.org/officeDocument/2006/relationships/hyperlink" Target="https://uk.wikipedia.org/wiki/%D0%A0%D0%9D%D0%9A" TargetMode="External"/><Relationship Id="rId9" Type="http://schemas.openxmlformats.org/officeDocument/2006/relationships/hyperlink" Target="https://uk.wikipedia.org/wiki/%D0%9C%D0%B5%D0%B9%D0%BE%D0%B7" TargetMode="External"/><Relationship Id="rId1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81756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ФОРМИ МІНЛИВОСТІ. </a:t>
            </a:r>
          </a:p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МУТАЦІЇ</a:t>
            </a:r>
            <a:r>
              <a:rPr lang="en-US" sz="4800" b="1" dirty="0" smtClean="0">
                <a:solidFill>
                  <a:srgbClr val="C00000"/>
                </a:solidFill>
                <a:latin typeface="Monotype Corsiva" pitchFamily="66" charset="0"/>
              </a:rPr>
              <a:t>:</a:t>
            </a:r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ВИДИ, ПРИЧИНИ,</a:t>
            </a:r>
          </a:p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Monotype Corsiva" pitchFamily="66" charset="0"/>
              </a:rPr>
              <a:t> НАСЛІДКИ.</a:t>
            </a:r>
            <a:endParaRPr lang="ru-RU" sz="4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107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2500306"/>
            <a:ext cx="2928958" cy="219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07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643446"/>
            <a:ext cx="3429932" cy="2071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biologiya-9-mezhzherin-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5559" y="2357430"/>
            <a:ext cx="3107553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488653"/>
            <a:ext cx="2843216" cy="2369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4290"/>
            <a:ext cx="9320757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C00000"/>
                </a:solidFill>
              </a:rPr>
              <a:t>Загальними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властивостями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модифікаційної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мінливості</a:t>
            </a:r>
            <a:r>
              <a:rPr lang="ru-RU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>
                <a:solidFill>
                  <a:srgbClr val="C00000"/>
                </a:solidFill>
              </a:rPr>
              <a:t>є</a:t>
            </a:r>
            <a:r>
              <a:rPr lang="ru-RU" sz="2000" b="1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sz="1600" b="1" i="1" dirty="0"/>
              <a:t>▪</a:t>
            </a:r>
            <a:r>
              <a:rPr lang="ru-RU" sz="1600" b="1" i="1" dirty="0">
                <a:solidFill>
                  <a:srgbClr val="00B050"/>
                </a:solidFill>
              </a:rPr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тимчасовість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 err="1" smtClean="0"/>
              <a:t>наприклад</a:t>
            </a:r>
            <a:r>
              <a:rPr lang="ru-RU" sz="1600" dirty="0"/>
              <a:t>, </a:t>
            </a:r>
            <a:r>
              <a:rPr lang="ru-RU" sz="1600" dirty="0" err="1" smtClean="0"/>
              <a:t>засмага</a:t>
            </a:r>
            <a:r>
              <a:rPr lang="ru-RU" sz="1600" dirty="0" smtClean="0"/>
              <a:t> </a:t>
            </a:r>
            <a:r>
              <a:rPr lang="ru-RU" sz="1600" dirty="0" err="1" smtClean="0"/>
              <a:t>людини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повні-стю</a:t>
            </a:r>
            <a:r>
              <a:rPr lang="ru-RU" sz="1600" dirty="0" smtClean="0"/>
              <a:t> </a:t>
            </a:r>
            <a:r>
              <a:rPr lang="ru-RU" sz="1600" dirty="0" err="1"/>
              <a:t>зникає</a:t>
            </a:r>
            <a:r>
              <a:rPr lang="ru-RU" sz="1600" dirty="0"/>
              <a:t> </a:t>
            </a:r>
            <a:r>
              <a:rPr lang="ru-RU" sz="1600" dirty="0" err="1"/>
              <a:t>взимку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b="1" i="1" dirty="0">
                <a:solidFill>
                  <a:srgbClr val="00B050"/>
                </a:solidFill>
              </a:rPr>
              <a:t>▪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масовість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 err="1"/>
              <a:t>певний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</a:t>
            </a:r>
            <a:r>
              <a:rPr lang="ru-RU" sz="1600" dirty="0" err="1"/>
              <a:t>зумовлює</a:t>
            </a:r>
            <a:r>
              <a:rPr lang="ru-RU" sz="1600" dirty="0"/>
              <a:t> </a:t>
            </a:r>
            <a:r>
              <a:rPr lang="ru-RU" sz="1600" dirty="0" err="1"/>
              <a:t>появу</a:t>
            </a:r>
            <a:r>
              <a:rPr lang="ru-RU" sz="1600" dirty="0"/>
              <a:t> </a:t>
            </a:r>
            <a:r>
              <a:rPr lang="ru-RU" sz="1600" dirty="0" err="1" smtClean="0"/>
              <a:t>подібних</a:t>
            </a:r>
            <a:r>
              <a:rPr lang="ru-RU" sz="1600" dirty="0" smtClean="0"/>
              <a:t> </a:t>
            </a:r>
            <a:r>
              <a:rPr lang="ru-RU" sz="1600" dirty="0" err="1"/>
              <a:t>змін</a:t>
            </a:r>
            <a:r>
              <a:rPr lang="ru-RU" sz="1600" dirty="0"/>
              <a:t> в </a:t>
            </a:r>
            <a:r>
              <a:rPr lang="ru-RU" sz="1600" dirty="0" err="1"/>
              <a:t>особин</a:t>
            </a:r>
            <a:r>
              <a:rPr lang="ru-RU" sz="1600" dirty="0"/>
              <a:t> виду: </a:t>
            </a:r>
            <a:r>
              <a:rPr lang="ru-RU" sz="1600" dirty="0" err="1"/>
              <a:t>наприклад</a:t>
            </a:r>
            <a:r>
              <a:rPr lang="ru-RU" sz="1600" dirty="0"/>
              <a:t>, в </a:t>
            </a:r>
            <a:r>
              <a:rPr lang="ru-RU" sz="1600" dirty="0" err="1"/>
              <a:t>устриць</a:t>
            </a:r>
            <a:r>
              <a:rPr lang="ru-RU" sz="1600" dirty="0"/>
              <a:t>, </a:t>
            </a:r>
          </a:p>
          <a:p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живуть</a:t>
            </a:r>
            <a:r>
              <a:rPr lang="ru-RU" sz="1600" dirty="0"/>
              <a:t> у </a:t>
            </a:r>
            <a:r>
              <a:rPr lang="ru-RU" sz="1600" dirty="0" err="1"/>
              <a:t>тихій</a:t>
            </a:r>
            <a:r>
              <a:rPr lang="ru-RU" sz="1600" dirty="0"/>
              <a:t> </a:t>
            </a:r>
            <a:r>
              <a:rPr lang="ru-RU" sz="1600" dirty="0" err="1"/>
              <a:t>воді</a:t>
            </a:r>
            <a:r>
              <a:rPr lang="ru-RU" sz="1600" dirty="0"/>
              <a:t>, черепашка широка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smtClean="0"/>
              <a:t>округла</a:t>
            </a:r>
            <a:r>
              <a:rPr lang="ru-RU" sz="1600" dirty="0"/>
              <a:t>, а в </a:t>
            </a:r>
            <a:r>
              <a:rPr lang="ru-RU" sz="1600" dirty="0" err="1"/>
              <a:t>устриць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зони</a:t>
            </a:r>
            <a:r>
              <a:rPr lang="ru-RU" sz="1600" dirty="0"/>
              <a:t> </a:t>
            </a:r>
            <a:r>
              <a:rPr lang="ru-RU" sz="1600" dirty="0" err="1"/>
              <a:t>припливу</a:t>
            </a:r>
            <a:r>
              <a:rPr lang="ru-RU" sz="1600" dirty="0"/>
              <a:t> черепашки </a:t>
            </a:r>
          </a:p>
          <a:p>
            <a:r>
              <a:rPr lang="ru-RU" sz="1600" dirty="0" err="1"/>
              <a:t>вузькі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довгі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dirty="0"/>
              <a:t>▪</a:t>
            </a:r>
            <a:r>
              <a:rPr lang="ru-RU" sz="1600" b="1" i="1" dirty="0">
                <a:solidFill>
                  <a:srgbClr val="00B050"/>
                </a:solidFill>
              </a:rPr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спрямованість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заміна</a:t>
            </a:r>
            <a:r>
              <a:rPr lang="ru-RU" sz="1600" dirty="0"/>
              <a:t> </a:t>
            </a:r>
            <a:r>
              <a:rPr lang="ru-RU" sz="1600" dirty="0" err="1"/>
              <a:t>шерсті</a:t>
            </a:r>
            <a:r>
              <a:rPr lang="ru-RU" sz="1600" dirty="0"/>
              <a:t> </a:t>
            </a:r>
            <a:r>
              <a:rPr lang="ru-RU" sz="1600" dirty="0" err="1"/>
              <a:t>ссавців</a:t>
            </a:r>
            <a:r>
              <a:rPr lang="ru-RU" sz="1600" dirty="0"/>
              <a:t> </a:t>
            </a:r>
            <a:r>
              <a:rPr lang="ru-RU" sz="1600" dirty="0" smtClean="0"/>
              <a:t>на </a:t>
            </a:r>
            <a:r>
              <a:rPr lang="ru-RU" sz="1600" dirty="0" err="1"/>
              <a:t>густішу</a:t>
            </a:r>
            <a:r>
              <a:rPr lang="ru-RU" sz="1600" dirty="0"/>
              <a:t> </a:t>
            </a:r>
            <a:r>
              <a:rPr lang="ru-RU" sz="1600" dirty="0" err="1"/>
              <a:t>зумовлена</a:t>
            </a:r>
            <a:r>
              <a:rPr lang="ru-RU" sz="1600" dirty="0"/>
              <a:t> </a:t>
            </a:r>
            <a:r>
              <a:rPr lang="ru-RU" sz="1600" dirty="0" err="1"/>
              <a:t>впливом</a:t>
            </a:r>
            <a:r>
              <a:rPr lang="ru-RU" sz="1600" dirty="0"/>
              <a:t> </a:t>
            </a:r>
            <a:r>
              <a:rPr lang="ru-RU" sz="1600" dirty="0" err="1"/>
              <a:t>низьких</a:t>
            </a:r>
            <a:r>
              <a:rPr lang="ru-RU" sz="1600" dirty="0"/>
              <a:t> </a:t>
            </a:r>
            <a:r>
              <a:rPr lang="ru-RU" sz="1600" dirty="0" smtClean="0"/>
              <a:t>температур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smtClean="0"/>
              <a:t>а </a:t>
            </a:r>
            <a:r>
              <a:rPr lang="ru-RU" sz="1600" dirty="0"/>
              <a:t>не </a:t>
            </a:r>
            <a:r>
              <a:rPr lang="ru-RU" sz="1600" dirty="0" err="1"/>
              <a:t>дією</a:t>
            </a:r>
            <a:r>
              <a:rPr lang="ru-RU" sz="1600" dirty="0"/>
              <a:t> </a:t>
            </a:r>
            <a:r>
              <a:rPr lang="ru-RU" sz="1600" dirty="0" err="1"/>
              <a:t>освітлення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b="1" i="1" dirty="0">
                <a:solidFill>
                  <a:srgbClr val="00B050"/>
                </a:solidFill>
              </a:rPr>
              <a:t>▪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визначеність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/>
              <a:t>один </a:t>
            </a:r>
            <a:r>
              <a:rPr lang="ru-RU" sz="1600" dirty="0" err="1"/>
              <a:t>і</a:t>
            </a:r>
            <a:r>
              <a:rPr lang="ru-RU" sz="1600" dirty="0"/>
              <a:t> той </a:t>
            </a:r>
            <a:r>
              <a:rPr lang="ru-RU" sz="1600" dirty="0" err="1"/>
              <a:t>самий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</a:t>
            </a:r>
            <a:r>
              <a:rPr lang="ru-RU" sz="1600" dirty="0" err="1"/>
              <a:t>чинника</a:t>
            </a:r>
            <a:r>
              <a:rPr lang="ru-RU" sz="1600" dirty="0"/>
              <a:t> </a:t>
            </a:r>
            <a:r>
              <a:rPr lang="ru-RU" sz="1600" dirty="0" err="1"/>
              <a:t>спричиняє</a:t>
            </a:r>
            <a:r>
              <a:rPr lang="ru-RU" sz="1600" dirty="0"/>
              <a:t> </a:t>
            </a:r>
            <a:r>
              <a:rPr lang="ru-RU" sz="1600" dirty="0" err="1"/>
              <a:t>подібні</a:t>
            </a:r>
            <a:r>
              <a:rPr lang="ru-RU" sz="1600" dirty="0"/>
              <a:t>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особин</a:t>
            </a:r>
            <a:r>
              <a:rPr lang="ru-RU" sz="1600" dirty="0"/>
              <a:t> виду</a:t>
            </a:r>
            <a:r>
              <a:rPr lang="ru-RU" sz="1600" dirty="0" smtClean="0"/>
              <a:t>;</a:t>
            </a:r>
          </a:p>
          <a:p>
            <a:r>
              <a:rPr lang="ru-RU" sz="1600" dirty="0" smtClean="0"/>
              <a:t> </a:t>
            </a:r>
            <a:r>
              <a:rPr lang="ru-RU" sz="1600" dirty="0" err="1"/>
              <a:t>наприклад</a:t>
            </a:r>
            <a:r>
              <a:rPr lang="ru-RU" sz="1600" dirty="0"/>
              <a:t>, у </a:t>
            </a:r>
            <a:r>
              <a:rPr lang="ru-RU" sz="1600" dirty="0" err="1"/>
              <a:t>зайців</a:t>
            </a:r>
            <a:r>
              <a:rPr lang="ru-RU" sz="1600" dirty="0"/>
              <a:t> </a:t>
            </a:r>
            <a:r>
              <a:rPr lang="ru-RU" sz="1600" dirty="0" err="1"/>
              <a:t>зимове</a:t>
            </a:r>
            <a:r>
              <a:rPr lang="ru-RU" sz="1600" dirty="0"/>
              <a:t> </a:t>
            </a:r>
            <a:r>
              <a:rPr lang="ru-RU" sz="1600" dirty="0" err="1"/>
              <a:t>хутро</a:t>
            </a:r>
            <a:r>
              <a:rPr lang="ru-RU" sz="1600" dirty="0"/>
              <a:t> </a:t>
            </a:r>
            <a:r>
              <a:rPr lang="ru-RU" sz="1600" dirty="0" err="1" smtClean="0"/>
              <a:t>світлішає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b="1" i="1" dirty="0">
                <a:solidFill>
                  <a:srgbClr val="00B050"/>
                </a:solidFill>
              </a:rPr>
              <a:t>▪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пристосувальний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b="1" i="1" dirty="0">
                <a:solidFill>
                  <a:srgbClr val="00B050"/>
                </a:solidFill>
              </a:rPr>
              <a:t>характер </a:t>
            </a:r>
            <a:r>
              <a:rPr lang="ru-RU" sz="1600" dirty="0" smtClean="0"/>
              <a:t>(</a:t>
            </a:r>
            <a:r>
              <a:rPr lang="ru-RU" sz="1600" dirty="0" err="1" smtClean="0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збільшенням</a:t>
            </a:r>
            <a:r>
              <a:rPr lang="ru-RU" sz="1600" dirty="0"/>
              <a:t> </a:t>
            </a:r>
            <a:r>
              <a:rPr lang="ru-RU" sz="1600" dirty="0" err="1"/>
              <a:t>висоти</a:t>
            </a:r>
            <a:r>
              <a:rPr lang="ru-RU" sz="1600" dirty="0"/>
              <a:t> над </a:t>
            </a:r>
            <a:r>
              <a:rPr lang="ru-RU" sz="1600" dirty="0" err="1" smtClean="0"/>
              <a:t>рівнем</a:t>
            </a:r>
            <a:r>
              <a:rPr lang="ru-RU" sz="1600" dirty="0" smtClean="0"/>
              <a:t> </a:t>
            </a:r>
            <a:r>
              <a:rPr lang="ru-RU" sz="1600" dirty="0"/>
              <a:t>моря </a:t>
            </a:r>
            <a:r>
              <a:rPr lang="ru-RU" sz="1600" dirty="0" err="1" smtClean="0"/>
              <a:t>кількість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err="1"/>
              <a:t>еритроцитів</a:t>
            </a:r>
            <a:r>
              <a:rPr lang="ru-RU" sz="1600" dirty="0"/>
              <a:t> у </a:t>
            </a:r>
            <a:r>
              <a:rPr lang="ru-RU" sz="1600" dirty="0" err="1"/>
              <a:t>крові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збільшується</a:t>
            </a:r>
            <a:r>
              <a:rPr lang="ru-RU" sz="1600" dirty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910736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Для </a:t>
            </a:r>
            <a:r>
              <a:rPr lang="ru-RU" sz="1600" dirty="0" err="1"/>
              <a:t>дослідження</a:t>
            </a:r>
            <a:r>
              <a:rPr lang="ru-RU" sz="1600" dirty="0"/>
              <a:t> </a:t>
            </a:r>
            <a:r>
              <a:rPr lang="ru-RU" sz="1600" dirty="0" err="1"/>
              <a:t>закономірностей</a:t>
            </a:r>
            <a:r>
              <a:rPr lang="ru-RU" sz="1600" dirty="0"/>
              <a:t> </a:t>
            </a:r>
            <a:r>
              <a:rPr lang="ru-RU" sz="1600" dirty="0" err="1"/>
              <a:t>модифікаційної</a:t>
            </a:r>
            <a:r>
              <a:rPr lang="ru-RU" sz="1600" dirty="0"/>
              <a:t> </a:t>
            </a:r>
            <a:r>
              <a:rPr lang="ru-RU" sz="1600" dirty="0" err="1"/>
              <a:t>мінливості</a:t>
            </a:r>
            <a:r>
              <a:rPr lang="ru-RU" sz="1600" dirty="0"/>
              <a:t> </a:t>
            </a:r>
            <a:r>
              <a:rPr lang="ru-RU" sz="1600" b="1" i="1" dirty="0" err="1" smtClean="0"/>
              <a:t>формують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вибірку</a:t>
            </a:r>
            <a:r>
              <a:rPr lang="ru-RU" sz="1600" b="1" i="1" dirty="0" smtClean="0"/>
              <a:t> </a:t>
            </a:r>
            <a:r>
              <a:rPr lang="ru-RU" sz="1600" dirty="0" smtClean="0"/>
              <a:t>– </a:t>
            </a:r>
            <a:r>
              <a:rPr lang="ru-RU" sz="1600" dirty="0" err="1" smtClean="0"/>
              <a:t>певну</a:t>
            </a:r>
            <a:r>
              <a:rPr lang="ru-RU" sz="1600" dirty="0" smtClean="0"/>
              <a:t> </a:t>
            </a:r>
            <a:r>
              <a:rPr lang="ru-RU" sz="1600" dirty="0" err="1"/>
              <a:t>сукупність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об’єктів</a:t>
            </a:r>
            <a:r>
              <a:rPr lang="ru-RU" sz="1600" dirty="0" smtClean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ознак</a:t>
            </a:r>
            <a:r>
              <a:rPr lang="ru-RU" sz="1600" dirty="0"/>
              <a:t> для </a:t>
            </a:r>
            <a:r>
              <a:rPr lang="ru-RU" sz="1600" dirty="0" err="1" smtClean="0"/>
              <a:t>спостережень</a:t>
            </a:r>
            <a:r>
              <a:rPr lang="ru-RU" sz="1600" dirty="0" smtClean="0"/>
              <a:t>. Для </a:t>
            </a:r>
            <a:r>
              <a:rPr lang="ru-RU" sz="1600" dirty="0" err="1"/>
              <a:t>достовірності</a:t>
            </a:r>
            <a:r>
              <a:rPr lang="ru-RU" sz="1600" dirty="0"/>
              <a:t> </a:t>
            </a:r>
            <a:r>
              <a:rPr lang="ru-RU" sz="1600" dirty="0" err="1"/>
              <a:t>результатів</a:t>
            </a:r>
            <a:r>
              <a:rPr lang="ru-RU" sz="1600" dirty="0"/>
              <a:t> </a:t>
            </a:r>
            <a:r>
              <a:rPr lang="ru-RU" sz="1600" dirty="0" err="1"/>
              <a:t>вибірка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містити</a:t>
            </a:r>
            <a:r>
              <a:rPr lang="ru-RU" sz="1600" dirty="0"/>
              <a:t> </a:t>
            </a:r>
            <a:r>
              <a:rPr lang="ru-RU" sz="1600" dirty="0" err="1"/>
              <a:t>дані</a:t>
            </a:r>
            <a:r>
              <a:rPr lang="ru-RU" sz="1600" dirty="0"/>
              <a:t> </a:t>
            </a:r>
          </a:p>
          <a:p>
            <a:r>
              <a:rPr lang="ru-RU" sz="1600" dirty="0"/>
              <a:t>не </a:t>
            </a:r>
            <a:r>
              <a:rPr lang="ru-RU" sz="1600" dirty="0" err="1"/>
              <a:t>менш</a:t>
            </a:r>
            <a:r>
              <a:rPr lang="ru-RU" sz="1600" dirty="0"/>
              <a:t> </a:t>
            </a:r>
            <a:r>
              <a:rPr lang="ru-RU" sz="1600" dirty="0" err="1"/>
              <a:t>ніж</a:t>
            </a:r>
            <a:r>
              <a:rPr lang="ru-RU" sz="1600" dirty="0"/>
              <a:t> 25 </a:t>
            </a:r>
            <a:r>
              <a:rPr lang="ru-RU" sz="1600" dirty="0" err="1"/>
              <a:t>спостережень</a:t>
            </a:r>
            <a:r>
              <a:rPr lang="ru-RU" sz="1600" dirty="0"/>
              <a:t>. На </a:t>
            </a:r>
            <a:r>
              <a:rPr lang="ru-RU" sz="1600" dirty="0" err="1"/>
              <a:t>підставі</a:t>
            </a:r>
            <a:r>
              <a:rPr lang="ru-RU" sz="1600" dirty="0"/>
              <a:t> </a:t>
            </a:r>
            <a:r>
              <a:rPr lang="ru-RU" sz="1600" dirty="0" err="1"/>
              <a:t>даних</a:t>
            </a:r>
            <a:r>
              <a:rPr lang="ru-RU" sz="1600" dirty="0"/>
              <a:t> </a:t>
            </a:r>
            <a:r>
              <a:rPr lang="ru-RU" sz="1600" dirty="0" err="1"/>
              <a:t>вибірки</a:t>
            </a:r>
            <a:r>
              <a:rPr lang="ru-RU" sz="1600" dirty="0"/>
              <a:t> </a:t>
            </a:r>
            <a:r>
              <a:rPr lang="ru-RU" sz="1600" dirty="0" err="1"/>
              <a:t>будують</a:t>
            </a:r>
            <a:r>
              <a:rPr lang="ru-RU" sz="1600" dirty="0"/>
              <a:t>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варіаційний</a:t>
            </a:r>
            <a:r>
              <a:rPr lang="ru-RU" sz="1600" b="1" i="1" dirty="0" smtClean="0">
                <a:solidFill>
                  <a:srgbClr val="00B050"/>
                </a:solidFill>
              </a:rPr>
              <a:t> ряд</a:t>
            </a:r>
            <a:r>
              <a:rPr lang="ru-RU" sz="1600" dirty="0" smtClean="0"/>
              <a:t>– </a:t>
            </a:r>
            <a:r>
              <a:rPr lang="ru-RU" sz="1600" dirty="0" err="1" smtClean="0"/>
              <a:t>послідовність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err="1"/>
              <a:t>чисельних</a:t>
            </a:r>
            <a:r>
              <a:rPr lang="ru-RU" sz="1600" dirty="0"/>
              <a:t> </a:t>
            </a:r>
            <a:r>
              <a:rPr lang="ru-RU" sz="1600" dirty="0" err="1"/>
              <a:t>показників</a:t>
            </a:r>
            <a:r>
              <a:rPr lang="ru-RU" sz="1600" dirty="0"/>
              <a:t> </a:t>
            </a:r>
            <a:r>
              <a:rPr lang="ru-RU" sz="1600" dirty="0" err="1"/>
              <a:t>проявів</a:t>
            </a:r>
            <a:r>
              <a:rPr lang="ru-RU" sz="1600" dirty="0"/>
              <a:t> </a:t>
            </a:r>
            <a:r>
              <a:rPr lang="ru-RU" sz="1600" dirty="0" err="1"/>
              <a:t>певної</a:t>
            </a:r>
            <a:r>
              <a:rPr lang="ru-RU" sz="1600" dirty="0"/>
              <a:t> </a:t>
            </a:r>
            <a:r>
              <a:rPr lang="ru-RU" sz="1600" dirty="0" err="1" smtClean="0"/>
              <a:t>ознаки</a:t>
            </a:r>
            <a:r>
              <a:rPr lang="ru-RU" sz="1600" dirty="0"/>
              <a:t>, </a:t>
            </a:r>
            <a:r>
              <a:rPr lang="ru-RU" sz="1600" dirty="0" err="1"/>
              <a:t>розташованих</a:t>
            </a:r>
            <a:r>
              <a:rPr lang="ru-RU" sz="1600" dirty="0"/>
              <a:t> у порядку </a:t>
            </a:r>
            <a:r>
              <a:rPr lang="ru-RU" sz="1600" dirty="0" err="1"/>
              <a:t>зростання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спадання</a:t>
            </a:r>
            <a:r>
              <a:rPr lang="ru-RU" sz="1600" dirty="0"/>
              <a:t>. </a:t>
            </a:r>
          </a:p>
          <a:p>
            <a:r>
              <a:rPr lang="ru-RU" sz="1600" dirty="0" err="1" smtClean="0"/>
              <a:t>Особливості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варіаційного</a:t>
            </a:r>
            <a:r>
              <a:rPr lang="ru-RU" sz="1600" dirty="0" smtClean="0"/>
              <a:t> </a:t>
            </a:r>
            <a:r>
              <a:rPr lang="ru-RU" sz="1600" dirty="0"/>
              <a:t>ряду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зобразити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 smtClean="0"/>
              <a:t>варіаційної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кривої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3" name="Рисунок 2" descr="biologiya-9-sobol-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785925"/>
            <a:ext cx="6286544" cy="49325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202647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</a:rPr>
              <a:t>КОМБІНАЦІЙНА МІНЛИВІСТЬ </a:t>
            </a:r>
            <a:r>
              <a:rPr lang="ru-RU" sz="1600" dirty="0" smtClean="0"/>
              <a:t>–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/>
              <a:t>форма </a:t>
            </a:r>
            <a:r>
              <a:rPr lang="ru-RU" sz="1600" dirty="0" err="1"/>
              <a:t>спадкової</a:t>
            </a:r>
            <a:r>
              <a:rPr lang="ru-RU" sz="1600" dirty="0"/>
              <a:t> </a:t>
            </a:r>
            <a:r>
              <a:rPr lang="ru-RU" sz="1600" dirty="0" err="1"/>
              <a:t>мінливості</a:t>
            </a:r>
            <a:r>
              <a:rPr lang="ru-RU" sz="1600" dirty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/>
              <a:t>виникає</a:t>
            </a:r>
            <a:r>
              <a:rPr lang="ru-RU" sz="1600" dirty="0"/>
              <a:t>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перерозподілу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генетичного</a:t>
            </a:r>
            <a:r>
              <a:rPr lang="ru-RU" sz="1600" dirty="0" smtClean="0"/>
              <a:t> </a:t>
            </a:r>
            <a:r>
              <a:rPr lang="ru-RU" sz="1600" dirty="0" err="1"/>
              <a:t>матеріалу</a:t>
            </a:r>
            <a:r>
              <a:rPr lang="ru-RU" sz="1600" dirty="0"/>
              <a:t> в </a:t>
            </a:r>
            <a:r>
              <a:rPr lang="ru-RU" sz="1600" dirty="0" err="1"/>
              <a:t>нащадків</a:t>
            </a:r>
            <a:r>
              <a:rPr lang="ru-RU" sz="1600" dirty="0"/>
              <a:t>. </a:t>
            </a:r>
          </a:p>
          <a:p>
            <a:r>
              <a:rPr lang="ru-RU" sz="1600" dirty="0"/>
              <a:t>За </a:t>
            </a:r>
            <a:r>
              <a:rPr lang="ru-RU" sz="1600" dirty="0" err="1"/>
              <a:t>комбінаційної</a:t>
            </a:r>
            <a:r>
              <a:rPr lang="ru-RU" sz="1600" dirty="0"/>
              <a:t> </a:t>
            </a:r>
            <a:r>
              <a:rPr lang="ru-RU" sz="1600" dirty="0" err="1"/>
              <a:t>мінливості</a:t>
            </a:r>
            <a:r>
              <a:rPr lang="ru-RU" sz="1600" dirty="0"/>
              <a:t> </a:t>
            </a:r>
            <a:r>
              <a:rPr lang="ru-RU" sz="1600" dirty="0" err="1"/>
              <a:t>успадковуються</a:t>
            </a:r>
            <a:r>
              <a:rPr lang="ru-RU" sz="1600" dirty="0"/>
              <a:t> 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поєднання</a:t>
            </a:r>
            <a:r>
              <a:rPr lang="ru-RU" sz="1600" dirty="0"/>
              <a:t> </a:t>
            </a:r>
            <a:r>
              <a:rPr lang="ru-RU" sz="1600" dirty="0" err="1"/>
              <a:t>генів</a:t>
            </a:r>
            <a:r>
              <a:rPr lang="ru-RU" sz="1600" dirty="0"/>
              <a:t>, а </a:t>
            </a:r>
            <a:r>
              <a:rPr lang="ru-RU" sz="1600" dirty="0" err="1" smtClean="0"/>
              <a:t>самі</a:t>
            </a:r>
            <a:r>
              <a:rPr lang="ru-RU" sz="1600" dirty="0" smtClean="0"/>
              <a:t> </a:t>
            </a:r>
            <a:r>
              <a:rPr lang="ru-RU" sz="1600" dirty="0" err="1"/>
              <a:t>гени</a:t>
            </a:r>
            <a:r>
              <a:rPr lang="ru-RU" sz="1600" dirty="0"/>
              <a:t> не </a:t>
            </a:r>
            <a:r>
              <a:rPr lang="ru-RU" sz="1600" dirty="0" err="1"/>
              <a:t>змінюються</a:t>
            </a:r>
            <a:r>
              <a:rPr lang="ru-RU" sz="1600" dirty="0"/>
              <a:t>. </a:t>
            </a:r>
            <a:r>
              <a:rPr lang="ru-RU" sz="1600" dirty="0" err="1" smtClean="0"/>
              <a:t>Завдяки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err="1"/>
              <a:t>комбінативній</a:t>
            </a:r>
            <a:r>
              <a:rPr lang="ru-RU" sz="1600" dirty="0"/>
              <a:t> </a:t>
            </a:r>
            <a:r>
              <a:rPr lang="ru-RU" sz="1600" dirty="0" err="1"/>
              <a:t>мінливості</a:t>
            </a:r>
            <a:r>
              <a:rPr lang="ru-RU" sz="1600" dirty="0"/>
              <a:t> 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 smtClean="0"/>
              <a:t>реалізується</a:t>
            </a:r>
            <a:r>
              <a:rPr lang="ru-RU" sz="1600" dirty="0" smtClean="0"/>
              <a:t> </a:t>
            </a:r>
            <a:r>
              <a:rPr lang="ru-RU" sz="1600" dirty="0" err="1"/>
              <a:t>механізм</a:t>
            </a:r>
            <a:r>
              <a:rPr lang="ru-RU" sz="1600" dirty="0"/>
              <a:t> «</a:t>
            </a:r>
            <a:r>
              <a:rPr lang="ru-RU" sz="1600" dirty="0" err="1"/>
              <a:t>знешкодження</a:t>
            </a:r>
            <a:r>
              <a:rPr lang="ru-RU" sz="1600" dirty="0"/>
              <a:t>» </a:t>
            </a:r>
            <a:r>
              <a:rPr lang="ru-RU" sz="1600" dirty="0" err="1"/>
              <a:t>фенотипного</a:t>
            </a:r>
            <a:r>
              <a:rPr lang="ru-RU" sz="1600" dirty="0"/>
              <a:t> </a:t>
            </a:r>
            <a:r>
              <a:rPr lang="ru-RU" sz="1600" dirty="0" err="1"/>
              <a:t>прояву</a:t>
            </a:r>
            <a:r>
              <a:rPr lang="ru-RU" sz="1600" dirty="0"/>
              <a:t> </a:t>
            </a:r>
            <a:r>
              <a:rPr lang="ru-RU" sz="1600" dirty="0" err="1"/>
              <a:t>мутацій</a:t>
            </a:r>
            <a:r>
              <a:rPr lang="ru-RU" sz="1600" dirty="0"/>
              <a:t> </a:t>
            </a:r>
          </a:p>
          <a:p>
            <a:r>
              <a:rPr lang="ru-RU" sz="1600" dirty="0"/>
              <a:t>шляхом </a:t>
            </a:r>
            <a:r>
              <a:rPr lang="ru-RU" sz="1600" dirty="0" err="1"/>
              <a:t>переведення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у </a:t>
            </a:r>
            <a:r>
              <a:rPr lang="ru-RU" sz="1600" dirty="0" err="1"/>
              <a:t>гетерозиготний</a:t>
            </a:r>
            <a:r>
              <a:rPr lang="ru-RU" sz="1600" dirty="0"/>
              <a:t> </a:t>
            </a:r>
            <a:r>
              <a:rPr lang="ru-RU" sz="1600" dirty="0" smtClean="0"/>
              <a:t>стан. Причиною </a:t>
            </a:r>
            <a:r>
              <a:rPr lang="ru-RU" sz="1600" dirty="0" err="1"/>
              <a:t>виникнення</a:t>
            </a:r>
            <a:r>
              <a:rPr lang="ru-RU" sz="1600" dirty="0"/>
              <a:t> </a:t>
            </a:r>
            <a:r>
              <a:rPr lang="ru-RU" sz="1600" dirty="0" err="1"/>
              <a:t>проявів</a:t>
            </a:r>
            <a:r>
              <a:rPr lang="ru-RU" sz="1600" dirty="0"/>
              <a:t> </a:t>
            </a:r>
            <a:r>
              <a:rPr lang="ru-RU" sz="1600" dirty="0" err="1"/>
              <a:t>комбінаційної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мінливості</a:t>
            </a:r>
            <a:r>
              <a:rPr lang="ru-RU" sz="1600" dirty="0" smtClean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b="1" i="1" dirty="0" err="1" smtClean="0">
                <a:solidFill>
                  <a:srgbClr val="C00000"/>
                </a:solidFill>
              </a:rPr>
              <a:t>рекомбінації</a:t>
            </a:r>
            <a:r>
              <a:rPr lang="ru-RU" sz="1600" dirty="0" smtClean="0"/>
              <a:t> (</a:t>
            </a:r>
            <a:r>
              <a:rPr lang="ru-RU" sz="1600" dirty="0" err="1"/>
              <a:t>від</a:t>
            </a:r>
            <a:r>
              <a:rPr lang="ru-RU" sz="1600" dirty="0"/>
              <a:t> лат. </a:t>
            </a:r>
            <a:r>
              <a:rPr lang="en-US" sz="1600" dirty="0" smtClean="0"/>
              <a:t>r</a:t>
            </a:r>
            <a:r>
              <a:rPr lang="ru-RU" sz="1600" dirty="0" smtClean="0"/>
              <a:t>е– </a:t>
            </a:r>
            <a:r>
              <a:rPr lang="ru-RU" sz="1600" dirty="0" err="1"/>
              <a:t>префікс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вказує</a:t>
            </a:r>
            <a:r>
              <a:rPr lang="ru-RU" sz="1600" dirty="0"/>
              <a:t> на </a:t>
            </a:r>
            <a:r>
              <a:rPr lang="ru-RU" sz="1600" dirty="0" err="1"/>
              <a:t>повторну</a:t>
            </a:r>
            <a:r>
              <a:rPr lang="ru-RU" sz="1600" dirty="0"/>
              <a:t> </a:t>
            </a:r>
            <a:r>
              <a:rPr lang="ru-RU" sz="1600" dirty="0" err="1"/>
              <a:t>дію</a:t>
            </a:r>
            <a:r>
              <a:rPr lang="ru-RU" sz="1600" dirty="0"/>
              <a:t>, </a:t>
            </a:r>
            <a:r>
              <a:rPr lang="en-US" sz="1600" dirty="0" err="1" smtClean="0"/>
              <a:t>combinatio</a:t>
            </a:r>
            <a:r>
              <a:rPr lang="uk-UA" sz="1600" dirty="0" smtClean="0"/>
              <a:t> </a:t>
            </a:r>
            <a:r>
              <a:rPr lang="en-US" sz="1600" dirty="0" smtClean="0"/>
              <a:t>–</a:t>
            </a:r>
            <a:r>
              <a:rPr lang="ru-RU" sz="1600" dirty="0" err="1" smtClean="0"/>
              <a:t>поєднання</a:t>
            </a:r>
            <a:r>
              <a:rPr lang="ru-RU" sz="1600" dirty="0"/>
              <a:t>) </a:t>
            </a:r>
            <a:r>
              <a:rPr lang="ru-RU" sz="1600" dirty="0" smtClean="0"/>
              <a:t>–</a:t>
            </a:r>
          </a:p>
          <a:p>
            <a:r>
              <a:rPr lang="ru-RU" sz="1600" dirty="0" smtClean="0"/>
              <a:t> </a:t>
            </a:r>
            <a:r>
              <a:rPr lang="ru-RU" sz="1600" dirty="0" err="1"/>
              <a:t>перерозподіл</a:t>
            </a:r>
            <a:r>
              <a:rPr lang="ru-RU" sz="1600" dirty="0"/>
              <a:t> </a:t>
            </a:r>
            <a:r>
              <a:rPr lang="ru-RU" sz="1600" dirty="0" err="1"/>
              <a:t>генетичного</a:t>
            </a:r>
            <a:r>
              <a:rPr lang="ru-RU" sz="1600" dirty="0"/>
              <a:t> </a:t>
            </a:r>
            <a:r>
              <a:rPr lang="ru-RU" sz="1600" dirty="0" err="1"/>
              <a:t>матеріалу</a:t>
            </a:r>
            <a:r>
              <a:rPr lang="ru-RU" sz="1600" dirty="0"/>
              <a:t>.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універсальний</a:t>
            </a:r>
            <a:r>
              <a:rPr lang="ru-RU" sz="1600" dirty="0"/>
              <a:t> </a:t>
            </a:r>
            <a:r>
              <a:rPr lang="ru-RU" sz="1600" dirty="0" err="1" smtClean="0"/>
              <a:t>біологічний</a:t>
            </a:r>
            <a:r>
              <a:rPr lang="ru-RU" sz="1600" dirty="0" smtClean="0"/>
              <a:t> </a:t>
            </a:r>
            <a:r>
              <a:rPr lang="ru-RU" sz="1600" dirty="0" err="1"/>
              <a:t>механізм</a:t>
            </a:r>
            <a:r>
              <a:rPr lang="ru-RU" sz="1600" dirty="0"/>
              <a:t>, </a:t>
            </a:r>
            <a:r>
              <a:rPr lang="ru-RU" sz="1600" dirty="0" err="1"/>
              <a:t>властивий</a:t>
            </a:r>
            <a:r>
              <a:rPr lang="ru-RU" sz="1600" dirty="0"/>
              <a:t> </a:t>
            </a:r>
            <a:r>
              <a:rPr lang="ru-RU" sz="1600" dirty="0" err="1"/>
              <a:t>всім</a:t>
            </a:r>
            <a:r>
              <a:rPr lang="ru-RU" sz="1600" dirty="0"/>
              <a:t> живим </a:t>
            </a:r>
            <a:endParaRPr lang="ru-RU" sz="1600" dirty="0" smtClean="0"/>
          </a:p>
          <a:p>
            <a:r>
              <a:rPr lang="ru-RU" sz="1600" dirty="0" err="1" smtClean="0"/>
              <a:t>істотам</a:t>
            </a:r>
            <a:r>
              <a:rPr lang="ru-RU" sz="1600" dirty="0"/>
              <a:t>. </a:t>
            </a:r>
            <a:r>
              <a:rPr lang="ru-RU" sz="1600" dirty="0" err="1"/>
              <a:t>Рекомбінація</a:t>
            </a:r>
            <a:r>
              <a:rPr lang="ru-RU" sz="1600" dirty="0"/>
              <a:t> в </a:t>
            </a:r>
            <a:r>
              <a:rPr lang="ru-RU" sz="1600" dirty="0" err="1" smtClean="0"/>
              <a:t>еукаріотів</a:t>
            </a:r>
            <a:r>
              <a:rPr lang="ru-RU" sz="1600" dirty="0" smtClean="0"/>
              <a:t> </a:t>
            </a:r>
            <a:r>
              <a:rPr lang="ru-RU" sz="1600" dirty="0" err="1"/>
              <a:t>відбувається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статевого</a:t>
            </a:r>
            <a:r>
              <a:rPr lang="ru-RU" sz="1600" dirty="0"/>
              <a:t> </a:t>
            </a:r>
            <a:r>
              <a:rPr lang="ru-RU" sz="1600" dirty="0" err="1"/>
              <a:t>розмноження</a:t>
            </a:r>
            <a:r>
              <a:rPr lang="ru-RU" sz="1600" dirty="0"/>
              <a:t>, у </a:t>
            </a:r>
            <a:r>
              <a:rPr lang="ru-RU" sz="1600" dirty="0" err="1"/>
              <a:t>прокаріотів</a:t>
            </a:r>
            <a:r>
              <a:rPr lang="ru-RU" sz="1600" dirty="0"/>
              <a:t> –</a:t>
            </a:r>
          </a:p>
          <a:p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статевим</a:t>
            </a:r>
            <a:r>
              <a:rPr lang="ru-RU" sz="1600" dirty="0"/>
              <a:t> </a:t>
            </a:r>
            <a:r>
              <a:rPr lang="ru-RU" sz="1600" dirty="0" err="1"/>
              <a:t>процесам</a:t>
            </a:r>
            <a:r>
              <a:rPr lang="ru-RU" sz="1600" dirty="0"/>
              <a:t> (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кон’югації</a:t>
            </a:r>
            <a:r>
              <a:rPr lang="ru-RU" sz="1600" dirty="0"/>
              <a:t>). </a:t>
            </a:r>
          </a:p>
          <a:p>
            <a:r>
              <a:rPr lang="ru-RU" sz="1600" dirty="0" err="1"/>
              <a:t>Джерелами</a:t>
            </a:r>
            <a:r>
              <a:rPr lang="ru-RU" sz="1600" dirty="0"/>
              <a:t> </a:t>
            </a:r>
            <a:r>
              <a:rPr lang="ru-RU" sz="1600" dirty="0" err="1"/>
              <a:t>комбінаційної</a:t>
            </a:r>
            <a:r>
              <a:rPr lang="ru-RU" sz="1600" dirty="0"/>
              <a:t> </a:t>
            </a:r>
            <a:r>
              <a:rPr lang="ru-RU" sz="1600" dirty="0" err="1"/>
              <a:t>мінливості</a:t>
            </a:r>
            <a:r>
              <a:rPr lang="ru-RU" sz="1600" dirty="0"/>
              <a:t> є:</a:t>
            </a:r>
          </a:p>
          <a:p>
            <a:r>
              <a:rPr lang="ru-RU" sz="1600" dirty="0"/>
              <a:t>•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кросинговер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err="1"/>
              <a:t>обмін</a:t>
            </a:r>
            <a:r>
              <a:rPr lang="ru-RU" sz="1600" dirty="0"/>
              <a:t> </a:t>
            </a:r>
            <a:r>
              <a:rPr lang="ru-RU" sz="1600" dirty="0" err="1"/>
              <a:t>ділянками</a:t>
            </a:r>
            <a:r>
              <a:rPr lang="ru-RU" sz="1600" dirty="0"/>
              <a:t> </a:t>
            </a:r>
            <a:r>
              <a:rPr lang="ru-RU" sz="1600" dirty="0" err="1"/>
              <a:t>гомологічних</a:t>
            </a:r>
            <a:r>
              <a:rPr lang="ru-RU" sz="1600" dirty="0"/>
              <a:t> хромосом,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 smtClean="0"/>
              <a:t>відбувається</a:t>
            </a:r>
            <a:r>
              <a:rPr lang="ru-RU" sz="1600" dirty="0" smtClean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мейозу;</a:t>
            </a:r>
          </a:p>
          <a:p>
            <a:r>
              <a:rPr lang="ru-RU" sz="1600" dirty="0"/>
              <a:t>•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незалежне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>
                <a:solidFill>
                  <a:srgbClr val="00B0F0"/>
                </a:solidFill>
              </a:rPr>
              <a:t>розходження</a:t>
            </a:r>
            <a:r>
              <a:rPr lang="ru-RU" sz="1600" b="1" i="1" dirty="0">
                <a:solidFill>
                  <a:srgbClr val="00B0F0"/>
                </a:solidFill>
              </a:rPr>
              <a:t> </a:t>
            </a:r>
            <a:r>
              <a:rPr lang="ru-RU" sz="1600" dirty="0" err="1"/>
              <a:t>гомологічних</a:t>
            </a:r>
            <a:r>
              <a:rPr lang="ru-RU" sz="1600" dirty="0"/>
              <a:t> хромосом </a:t>
            </a:r>
            <a:r>
              <a:rPr lang="ru-RU" sz="1600" dirty="0" err="1"/>
              <a:t>під</a:t>
            </a:r>
            <a:r>
              <a:rPr lang="ru-RU" sz="1600" dirty="0"/>
              <a:t> час мейозу;</a:t>
            </a:r>
          </a:p>
          <a:p>
            <a:r>
              <a:rPr lang="ru-RU" sz="1600" dirty="0"/>
              <a:t>•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випадкове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b="1" i="1" dirty="0" err="1">
                <a:solidFill>
                  <a:srgbClr val="00B0F0"/>
                </a:solidFill>
              </a:rPr>
              <a:t>злиття</a:t>
            </a:r>
            <a:r>
              <a:rPr lang="ru-RU" sz="1600" b="1" i="1" dirty="0">
                <a:solidFill>
                  <a:srgbClr val="00B0F0"/>
                </a:solidFill>
              </a:rPr>
              <a:t> </a:t>
            </a:r>
            <a:r>
              <a:rPr lang="ru-RU" sz="1600" dirty="0"/>
              <a:t>гамет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запліднення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незалежному</a:t>
            </a:r>
            <a:r>
              <a:rPr lang="ru-RU" sz="1600" dirty="0"/>
              <a:t> та </a:t>
            </a:r>
            <a:r>
              <a:rPr lang="ru-RU" sz="1600" dirty="0" err="1"/>
              <a:t>одночасному</a:t>
            </a:r>
            <a:r>
              <a:rPr lang="ru-RU" sz="1600" dirty="0"/>
              <a:t> </a:t>
            </a:r>
            <a:r>
              <a:rPr lang="ru-RU" sz="1600" dirty="0" err="1"/>
              <a:t>здійсненню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процесів</a:t>
            </a:r>
            <a:r>
              <a:rPr lang="ru-RU" sz="1600" dirty="0"/>
              <a:t> </a:t>
            </a:r>
            <a:r>
              <a:rPr lang="ru-RU" sz="1600" dirty="0" err="1" smtClean="0"/>
              <a:t>виникає</a:t>
            </a:r>
            <a:r>
              <a:rPr lang="ru-RU" sz="1600" dirty="0" smtClean="0"/>
              <a:t> </a:t>
            </a:r>
            <a:r>
              <a:rPr lang="ru-RU" sz="1600" dirty="0"/>
              <a:t>велика </a:t>
            </a:r>
            <a:r>
              <a:rPr lang="ru-RU" sz="1600" dirty="0" err="1" smtClean="0"/>
              <a:t>різноманітність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err="1" smtClean="0"/>
              <a:t>генотипів</a:t>
            </a:r>
            <a:r>
              <a:rPr lang="ru-RU" sz="1600" dirty="0" smtClean="0"/>
              <a:t>. </a:t>
            </a:r>
            <a:r>
              <a:rPr lang="ru-RU" sz="1600" dirty="0" err="1" smtClean="0"/>
              <a:t>Отже</a:t>
            </a:r>
            <a:r>
              <a:rPr lang="ru-RU" sz="1600" dirty="0"/>
              <a:t>, </a:t>
            </a:r>
            <a:r>
              <a:rPr lang="ru-RU" sz="1600" dirty="0" err="1"/>
              <a:t>комбінаційна</a:t>
            </a:r>
            <a:r>
              <a:rPr lang="ru-RU" sz="1600" dirty="0"/>
              <a:t> </a:t>
            </a:r>
            <a:r>
              <a:rPr lang="ru-RU" sz="1600" dirty="0" err="1"/>
              <a:t>мінливість</a:t>
            </a:r>
            <a:r>
              <a:rPr lang="ru-RU" sz="1600" dirty="0"/>
              <a:t> </a:t>
            </a:r>
            <a:r>
              <a:rPr lang="ru-RU" sz="1600" dirty="0" err="1"/>
              <a:t>сприяє</a:t>
            </a:r>
            <a:r>
              <a:rPr lang="ru-RU" sz="1600" dirty="0"/>
              <a:t> </a:t>
            </a:r>
            <a:r>
              <a:rPr lang="ru-RU" sz="1600" dirty="0" err="1" smtClean="0"/>
              <a:t>спадковій</a:t>
            </a:r>
            <a:r>
              <a:rPr lang="ru-RU" sz="1600" dirty="0" smtClean="0"/>
              <a:t> </a:t>
            </a:r>
            <a:r>
              <a:rPr lang="ru-RU" sz="1600" dirty="0" err="1"/>
              <a:t>різноманітності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основою </a:t>
            </a:r>
          </a:p>
          <a:p>
            <a:r>
              <a:rPr lang="ru-RU" sz="1600" dirty="0"/>
              <a:t>для </a:t>
            </a:r>
            <a:r>
              <a:rPr lang="ru-RU" sz="1600" dirty="0" err="1"/>
              <a:t>виведення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порід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сортів</a:t>
            </a:r>
            <a:r>
              <a:rPr lang="ru-RU" sz="1600" dirty="0"/>
              <a:t> </a:t>
            </a:r>
            <a:r>
              <a:rPr lang="ru-RU" sz="1600" dirty="0" smtClean="0"/>
              <a:t>у </a:t>
            </a:r>
            <a:r>
              <a:rPr lang="ru-RU" sz="1600" dirty="0" err="1"/>
              <a:t>селекції</a:t>
            </a:r>
            <a:r>
              <a:rPr lang="ru-RU" sz="1600" dirty="0"/>
              <a:t> та </a:t>
            </a:r>
            <a:r>
              <a:rPr lang="ru-RU" sz="1600" dirty="0" err="1"/>
              <a:t>історичного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живої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endParaRPr lang="ru-RU" sz="1600" dirty="0"/>
          </a:p>
          <a:p>
            <a:endParaRPr lang="ru-RU" dirty="0"/>
          </a:p>
        </p:txBody>
      </p:sp>
      <p:pic>
        <p:nvPicPr>
          <p:cNvPr id="3" name="Рисунок 2" descr="biologiya-9-mezhzherin-2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286256"/>
            <a:ext cx="3643338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butterflywing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381500"/>
            <a:ext cx="4762500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74" y="142852"/>
            <a:ext cx="912262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00B050"/>
                </a:solidFill>
              </a:rPr>
              <a:t>МУТАЦІЙНА </a:t>
            </a:r>
            <a:r>
              <a:rPr lang="ru-RU" sz="1600" b="1" i="1" dirty="0" smtClean="0">
                <a:solidFill>
                  <a:srgbClr val="00B050"/>
                </a:solidFill>
              </a:rPr>
              <a:t>МІНЛИВІСТЬ </a:t>
            </a:r>
            <a:r>
              <a:rPr lang="ru-RU" sz="1600" dirty="0" smtClean="0"/>
              <a:t>– 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/>
              <a:t>форма </a:t>
            </a:r>
            <a:r>
              <a:rPr lang="ru-RU" sz="1600" dirty="0" err="1"/>
              <a:t>спадкової</a:t>
            </a:r>
            <a:r>
              <a:rPr lang="ru-RU" sz="1600" dirty="0"/>
              <a:t> </a:t>
            </a:r>
            <a:r>
              <a:rPr lang="ru-RU" sz="1600" dirty="0" err="1"/>
              <a:t>мінливості</a:t>
            </a:r>
            <a:r>
              <a:rPr lang="ru-RU" sz="1600" dirty="0"/>
              <a:t>, </a:t>
            </a:r>
            <a:r>
              <a:rPr lang="ru-RU" sz="1600" dirty="0" smtClean="0"/>
              <a:t>яка </a:t>
            </a:r>
            <a:r>
              <a:rPr lang="ru-RU" sz="1600" dirty="0" err="1"/>
              <a:t>пов’язана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змінами</a:t>
            </a:r>
            <a:r>
              <a:rPr lang="ru-RU" sz="1600" dirty="0"/>
              <a:t> </a:t>
            </a:r>
            <a:r>
              <a:rPr lang="ru-RU" sz="1600" dirty="0" smtClean="0"/>
              <a:t>генотипу </a:t>
            </a:r>
          </a:p>
          <a:p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/>
              <a:t>мутацій</a:t>
            </a:r>
            <a:r>
              <a:rPr lang="ru-RU" sz="1600" dirty="0"/>
              <a:t>. </a:t>
            </a:r>
          </a:p>
          <a:p>
            <a:r>
              <a:rPr lang="ru-RU" sz="1600" dirty="0" err="1"/>
              <a:t>Цю</a:t>
            </a:r>
            <a:r>
              <a:rPr lang="ru-RU" sz="1600" dirty="0"/>
              <a:t> </a:t>
            </a:r>
            <a:r>
              <a:rPr lang="ru-RU" sz="1600" dirty="0" err="1" smtClean="0"/>
              <a:t>мінливість</a:t>
            </a:r>
            <a:r>
              <a:rPr lang="ru-RU" sz="1600" dirty="0" smtClean="0"/>
              <a:t> </a:t>
            </a:r>
            <a:r>
              <a:rPr lang="ru-RU" sz="1600" dirty="0" err="1"/>
              <a:t>зумовлюють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генотипу </a:t>
            </a:r>
            <a:r>
              <a:rPr lang="ru-RU" sz="1600" dirty="0" err="1" smtClean="0"/>
              <a:t>особин</a:t>
            </a:r>
            <a:r>
              <a:rPr lang="ru-RU" sz="1600" dirty="0" smtClean="0"/>
              <a:t> </a:t>
            </a:r>
            <a:r>
              <a:rPr lang="ru-RU" sz="1600" dirty="0"/>
              <a:t>на </a:t>
            </a:r>
            <a:r>
              <a:rPr lang="ru-RU" sz="1600" dirty="0" err="1"/>
              <a:t>рівні</a:t>
            </a:r>
            <a:r>
              <a:rPr lang="ru-RU" sz="1600" dirty="0"/>
              <a:t> </a:t>
            </a:r>
            <a:r>
              <a:rPr lang="ru-RU" sz="1600" dirty="0" err="1"/>
              <a:t>генів</a:t>
            </a:r>
            <a:r>
              <a:rPr lang="ru-RU" sz="1600" dirty="0"/>
              <a:t>, хромосом та </a:t>
            </a:r>
            <a:r>
              <a:rPr lang="ru-RU" sz="1600" dirty="0" err="1" smtClean="0"/>
              <a:t>кількості</a:t>
            </a:r>
            <a:r>
              <a:rPr lang="ru-RU" sz="1600" dirty="0" smtClean="0"/>
              <a:t> </a:t>
            </a:r>
            <a:r>
              <a:rPr lang="ru-RU" sz="1600" dirty="0"/>
              <a:t>хромосом, </a:t>
            </a:r>
            <a:endParaRPr lang="ru-RU" sz="1600" dirty="0" smtClean="0"/>
          </a:p>
          <a:p>
            <a:r>
              <a:rPr lang="ru-RU" sz="1600" dirty="0" smtClean="0"/>
              <a:t>тому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 smtClean="0"/>
              <a:t>відносять</a:t>
            </a:r>
            <a:r>
              <a:rPr lang="ru-RU" sz="1600" dirty="0" smtClean="0"/>
              <a:t> </a:t>
            </a:r>
            <a:r>
              <a:rPr lang="ru-RU" sz="1600" dirty="0"/>
              <a:t>до </a:t>
            </a:r>
            <a:r>
              <a:rPr lang="ru-RU" sz="1600" dirty="0" err="1"/>
              <a:t>генотипної</a:t>
            </a:r>
            <a:r>
              <a:rPr lang="ru-RU" sz="1600" dirty="0"/>
              <a:t>. </a:t>
            </a:r>
            <a:r>
              <a:rPr lang="ru-RU" sz="1600" dirty="0" err="1"/>
              <a:t>Виникають</a:t>
            </a:r>
            <a:r>
              <a:rPr lang="ru-RU" sz="1600" dirty="0"/>
              <a:t> </a:t>
            </a:r>
            <a:r>
              <a:rPr lang="ru-RU" sz="1600" dirty="0" err="1" smtClean="0"/>
              <a:t>мутаційні</a:t>
            </a:r>
            <a:r>
              <a:rPr lang="ru-RU" sz="1600" dirty="0" smtClean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дією</a:t>
            </a:r>
            <a:r>
              <a:rPr lang="ru-RU" sz="1600" dirty="0"/>
              <a:t> </a:t>
            </a:r>
            <a:r>
              <a:rPr lang="ru-RU" sz="1600" dirty="0" err="1" smtClean="0"/>
              <a:t>внутрішніх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зовнішніх</a:t>
            </a:r>
            <a:r>
              <a:rPr lang="ru-RU" sz="1600" dirty="0"/>
              <a:t> </a:t>
            </a:r>
            <a:r>
              <a:rPr lang="ru-RU" sz="1600" dirty="0" err="1"/>
              <a:t>чинників</a:t>
            </a:r>
            <a:r>
              <a:rPr lang="ru-RU" sz="1600" dirty="0"/>
              <a:t>. </a:t>
            </a:r>
          </a:p>
          <a:p>
            <a:endParaRPr lang="ru-RU" dirty="0"/>
          </a:p>
        </p:txBody>
      </p:sp>
      <p:pic>
        <p:nvPicPr>
          <p:cNvPr id="3" name="Рисунок 2" descr="1c4c9c7897e8de651e2128e0ece3c5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357298"/>
            <a:ext cx="3141410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3yd90C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86124"/>
            <a:ext cx="3000396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animals-mutation-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214422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-12-638.jpg"/>
          <p:cNvPicPr>
            <a:picLocks noChangeAspect="1"/>
          </p:cNvPicPr>
          <p:nvPr/>
        </p:nvPicPr>
        <p:blipFill>
          <a:blip r:embed="rId5" cstate="print"/>
          <a:srcRect l="15909" t="20251" r="19435" b="20250"/>
          <a:stretch>
            <a:fillRect/>
          </a:stretch>
        </p:blipFill>
        <p:spPr>
          <a:xfrm>
            <a:off x="3214678" y="4286256"/>
            <a:ext cx="3214710" cy="2221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fukushima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429000"/>
            <a:ext cx="223942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871418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err="1">
                <a:solidFill>
                  <a:srgbClr val="C00000"/>
                </a:solidFill>
              </a:rPr>
              <a:t>Загальними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властивостями</a:t>
            </a:r>
            <a:r>
              <a:rPr lang="ru-RU" sz="2400" b="1" i="1" dirty="0">
                <a:solidFill>
                  <a:srgbClr val="C00000"/>
                </a:solidFill>
              </a:rPr>
              <a:t>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мутаційної</a:t>
            </a:r>
            <a:r>
              <a:rPr lang="ru-RU" sz="2400" b="1" i="1" dirty="0" smtClean="0">
                <a:solidFill>
                  <a:srgbClr val="C00000"/>
                </a:solidFill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</a:rPr>
              <a:t>мінливості</a:t>
            </a:r>
            <a:r>
              <a:rPr lang="ru-RU" sz="2400" b="1" i="1" dirty="0">
                <a:solidFill>
                  <a:srgbClr val="C00000"/>
                </a:solidFill>
              </a:rPr>
              <a:t> є</a:t>
            </a:r>
            <a:r>
              <a:rPr lang="ru-RU" sz="2400" b="1" i="1" dirty="0" smtClean="0">
                <a:solidFill>
                  <a:srgbClr val="C00000"/>
                </a:solidFill>
              </a:rPr>
              <a:t>:</a:t>
            </a: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1600" dirty="0"/>
              <a:t>• </a:t>
            </a:r>
            <a:r>
              <a:rPr lang="ru-RU" sz="1600" b="1" i="1" dirty="0" err="1" smtClean="0">
                <a:solidFill>
                  <a:srgbClr val="00B050"/>
                </a:solidFill>
              </a:rPr>
              <a:t>стійкість</a:t>
            </a:r>
            <a:r>
              <a:rPr lang="ru-RU" sz="1600" b="1" i="1" dirty="0" smtClean="0">
                <a:solidFill>
                  <a:srgbClr val="00B050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 err="1"/>
              <a:t>мутації</a:t>
            </a:r>
            <a:r>
              <a:rPr lang="ru-RU" sz="1600" dirty="0"/>
              <a:t> не </a:t>
            </a:r>
            <a:r>
              <a:rPr lang="ru-RU" sz="1600" dirty="0" err="1" smtClean="0"/>
              <a:t>зникають</a:t>
            </a:r>
            <a:r>
              <a:rPr lang="ru-RU" sz="1600" dirty="0" smtClean="0"/>
              <a:t> </a:t>
            </a:r>
            <a:r>
              <a:rPr lang="ru-RU" sz="1600" dirty="0" err="1"/>
              <a:t>упродовж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особини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b="1" i="1" dirty="0">
                <a:solidFill>
                  <a:srgbClr val="00B0F0"/>
                </a:solidFill>
              </a:rPr>
              <a:t>• </a:t>
            </a:r>
            <a:r>
              <a:rPr lang="ru-RU" sz="1600" b="1" i="1" dirty="0" err="1" smtClean="0">
                <a:solidFill>
                  <a:srgbClr val="00B0F0"/>
                </a:solidFill>
              </a:rPr>
              <a:t>індивідуальність</a:t>
            </a:r>
            <a:r>
              <a:rPr lang="ru-RU" sz="1600" b="1" i="1" dirty="0" smtClean="0">
                <a:solidFill>
                  <a:srgbClr val="00B0F0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 err="1"/>
              <a:t>мутаційні</a:t>
            </a:r>
            <a:r>
              <a:rPr lang="ru-RU" sz="1600" dirty="0"/>
              <a:t> </a:t>
            </a:r>
            <a:r>
              <a:rPr lang="ru-RU" sz="1600" dirty="0" err="1" smtClean="0"/>
              <a:t>зміни</a:t>
            </a:r>
            <a:r>
              <a:rPr lang="ru-RU" sz="1600" dirty="0" smtClean="0"/>
              <a:t> </a:t>
            </a:r>
            <a:r>
              <a:rPr lang="ru-RU" sz="1600" dirty="0" err="1"/>
              <a:t>проявляються</a:t>
            </a:r>
            <a:r>
              <a:rPr lang="ru-RU" sz="1600" dirty="0"/>
              <a:t> в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 smtClean="0"/>
              <a:t>особин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dirty="0"/>
              <a:t>•</a:t>
            </a:r>
            <a:r>
              <a:rPr lang="ru-RU" sz="1600" b="1" i="1" dirty="0">
                <a:solidFill>
                  <a:srgbClr val="FF0000"/>
                </a:solidFill>
              </a:rPr>
              <a:t> </a:t>
            </a:r>
            <a:r>
              <a:rPr lang="ru-RU" sz="1600" b="1" i="1" dirty="0" err="1" smtClean="0">
                <a:solidFill>
                  <a:srgbClr val="FF0000"/>
                </a:solidFill>
              </a:rPr>
              <a:t>неспрямованість</a:t>
            </a:r>
            <a:r>
              <a:rPr lang="ru-RU" sz="1600" b="1" i="1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/>
              <a:t>один </a:t>
            </a:r>
            <a:r>
              <a:rPr lang="ru-RU" sz="1600" dirty="0" err="1"/>
              <a:t>і</a:t>
            </a:r>
            <a:r>
              <a:rPr lang="ru-RU" sz="1600" dirty="0"/>
              <a:t> той </a:t>
            </a:r>
            <a:r>
              <a:rPr lang="ru-RU" sz="1600" dirty="0" err="1" smtClean="0"/>
              <a:t>самий</a:t>
            </a:r>
            <a:r>
              <a:rPr lang="ru-RU" sz="1600" dirty="0" smtClean="0"/>
              <a:t> </a:t>
            </a:r>
            <a:r>
              <a:rPr lang="ru-RU" sz="1600" dirty="0" err="1"/>
              <a:t>чинник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сприяти</a:t>
            </a:r>
            <a:r>
              <a:rPr lang="ru-RU" sz="1600" dirty="0"/>
              <a:t> </a:t>
            </a:r>
            <a:r>
              <a:rPr lang="ru-RU" sz="1600" dirty="0" err="1" smtClean="0"/>
              <a:t>появі</a:t>
            </a:r>
            <a:r>
              <a:rPr lang="ru-RU" sz="1600" dirty="0" smtClean="0"/>
              <a:t>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мутаційних</a:t>
            </a:r>
            <a:r>
              <a:rPr lang="ru-RU" sz="1600" dirty="0"/>
              <a:t> </a:t>
            </a:r>
            <a:r>
              <a:rPr lang="ru-RU" sz="1600" dirty="0" err="1"/>
              <a:t>змін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b="1" i="1" dirty="0" err="1" smtClean="0">
                <a:solidFill>
                  <a:srgbClr val="CC0099"/>
                </a:solidFill>
              </a:rPr>
              <a:t>невизначеність</a:t>
            </a:r>
            <a:r>
              <a:rPr lang="ru-RU" sz="1600" dirty="0" smtClean="0"/>
              <a:t> (</a:t>
            </a:r>
            <a:r>
              <a:rPr lang="ru-RU" sz="1600" dirty="0"/>
              <a:t>не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 smtClean="0"/>
              <a:t>передбачити</a:t>
            </a:r>
            <a:r>
              <a:rPr lang="ru-RU" sz="1600" dirty="0" smtClean="0"/>
              <a:t> </a:t>
            </a:r>
            <a:r>
              <a:rPr lang="ru-RU" sz="1600" dirty="0" err="1"/>
              <a:t>появу</a:t>
            </a:r>
            <a:r>
              <a:rPr lang="ru-RU" sz="1600" dirty="0"/>
              <a:t> </a:t>
            </a:r>
            <a:r>
              <a:rPr lang="ru-RU" sz="1600" dirty="0" err="1"/>
              <a:t>мутації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дією</a:t>
            </a:r>
            <a:r>
              <a:rPr lang="ru-RU" sz="1600" dirty="0"/>
              <a:t> того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іншого</a:t>
            </a:r>
            <a:r>
              <a:rPr lang="ru-RU" sz="1600" dirty="0"/>
              <a:t> </a:t>
            </a:r>
            <a:r>
              <a:rPr lang="ru-RU" sz="1600" dirty="0" err="1"/>
              <a:t>чинника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dirty="0"/>
              <a:t>•</a:t>
            </a:r>
            <a:r>
              <a:rPr lang="ru-RU" sz="1600" b="1" i="1" dirty="0">
                <a:solidFill>
                  <a:srgbClr val="6600FF"/>
                </a:solidFill>
              </a:rPr>
              <a:t> </a:t>
            </a:r>
            <a:r>
              <a:rPr lang="ru-RU" sz="1600" b="1" i="1" dirty="0" err="1" smtClean="0">
                <a:solidFill>
                  <a:srgbClr val="6600FF"/>
                </a:solidFill>
              </a:rPr>
              <a:t>незалежність</a:t>
            </a:r>
            <a:r>
              <a:rPr lang="ru-RU" sz="1600" b="1" i="1" dirty="0" smtClean="0">
                <a:solidFill>
                  <a:srgbClr val="6600FF"/>
                </a:solidFill>
              </a:rPr>
              <a:t> </a:t>
            </a:r>
            <a:r>
              <a:rPr lang="ru-RU" sz="1600" dirty="0" smtClean="0"/>
              <a:t>(</a:t>
            </a:r>
            <a:r>
              <a:rPr lang="ru-RU" sz="1600" dirty="0" err="1"/>
              <a:t>прояв</a:t>
            </a:r>
            <a:r>
              <a:rPr lang="ru-RU" sz="1600" dirty="0"/>
              <a:t> </a:t>
            </a:r>
            <a:r>
              <a:rPr lang="ru-RU" sz="1600" dirty="0" err="1"/>
              <a:t>мутацій</a:t>
            </a:r>
            <a:r>
              <a:rPr lang="ru-RU" sz="1600" dirty="0"/>
              <a:t> у </a:t>
            </a:r>
            <a:r>
              <a:rPr lang="ru-RU" sz="1600" dirty="0" err="1"/>
              <a:t>фенотипі</a:t>
            </a:r>
            <a:r>
              <a:rPr lang="ru-RU" sz="1600" dirty="0"/>
              <a:t> не </a:t>
            </a:r>
            <a:r>
              <a:rPr lang="ru-RU" sz="1600" dirty="0" err="1"/>
              <a:t>залежить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сили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 smtClean="0"/>
              <a:t>тривалості</a:t>
            </a:r>
            <a:r>
              <a:rPr lang="ru-RU" sz="1600" dirty="0" smtClean="0"/>
              <a:t> </a:t>
            </a:r>
            <a:r>
              <a:rPr lang="ru-RU" sz="1600" dirty="0" err="1"/>
              <a:t>дії</a:t>
            </a:r>
            <a:r>
              <a:rPr lang="ru-RU" sz="1600" dirty="0"/>
              <a:t> </a:t>
            </a:r>
            <a:r>
              <a:rPr lang="ru-RU" sz="1600" dirty="0" err="1"/>
              <a:t>чинника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b="1" i="1" dirty="0" smtClean="0">
                <a:solidFill>
                  <a:srgbClr val="CC6600"/>
                </a:solidFill>
              </a:rPr>
              <a:t>не </a:t>
            </a:r>
            <a:r>
              <a:rPr lang="ru-RU" sz="1600" b="1" i="1" dirty="0" err="1">
                <a:solidFill>
                  <a:srgbClr val="CC6600"/>
                </a:solidFill>
              </a:rPr>
              <a:t>мають</a:t>
            </a:r>
            <a:r>
              <a:rPr lang="ru-RU" sz="1600" b="1" i="1" dirty="0">
                <a:solidFill>
                  <a:srgbClr val="CC6600"/>
                </a:solidFill>
              </a:rPr>
              <a:t> </a:t>
            </a:r>
            <a:r>
              <a:rPr lang="ru-RU" sz="1600" b="1" i="1" dirty="0" err="1">
                <a:solidFill>
                  <a:srgbClr val="CC6600"/>
                </a:solidFill>
              </a:rPr>
              <a:t>пристосувального</a:t>
            </a:r>
            <a:r>
              <a:rPr lang="ru-RU" sz="1600" b="1" i="1" dirty="0">
                <a:solidFill>
                  <a:srgbClr val="CC6600"/>
                </a:solidFill>
              </a:rPr>
              <a:t> характеру </a:t>
            </a:r>
            <a:r>
              <a:rPr lang="ru-RU" sz="1600" dirty="0" smtClean="0"/>
              <a:t>(</a:t>
            </a:r>
            <a:r>
              <a:rPr lang="ru-RU" sz="1600" dirty="0" err="1"/>
              <a:t>мутаційні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у </a:t>
            </a:r>
            <a:r>
              <a:rPr lang="ru-RU" sz="1600" dirty="0" err="1" smtClean="0"/>
              <a:t>більшості</a:t>
            </a:r>
            <a:r>
              <a:rPr lang="ru-RU" sz="1600" dirty="0" smtClean="0"/>
              <a:t> </a:t>
            </a:r>
            <a:r>
              <a:rPr lang="ru-RU" sz="1600" dirty="0" err="1"/>
              <a:t>випадків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шкідливими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err="1" smtClean="0"/>
              <a:t>нейтральними</a:t>
            </a:r>
            <a:r>
              <a:rPr lang="ru-RU" sz="1600" dirty="0" smtClean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летальними</a:t>
            </a:r>
            <a:r>
              <a:rPr lang="ru-RU" sz="1600" dirty="0"/>
              <a:t>, </a:t>
            </a:r>
            <a:r>
              <a:rPr lang="ru-RU" sz="1600" dirty="0" err="1" smtClean="0"/>
              <a:t>тобто</a:t>
            </a:r>
            <a:r>
              <a:rPr lang="ru-RU" sz="1600" dirty="0" smtClean="0"/>
              <a:t> </a:t>
            </a:r>
            <a:r>
              <a:rPr lang="ru-RU" sz="1600" dirty="0" err="1"/>
              <a:t>смертельними</a:t>
            </a:r>
            <a:r>
              <a:rPr lang="ru-RU" sz="1600" dirty="0"/>
              <a:t> для </a:t>
            </a:r>
            <a:r>
              <a:rPr lang="ru-RU" sz="1600" dirty="0" err="1"/>
              <a:t>організмів</a:t>
            </a:r>
            <a:r>
              <a:rPr lang="ru-RU" sz="1600" dirty="0"/>
              <a:t>).</a:t>
            </a:r>
          </a:p>
          <a:p>
            <a:endParaRPr lang="ru-RU" dirty="0"/>
          </a:p>
        </p:txBody>
      </p:sp>
      <p:pic>
        <p:nvPicPr>
          <p:cNvPr id="3" name="Рисунок 2" descr="20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143374"/>
            <a:ext cx="3619501" cy="2714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ic_0b4877e0c5e8528b4837b835c69cbb9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071942"/>
            <a:ext cx="40005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76034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</a:t>
            </a:r>
            <a:r>
              <a:rPr lang="vi-VN" sz="2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ута́ції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 — зміни 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2" tooltip="Генетичний матеріал"/>
              </a:rPr>
              <a:t>генетичного матеріалу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 (звичайно 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3" tooltip="ДНК"/>
              </a:rPr>
              <a:t>ДНК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 або 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4" tooltip="РНК"/>
              </a:rPr>
              <a:t>РНК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). Мутації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можуть</a:t>
            </a:r>
            <a:endParaRPr lang="uk-UA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бути викликані помилками копіювання генетичного матеріалу на стадії </a:t>
            </a:r>
            <a:r>
              <a:rPr lang="vi-VN" sz="1600" dirty="0" smtClean="0">
                <a:latin typeface="Calibri" pitchFamily="34" charset="0"/>
                <a:cs typeface="Calibri" pitchFamily="34" charset="0"/>
                <a:hlinkClick r:id="rId5" tooltip="Поділ клітини"/>
              </a:rPr>
              <a:t>поділу</a:t>
            </a:r>
            <a:endParaRPr lang="uk-UA" sz="1600" dirty="0" smtClean="0">
              <a:latin typeface="Calibri" pitchFamily="34" charset="0"/>
              <a:cs typeface="Calibri" pitchFamily="34" charset="0"/>
              <a:hlinkClick r:id="rId5" tooltip="Поділ клітини"/>
            </a:endParaRPr>
          </a:p>
          <a:p>
            <a:r>
              <a:rPr lang="vi-VN" sz="1600" dirty="0" smtClean="0">
                <a:latin typeface="Calibri" pitchFamily="34" charset="0"/>
                <a:cs typeface="Calibri" pitchFamily="34" charset="0"/>
                <a:hlinkClick r:id="rId5" tooltip="Поділ клітини"/>
              </a:rPr>
              <a:t> 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5" tooltip="Поділ клітини"/>
              </a:rPr>
              <a:t>клітини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, опроміненням жорсткою 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6" tooltip="Радіація"/>
              </a:rPr>
              <a:t>радіацією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, хімічними речовинами (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7" tooltip="Мутаген"/>
              </a:rPr>
              <a:t>мутагенами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),</a:t>
            </a:r>
            <a:endParaRPr lang="uk-UA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1600" dirty="0">
                <a:latin typeface="Calibri" pitchFamily="34" charset="0"/>
                <a:cs typeface="Calibri" pitchFamily="34" charset="0"/>
              </a:rPr>
              <a:t> 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8" tooltip="Вірус"/>
              </a:rPr>
              <a:t>вірусами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 або можуть відбуватися свідомо під клітинним контролем протягом </a:t>
            </a:r>
            <a:r>
              <a:rPr lang="vi-VN" sz="1600" dirty="0" smtClean="0">
                <a:latin typeface="Calibri" pitchFamily="34" charset="0"/>
                <a:cs typeface="Calibri" pitchFamily="34" charset="0"/>
              </a:rPr>
              <a:t>таких</a:t>
            </a:r>
            <a:endParaRPr lang="uk-UA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vi-VN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процесів як, наприклад, 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9" tooltip="Мейоз"/>
              </a:rPr>
              <a:t>мейоз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 або </a:t>
            </a:r>
            <a:r>
              <a:rPr lang="vi-VN" sz="1600" dirty="0">
                <a:latin typeface="Calibri" pitchFamily="34" charset="0"/>
                <a:cs typeface="Calibri" pitchFamily="34" charset="0"/>
                <a:hlinkClick r:id="rId10" tooltip="Гіпермутація"/>
              </a:rPr>
              <a:t>гіпермутація</a:t>
            </a:r>
            <a:r>
              <a:rPr lang="vi-VN" sz="1600" dirty="0">
                <a:latin typeface="Calibri" pitchFamily="34" charset="0"/>
                <a:cs typeface="Calibri" pitchFamily="34" charset="0"/>
              </a:rPr>
              <a:t>.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Рисунок 2" descr="5_bi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42843" y="1714488"/>
            <a:ext cx="4344203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8874284_139233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072198" y="1285860"/>
            <a:ext cx="2824936" cy="2116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genn-mutacyi-povyazan-z-zmnoyu-chisla-strukturi-hromosom_701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43240" y="3000372"/>
            <a:ext cx="3214710" cy="21400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4_bi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14282" y="4714884"/>
            <a:ext cx="3429024" cy="1954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rooster-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96411" y="4357694"/>
            <a:ext cx="2747589" cy="25003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9259073" cy="63094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>
                <a:solidFill>
                  <a:srgbClr val="CC0099"/>
                </a:solidFill>
              </a:rPr>
              <a:t>Мутаційна</a:t>
            </a:r>
            <a:r>
              <a:rPr lang="ru-RU" b="1" i="1" dirty="0">
                <a:solidFill>
                  <a:srgbClr val="CC0099"/>
                </a:solidFill>
              </a:rPr>
              <a:t> </a:t>
            </a:r>
            <a:r>
              <a:rPr lang="ru-RU" b="1" i="1" dirty="0" err="1" smtClean="0">
                <a:solidFill>
                  <a:srgbClr val="CC0099"/>
                </a:solidFill>
              </a:rPr>
              <a:t>теорія</a:t>
            </a:r>
            <a:r>
              <a:rPr lang="ru-RU" sz="1600" dirty="0" smtClean="0"/>
              <a:t>– </a:t>
            </a:r>
            <a:r>
              <a:rPr lang="ru-RU" sz="1600" dirty="0" err="1" smtClean="0"/>
              <a:t>розділ</a:t>
            </a:r>
            <a:r>
              <a:rPr lang="ru-RU" sz="1600" dirty="0" smtClean="0"/>
              <a:t> </a:t>
            </a:r>
            <a:r>
              <a:rPr lang="ru-RU" sz="1600" dirty="0"/>
              <a:t>генетики,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вивчає</a:t>
            </a:r>
            <a:r>
              <a:rPr lang="ru-RU" sz="1600" dirty="0"/>
              <a:t> причини, </a:t>
            </a:r>
            <a:r>
              <a:rPr lang="ru-RU" sz="1600" dirty="0" err="1" smtClean="0"/>
              <a:t>різноманітність</a:t>
            </a:r>
            <a:r>
              <a:rPr lang="ru-RU" sz="1600" dirty="0" smtClean="0"/>
              <a:t> </a:t>
            </a:r>
            <a:r>
              <a:rPr lang="ru-RU" sz="1600" dirty="0"/>
              <a:t>та </a:t>
            </a:r>
            <a:r>
              <a:rPr lang="ru-RU" sz="1600" dirty="0" err="1"/>
              <a:t>значення</a:t>
            </a:r>
            <a:r>
              <a:rPr lang="ru-RU" sz="1600" dirty="0"/>
              <a:t> </a:t>
            </a:r>
            <a:r>
              <a:rPr lang="ru-RU" sz="1600" dirty="0" err="1"/>
              <a:t>мутацій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положення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 </a:t>
            </a:r>
            <a:r>
              <a:rPr lang="ru-RU" sz="1600" dirty="0" err="1" smtClean="0"/>
              <a:t>мутацій</a:t>
            </a:r>
            <a:r>
              <a:rPr lang="ru-RU" sz="1600" dirty="0" smtClean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сформульовані</a:t>
            </a:r>
            <a:r>
              <a:rPr lang="ru-RU" sz="1600" dirty="0"/>
              <a:t> </a:t>
            </a:r>
            <a:r>
              <a:rPr lang="ru-RU" sz="1600" dirty="0" err="1"/>
              <a:t>голландським</a:t>
            </a:r>
            <a:r>
              <a:rPr lang="ru-RU" sz="1600" dirty="0"/>
              <a:t> </a:t>
            </a:r>
            <a:r>
              <a:rPr lang="ru-RU" sz="1600" dirty="0" err="1"/>
              <a:t>ботаніком</a:t>
            </a:r>
            <a:r>
              <a:rPr lang="ru-RU" sz="1600" dirty="0"/>
              <a:t> </a:t>
            </a:r>
            <a:r>
              <a:rPr lang="ru-RU" sz="1600" dirty="0" err="1"/>
              <a:t>Гуго</a:t>
            </a:r>
            <a:r>
              <a:rPr lang="ru-RU" sz="1600" dirty="0"/>
              <a:t> де </a:t>
            </a:r>
            <a:r>
              <a:rPr lang="ru-RU" sz="1600" dirty="0" err="1"/>
              <a:t>Фрізом</a:t>
            </a:r>
            <a:r>
              <a:rPr lang="ru-RU" sz="1600" dirty="0"/>
              <a:t> </a:t>
            </a:r>
          </a:p>
          <a:p>
            <a:r>
              <a:rPr lang="ru-RU" sz="1600" dirty="0"/>
              <a:t>(1848 </a:t>
            </a:r>
            <a:r>
              <a:rPr lang="ru-RU" sz="1600" dirty="0" smtClean="0"/>
              <a:t>– </a:t>
            </a:r>
            <a:r>
              <a:rPr lang="ru-RU" sz="1600" dirty="0"/>
              <a:t>1935). </a:t>
            </a:r>
            <a:r>
              <a:rPr lang="ru-RU" sz="1600" dirty="0" err="1"/>
              <a:t>Розвиток</a:t>
            </a:r>
            <a:r>
              <a:rPr lang="ru-RU" sz="1600" dirty="0"/>
              <a:t> </a:t>
            </a:r>
            <a:r>
              <a:rPr lang="ru-RU" sz="1600" dirty="0" err="1"/>
              <a:t>теорії</a:t>
            </a:r>
            <a:r>
              <a:rPr lang="ru-RU" sz="1600" dirty="0"/>
              <a:t> </a:t>
            </a:r>
            <a:r>
              <a:rPr lang="ru-RU" sz="1600" dirty="0" err="1"/>
              <a:t>пов’язаний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дослідженнями</a:t>
            </a:r>
            <a:r>
              <a:rPr lang="ru-RU" sz="1600" dirty="0"/>
              <a:t> таких </a:t>
            </a:r>
            <a:r>
              <a:rPr lang="ru-RU" sz="1600" dirty="0" err="1" smtClean="0"/>
              <a:t>учених</a:t>
            </a:r>
            <a:r>
              <a:rPr lang="ru-RU" sz="1600" dirty="0"/>
              <a:t>, як Г. </a:t>
            </a:r>
            <a:r>
              <a:rPr lang="ru-RU" sz="1600" dirty="0" smtClean="0"/>
              <a:t>Д</a:t>
            </a:r>
            <a:r>
              <a:rPr lang="ru-RU" sz="1600" dirty="0"/>
              <a:t>. </a:t>
            </a:r>
            <a:r>
              <a:rPr lang="ru-RU" sz="1600" dirty="0" err="1"/>
              <a:t>Меллер</a:t>
            </a:r>
            <a:r>
              <a:rPr lang="ru-RU" sz="1600" dirty="0"/>
              <a:t>, В. </a:t>
            </a:r>
            <a:r>
              <a:rPr lang="ru-RU" sz="1600" dirty="0" smtClean="0"/>
              <a:t>В</a:t>
            </a:r>
            <a:r>
              <a:rPr lang="ru-RU" sz="1600" dirty="0"/>
              <a:t>. Сахаров, </a:t>
            </a:r>
            <a:endParaRPr lang="ru-RU" sz="1600" dirty="0" smtClean="0"/>
          </a:p>
          <a:p>
            <a:r>
              <a:rPr lang="ru-RU" sz="1600" dirty="0" smtClean="0"/>
              <a:t>Г</a:t>
            </a:r>
            <a:r>
              <a:rPr lang="ru-RU" sz="1600" dirty="0"/>
              <a:t>. </a:t>
            </a:r>
            <a:r>
              <a:rPr lang="ru-RU" sz="1600" dirty="0" smtClean="0"/>
              <a:t>А</a:t>
            </a:r>
            <a:r>
              <a:rPr lang="ru-RU" sz="1600" dirty="0"/>
              <a:t>. Надсон, С. </a:t>
            </a:r>
            <a:r>
              <a:rPr lang="ru-RU" sz="1600" dirty="0" smtClean="0"/>
              <a:t>М</a:t>
            </a:r>
            <a:r>
              <a:rPr lang="ru-RU" sz="1600" dirty="0"/>
              <a:t>. Гершензон </a:t>
            </a:r>
            <a:r>
              <a:rPr lang="ru-RU" sz="1600" dirty="0" smtClean="0"/>
              <a:t>та </a:t>
            </a:r>
            <a:r>
              <a:rPr lang="ru-RU" sz="1600" dirty="0" err="1"/>
              <a:t>ін</a:t>
            </a:r>
            <a:r>
              <a:rPr lang="ru-RU" sz="1600" dirty="0"/>
              <a:t>. </a:t>
            </a:r>
            <a:endParaRPr lang="ru-RU" sz="1600" dirty="0" smtClean="0"/>
          </a:p>
          <a:p>
            <a:pPr algn="ctr"/>
            <a:r>
              <a:rPr lang="ru-RU" b="1" i="1" dirty="0" smtClean="0">
                <a:solidFill>
                  <a:srgbClr val="00B0F0"/>
                </a:solidFill>
              </a:rPr>
              <a:t>Основою </a:t>
            </a:r>
            <a:r>
              <a:rPr lang="ru-RU" b="1" i="1" dirty="0" err="1">
                <a:solidFill>
                  <a:srgbClr val="00B0F0"/>
                </a:solidFill>
              </a:rPr>
              <a:t>сучасної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мутаційної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теорії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є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>
                <a:solidFill>
                  <a:srgbClr val="00B0F0"/>
                </a:solidFill>
              </a:rPr>
              <a:t>такі</a:t>
            </a:r>
            <a:r>
              <a:rPr lang="ru-RU" b="1" i="1" dirty="0">
                <a:solidFill>
                  <a:srgbClr val="00B0F0"/>
                </a:solidFill>
              </a:rPr>
              <a:t> </a:t>
            </a:r>
            <a:r>
              <a:rPr lang="ru-RU" b="1" i="1" dirty="0" err="1" smtClean="0">
                <a:solidFill>
                  <a:srgbClr val="00B0F0"/>
                </a:solidFill>
              </a:rPr>
              <a:t>положення</a:t>
            </a:r>
            <a:r>
              <a:rPr lang="en-US" b="1" i="1" dirty="0" smtClean="0">
                <a:solidFill>
                  <a:srgbClr val="00B0F0"/>
                </a:solidFill>
              </a:rPr>
              <a:t>:</a:t>
            </a:r>
            <a:endParaRPr lang="ru-RU" b="1" i="1" dirty="0">
              <a:solidFill>
                <a:srgbClr val="00B0F0"/>
              </a:solidFill>
            </a:endParaRPr>
          </a:p>
          <a:p>
            <a:r>
              <a:rPr lang="ru-RU" sz="1600" dirty="0"/>
              <a:t>• </a:t>
            </a:r>
            <a:r>
              <a:rPr lang="ru-RU" sz="1600" dirty="0" err="1" smtClean="0"/>
              <a:t>Здатність</a:t>
            </a:r>
            <a:r>
              <a:rPr lang="ru-RU" sz="1600" dirty="0" smtClean="0"/>
              <a:t> </a:t>
            </a:r>
            <a:r>
              <a:rPr lang="ru-RU" sz="1600" dirty="0" err="1"/>
              <a:t>утворювати</a:t>
            </a:r>
            <a:r>
              <a:rPr lang="ru-RU" sz="1600" dirty="0"/>
              <a:t> </a:t>
            </a:r>
            <a:r>
              <a:rPr lang="ru-RU" sz="1600" dirty="0" err="1"/>
              <a:t>мутації</a:t>
            </a:r>
            <a:r>
              <a:rPr lang="ru-RU" sz="1600" dirty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універсальною</a:t>
            </a:r>
            <a:r>
              <a:rPr lang="ru-RU" sz="1600" dirty="0"/>
              <a:t> </a:t>
            </a:r>
            <a:r>
              <a:rPr lang="ru-RU" sz="1600" dirty="0" err="1"/>
              <a:t>властивістю</a:t>
            </a:r>
            <a:r>
              <a:rPr lang="ru-RU" sz="1600" dirty="0"/>
              <a:t>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 smtClean="0"/>
              <a:t>живих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організмів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err="1" smtClean="0"/>
              <a:t>Мутації</a:t>
            </a:r>
            <a:r>
              <a:rPr lang="ru-RU" sz="1600" dirty="0" smtClean="0"/>
              <a:t> </a:t>
            </a:r>
            <a:r>
              <a:rPr lang="ru-RU" sz="1600" dirty="0" err="1"/>
              <a:t>виникають</a:t>
            </a:r>
            <a:r>
              <a:rPr lang="ru-RU" sz="1600" dirty="0"/>
              <a:t> </a:t>
            </a:r>
            <a:r>
              <a:rPr lang="ru-RU" sz="1600" dirty="0" err="1"/>
              <a:t>раптово</a:t>
            </a:r>
            <a:r>
              <a:rPr lang="ru-RU" sz="1600" dirty="0"/>
              <a:t>, </a:t>
            </a:r>
            <a:r>
              <a:rPr lang="ru-RU" sz="1600" dirty="0" err="1"/>
              <a:t>стрибкоподібно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проявляються</a:t>
            </a:r>
            <a:r>
              <a:rPr lang="ru-RU" sz="1600" dirty="0"/>
              <a:t> у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 </a:t>
            </a:r>
            <a:r>
              <a:rPr lang="ru-RU" sz="1600" dirty="0" err="1" smtClean="0"/>
              <a:t>ознак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err="1" smtClean="0"/>
              <a:t>Мутації</a:t>
            </a:r>
            <a:r>
              <a:rPr lang="ru-RU" sz="1600" dirty="0" smtClean="0"/>
              <a:t> </a:t>
            </a:r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спадковими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передаються</a:t>
            </a:r>
            <a:r>
              <a:rPr lang="ru-RU" sz="1600" dirty="0"/>
              <a:t> </a:t>
            </a:r>
            <a:r>
              <a:rPr lang="ru-RU" sz="1600" dirty="0" err="1"/>
              <a:t>наступному</a:t>
            </a:r>
            <a:r>
              <a:rPr lang="ru-RU" sz="1600" dirty="0"/>
              <a:t> </a:t>
            </a:r>
            <a:r>
              <a:rPr lang="ru-RU" sz="1600" dirty="0" err="1"/>
              <a:t>поколінню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</a:t>
            </a:r>
            <a:r>
              <a:rPr lang="ru-RU" sz="1600" dirty="0" smtClean="0"/>
              <a:t>не </a:t>
            </a:r>
            <a:r>
              <a:rPr lang="ru-RU" sz="1600" dirty="0" err="1"/>
              <a:t>спричиняють</a:t>
            </a:r>
            <a:r>
              <a:rPr lang="ru-RU" sz="1600" dirty="0"/>
              <a:t> </a:t>
            </a:r>
            <a:r>
              <a:rPr lang="ru-RU" sz="1600" dirty="0" err="1"/>
              <a:t>стерильність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загибель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організмів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err="1" smtClean="0"/>
              <a:t>Ті</a:t>
            </a:r>
            <a:r>
              <a:rPr lang="ru-RU" sz="1600" dirty="0" smtClean="0"/>
              <a:t> </a:t>
            </a:r>
            <a:r>
              <a:rPr lang="ru-RU" sz="1600" dirty="0" err="1"/>
              <a:t>самі</a:t>
            </a:r>
            <a:r>
              <a:rPr lang="ru-RU" sz="1600" dirty="0"/>
              <a:t> </a:t>
            </a:r>
            <a:r>
              <a:rPr lang="ru-RU" sz="1600" dirty="0" err="1"/>
              <a:t>мутації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</a:t>
            </a:r>
            <a:r>
              <a:rPr lang="ru-RU" sz="1600" dirty="0" err="1"/>
              <a:t>виникати</a:t>
            </a:r>
            <a:r>
              <a:rPr lang="ru-RU" sz="1600" dirty="0"/>
              <a:t> повторно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 smtClean="0"/>
              <a:t>неодноразово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err="1" smtClean="0"/>
              <a:t>Мутації</a:t>
            </a:r>
            <a:r>
              <a:rPr lang="ru-RU" sz="1600" dirty="0" smtClean="0"/>
              <a:t> </a:t>
            </a:r>
            <a:r>
              <a:rPr lang="ru-RU" sz="1600" dirty="0" err="1"/>
              <a:t>проявляються</a:t>
            </a:r>
            <a:r>
              <a:rPr lang="ru-RU" sz="1600" dirty="0"/>
              <a:t> </a:t>
            </a:r>
            <a:r>
              <a:rPr lang="ru-RU" sz="1600" dirty="0" err="1"/>
              <a:t>по-різному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генними</a:t>
            </a:r>
            <a:r>
              <a:rPr lang="ru-RU" sz="1600" dirty="0"/>
              <a:t>, </a:t>
            </a:r>
            <a:r>
              <a:rPr lang="ru-RU" sz="1600" dirty="0" err="1" smtClean="0"/>
              <a:t>хромосомними</a:t>
            </a:r>
            <a:r>
              <a:rPr lang="ru-RU" sz="1600" dirty="0" smtClean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геномними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err="1" smtClean="0"/>
              <a:t>домінантними</a:t>
            </a:r>
            <a:r>
              <a:rPr lang="ru-RU" sz="1600" dirty="0" smtClean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рецесивними</a:t>
            </a:r>
            <a:r>
              <a:rPr lang="ru-RU" sz="1600" dirty="0"/>
              <a:t>, </a:t>
            </a:r>
            <a:r>
              <a:rPr lang="ru-RU" sz="1600" dirty="0" err="1" smtClean="0"/>
              <a:t>соматичними</a:t>
            </a:r>
            <a:r>
              <a:rPr lang="ru-RU" sz="1600" dirty="0" smtClean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 smtClean="0"/>
              <a:t>генеративними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err="1" smtClean="0"/>
              <a:t>Мутації</a:t>
            </a:r>
            <a:r>
              <a:rPr lang="ru-RU" sz="1600" dirty="0" smtClean="0"/>
              <a:t> </a:t>
            </a:r>
            <a:r>
              <a:rPr lang="ru-RU" sz="1600" dirty="0"/>
              <a:t>не </a:t>
            </a:r>
            <a:r>
              <a:rPr lang="ru-RU" sz="1600" dirty="0" err="1"/>
              <a:t>мають</a:t>
            </a:r>
            <a:r>
              <a:rPr lang="ru-RU" sz="1600" dirty="0"/>
              <a:t> </a:t>
            </a:r>
            <a:r>
              <a:rPr lang="ru-RU" sz="1600" dirty="0" err="1"/>
              <a:t>спрямованості</a:t>
            </a:r>
            <a:r>
              <a:rPr lang="ru-RU" sz="1600" dirty="0"/>
              <a:t> на </a:t>
            </a:r>
            <a:r>
              <a:rPr lang="ru-RU" sz="1600" dirty="0" err="1"/>
              <a:t>дію</a:t>
            </a:r>
            <a:r>
              <a:rPr lang="ru-RU" sz="1600" dirty="0"/>
              <a:t> </a:t>
            </a:r>
            <a:r>
              <a:rPr lang="ru-RU" sz="1600" dirty="0" err="1"/>
              <a:t>чинників</a:t>
            </a:r>
            <a:r>
              <a:rPr lang="ru-RU" sz="1600" dirty="0"/>
              <a:t> </a:t>
            </a:r>
            <a:r>
              <a:rPr lang="ru-RU" sz="1600" dirty="0" err="1"/>
              <a:t>і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 smtClean="0"/>
              <a:t>корисними</a:t>
            </a:r>
            <a:r>
              <a:rPr lang="ru-RU" sz="1600" dirty="0"/>
              <a:t>, </a:t>
            </a:r>
            <a:r>
              <a:rPr lang="ru-RU" sz="1600" dirty="0" err="1"/>
              <a:t>шкідливими</a:t>
            </a:r>
            <a:r>
              <a:rPr lang="ru-RU" sz="1600" dirty="0"/>
              <a:t> </a:t>
            </a:r>
            <a:r>
              <a:rPr lang="ru-RU" sz="1600" dirty="0" err="1" smtClean="0"/>
              <a:t>або</a:t>
            </a:r>
            <a:endParaRPr lang="ru-RU" sz="1600" dirty="0" smtClean="0"/>
          </a:p>
          <a:p>
            <a:r>
              <a:rPr lang="ru-RU" sz="1600" dirty="0" smtClean="0"/>
              <a:t> </a:t>
            </a:r>
            <a:r>
              <a:rPr lang="ru-RU" sz="1600" dirty="0" err="1"/>
              <a:t>нейтральними</a:t>
            </a:r>
            <a:r>
              <a:rPr lang="ru-RU" sz="1600" dirty="0"/>
              <a:t> для </a:t>
            </a:r>
            <a:r>
              <a:rPr lang="ru-RU" sz="1600" dirty="0" err="1" smtClean="0"/>
              <a:t>організмів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• </a:t>
            </a:r>
            <a:r>
              <a:rPr lang="ru-RU" sz="1600" dirty="0" err="1" smtClean="0"/>
              <a:t>Мутації</a:t>
            </a:r>
            <a:r>
              <a:rPr lang="ru-RU" sz="1600" dirty="0" smtClean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спонтанними</a:t>
            </a:r>
            <a:r>
              <a:rPr lang="ru-RU" sz="1600" dirty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індукованими</a:t>
            </a:r>
            <a:r>
              <a:rPr lang="ru-RU" sz="1600" dirty="0"/>
              <a:t>. </a:t>
            </a:r>
            <a:r>
              <a:rPr lang="ru-RU" sz="1600" dirty="0" err="1" smtClean="0"/>
              <a:t>Індуковані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мутації</a:t>
            </a:r>
            <a:r>
              <a:rPr lang="ru-RU" sz="1600" dirty="0" smtClean="0"/>
              <a:t> </a:t>
            </a:r>
            <a:r>
              <a:rPr lang="ru-RU" sz="1600" dirty="0" err="1"/>
              <a:t>спричинені</a:t>
            </a:r>
            <a:r>
              <a:rPr lang="ru-RU" sz="1600" dirty="0"/>
              <a:t> </a:t>
            </a:r>
            <a:r>
              <a:rPr lang="ru-RU" sz="1600" dirty="0" err="1"/>
              <a:t>дією</a:t>
            </a:r>
            <a:r>
              <a:rPr lang="ru-RU" sz="1600" dirty="0"/>
              <a:t> на </a:t>
            </a:r>
            <a:r>
              <a:rPr lang="ru-RU" sz="1600" dirty="0" err="1"/>
              <a:t>організм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мутагенних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чинників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 err="1"/>
              <a:t>Сучасна</a:t>
            </a:r>
            <a:r>
              <a:rPr lang="ru-RU" sz="1600" dirty="0"/>
              <a:t> </a:t>
            </a:r>
            <a:r>
              <a:rPr lang="ru-RU" sz="1600" dirty="0" err="1"/>
              <a:t>мутаційна</a:t>
            </a:r>
            <a:r>
              <a:rPr lang="ru-RU" sz="1600" dirty="0"/>
              <a:t> </a:t>
            </a:r>
            <a:r>
              <a:rPr lang="ru-RU" sz="1600" dirty="0" err="1"/>
              <a:t>теорія</a:t>
            </a:r>
            <a:r>
              <a:rPr lang="ru-RU" sz="1600" dirty="0"/>
              <a:t> </a:t>
            </a:r>
            <a:r>
              <a:rPr lang="ru-RU" sz="1600" dirty="0" err="1"/>
              <a:t>має</a:t>
            </a:r>
            <a:r>
              <a:rPr lang="ru-RU" sz="1600" dirty="0"/>
              <a:t> </a:t>
            </a:r>
            <a:r>
              <a:rPr lang="ru-RU" sz="1600" dirty="0" err="1"/>
              <a:t>важливе</a:t>
            </a:r>
            <a:r>
              <a:rPr lang="ru-RU" sz="1600" dirty="0"/>
              <a:t> </a:t>
            </a:r>
            <a:r>
              <a:rPr lang="ru-RU" sz="1600" dirty="0" err="1"/>
              <a:t>значення</a:t>
            </a:r>
            <a:r>
              <a:rPr lang="ru-RU" sz="1600" dirty="0"/>
              <a:t> для </a:t>
            </a:r>
            <a:r>
              <a:rPr lang="ru-RU" sz="1600" dirty="0" err="1"/>
              <a:t>селекції</a:t>
            </a:r>
            <a:r>
              <a:rPr lang="ru-RU" sz="1600" dirty="0"/>
              <a:t>, </a:t>
            </a:r>
            <a:r>
              <a:rPr lang="ru-RU" sz="1600" dirty="0" err="1" smtClean="0"/>
              <a:t>еволюційної</a:t>
            </a:r>
            <a:r>
              <a:rPr lang="ru-RU" sz="1600" dirty="0" smtClean="0"/>
              <a:t> </a:t>
            </a:r>
            <a:r>
              <a:rPr lang="ru-RU" sz="1600" dirty="0" err="1"/>
              <a:t>біології</a:t>
            </a:r>
            <a:r>
              <a:rPr lang="ru-RU" sz="1600" dirty="0"/>
              <a:t>, </a:t>
            </a:r>
            <a:r>
              <a:rPr lang="ru-RU" sz="1600" dirty="0" err="1"/>
              <a:t>медицини</a:t>
            </a:r>
            <a:r>
              <a:rPr lang="ru-RU" sz="1600" dirty="0"/>
              <a:t>, </a:t>
            </a:r>
            <a:endParaRPr lang="ru-RU" sz="1600" dirty="0" smtClean="0"/>
          </a:p>
          <a:p>
            <a:r>
              <a:rPr lang="ru-RU" sz="1600" dirty="0" err="1" smtClean="0"/>
              <a:t>мікробіологічної</a:t>
            </a:r>
            <a:r>
              <a:rPr lang="ru-RU" sz="1600" dirty="0" smtClean="0"/>
              <a:t> </a:t>
            </a:r>
            <a:r>
              <a:rPr lang="ru-RU" sz="1600" dirty="0" err="1"/>
              <a:t>промисловості</a:t>
            </a:r>
            <a:r>
              <a:rPr lang="ru-RU" sz="1600" dirty="0"/>
              <a:t>, </a:t>
            </a:r>
            <a:r>
              <a:rPr lang="ru-RU" sz="1600" dirty="0" err="1" smtClean="0"/>
              <a:t>сільського</a:t>
            </a:r>
            <a:r>
              <a:rPr lang="ru-RU" sz="1600" dirty="0" smtClean="0"/>
              <a:t> </a:t>
            </a:r>
            <a:r>
              <a:rPr lang="ru-RU" sz="1600" dirty="0" err="1"/>
              <a:t>господарства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7019" y="214290"/>
            <a:ext cx="2692468" cy="677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C0099"/>
                </a:solidFill>
              </a:rPr>
              <a:t>МУТАЦІЇ</a:t>
            </a:r>
          </a:p>
          <a:p>
            <a:pPr algn="ctr"/>
            <a:r>
              <a:rPr lang="uk-UA" i="1" dirty="0" smtClean="0"/>
              <a:t>( за типом прояву ознак)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500174"/>
            <a:ext cx="142071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Домінантні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00760" y="1500174"/>
            <a:ext cx="116352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Рецесивні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2000240"/>
            <a:ext cx="3706271" cy="677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C0099"/>
                </a:solidFill>
              </a:rPr>
              <a:t>Мутації</a:t>
            </a:r>
          </a:p>
          <a:p>
            <a:pPr algn="ctr"/>
            <a:r>
              <a:rPr lang="uk-UA" i="1" dirty="0" smtClean="0"/>
              <a:t>( залежно від причини виникнення)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357562"/>
            <a:ext cx="3881255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6600FF"/>
                </a:solidFill>
              </a:rPr>
              <a:t>Спонтанні</a:t>
            </a:r>
          </a:p>
          <a:p>
            <a:pPr algn="ctr"/>
            <a:r>
              <a:rPr lang="uk-UA" dirty="0" smtClean="0"/>
              <a:t>Виникають під впливом чинників</a:t>
            </a:r>
          </a:p>
          <a:p>
            <a:pPr algn="ctr"/>
            <a:r>
              <a:rPr lang="uk-UA" dirty="0" smtClean="0"/>
              <a:t>навколишнього середовища або як</a:t>
            </a:r>
          </a:p>
          <a:p>
            <a:pPr algn="ctr"/>
            <a:r>
              <a:rPr lang="uk-UA" dirty="0" smtClean="0"/>
              <a:t>результат біохімічних та фізіологічних</a:t>
            </a:r>
          </a:p>
          <a:p>
            <a:pPr algn="ctr"/>
            <a:r>
              <a:rPr lang="uk-UA" dirty="0" smtClean="0"/>
              <a:t>змін в організмі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14810" y="3357562"/>
            <a:ext cx="455971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6600FF"/>
                </a:solidFill>
              </a:rPr>
              <a:t>Індуковані</a:t>
            </a:r>
          </a:p>
          <a:p>
            <a:pPr algn="ctr"/>
            <a:r>
              <a:rPr lang="uk-UA" dirty="0" smtClean="0"/>
              <a:t>Виникають як наслідок експериментального</a:t>
            </a:r>
          </a:p>
          <a:p>
            <a:pPr algn="ctr"/>
            <a:r>
              <a:rPr lang="uk-UA" dirty="0" smtClean="0"/>
              <a:t>впливу (за допомогою мутагенів)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1928794" y="857232"/>
            <a:ext cx="178595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6314" y="928670"/>
            <a:ext cx="164307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2643174" y="2714620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6200000" flipH="1">
            <a:off x="5000628" y="271462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 descr="spontanna-mutacya-klasifkacya-prichini-viniknennya-prikladi_28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929198"/>
            <a:ext cx="2714644" cy="1811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-26-638.jpg"/>
          <p:cNvPicPr>
            <a:picLocks noChangeAspect="1"/>
          </p:cNvPicPr>
          <p:nvPr/>
        </p:nvPicPr>
        <p:blipFill>
          <a:blip r:embed="rId3" cstate="print"/>
          <a:srcRect t="21816" r="1802" b="6158"/>
          <a:stretch>
            <a:fillRect/>
          </a:stretch>
        </p:blipFill>
        <p:spPr>
          <a:xfrm>
            <a:off x="4286248" y="4357693"/>
            <a:ext cx="4476457" cy="24650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42852"/>
            <a:ext cx="2524794" cy="677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C0099"/>
                </a:solidFill>
              </a:rPr>
              <a:t>МУТАЦІЇ</a:t>
            </a:r>
          </a:p>
          <a:p>
            <a:pPr algn="ctr"/>
            <a:r>
              <a:rPr lang="uk-UA" i="1" dirty="0" smtClean="0"/>
              <a:t>(за місцем виникнення)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2844" y="1142984"/>
            <a:ext cx="3813352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6600FF"/>
                </a:solidFill>
              </a:rPr>
              <a:t>Соматичні</a:t>
            </a:r>
          </a:p>
          <a:p>
            <a:pPr algn="ctr"/>
            <a:r>
              <a:rPr lang="uk-UA" dirty="0" smtClean="0"/>
              <a:t>виникають у нестатевих, соматичних</a:t>
            </a:r>
          </a:p>
          <a:p>
            <a:pPr algn="ctr"/>
            <a:r>
              <a:rPr lang="uk-UA" dirty="0" smtClean="0"/>
              <a:t> клітинах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1214422"/>
            <a:ext cx="318491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6600FF"/>
                </a:solidFill>
              </a:rPr>
              <a:t>Генеративні</a:t>
            </a:r>
          </a:p>
          <a:p>
            <a:pPr algn="ctr"/>
            <a:r>
              <a:rPr lang="uk-UA" dirty="0" smtClean="0"/>
              <a:t>виникають у статевих клітинах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3214678" y="857232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72066" y="857232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" name="Рисунок 9" descr="-10-638.jpg"/>
          <p:cNvPicPr>
            <a:picLocks noChangeAspect="1"/>
          </p:cNvPicPr>
          <p:nvPr/>
        </p:nvPicPr>
        <p:blipFill>
          <a:blip r:embed="rId2" cstate="print"/>
          <a:srcRect l="58229" t="59395"/>
          <a:stretch>
            <a:fillRect/>
          </a:stretch>
        </p:blipFill>
        <p:spPr>
          <a:xfrm>
            <a:off x="642911" y="2143117"/>
            <a:ext cx="1928825" cy="14077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pp1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000240"/>
            <a:ext cx="2313534" cy="1280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14480" y="3643314"/>
            <a:ext cx="5527668" cy="677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C0099"/>
                </a:solidFill>
              </a:rPr>
              <a:t>МУТАЦІЇ</a:t>
            </a:r>
          </a:p>
          <a:p>
            <a:pPr algn="ctr"/>
            <a:r>
              <a:rPr lang="uk-UA" i="1" dirty="0" smtClean="0"/>
              <a:t>( залежно від впливу на життєдіяльність організму)</a:t>
            </a:r>
            <a:endParaRPr lang="ru-RU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2844" y="5000636"/>
            <a:ext cx="101816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Корисні 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5000636"/>
            <a:ext cx="2076209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6600FF"/>
                </a:solidFill>
              </a:rPr>
              <a:t>Нейтральні </a:t>
            </a:r>
          </a:p>
          <a:p>
            <a:pPr algn="ctr"/>
            <a:r>
              <a:rPr lang="uk-UA" sz="1600" i="1" dirty="0" smtClean="0"/>
              <a:t>за певних умов не </a:t>
            </a:r>
          </a:p>
          <a:p>
            <a:pPr algn="ctr"/>
            <a:r>
              <a:rPr lang="uk-UA" sz="1600" i="1" dirty="0" smtClean="0"/>
              <a:t>впливають</a:t>
            </a:r>
          </a:p>
          <a:p>
            <a:pPr algn="ctr"/>
            <a:r>
              <a:rPr lang="uk-UA" sz="1600" i="1" dirty="0" smtClean="0"/>
              <a:t>на життєдіяльність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00430" y="5000636"/>
            <a:ext cx="1168910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Шкідливі</a:t>
            </a:r>
            <a:r>
              <a:rPr lang="ru-RU" b="1" i="1" dirty="0" smtClean="0">
                <a:solidFill>
                  <a:srgbClr val="6600FF"/>
                </a:solidFill>
              </a:rPr>
              <a:t> </a:t>
            </a:r>
            <a:endParaRPr lang="uk-UA" b="1" i="1" dirty="0" smtClean="0">
              <a:solidFill>
                <a:srgbClr val="66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4929198"/>
            <a:ext cx="1816523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err="1" smtClean="0">
                <a:solidFill>
                  <a:srgbClr val="6600FF"/>
                </a:solidFill>
              </a:rPr>
              <a:t>Сублетальні</a:t>
            </a:r>
            <a:endParaRPr lang="uk-UA" b="1" i="1" dirty="0" smtClean="0">
              <a:solidFill>
                <a:srgbClr val="6600FF"/>
              </a:solidFill>
            </a:endParaRPr>
          </a:p>
          <a:p>
            <a:pPr algn="ctr"/>
            <a:r>
              <a:rPr lang="uk-UA" sz="1600" i="1" dirty="0"/>
              <a:t>з</a:t>
            </a:r>
            <a:r>
              <a:rPr lang="uk-UA" sz="1600" i="1" dirty="0" smtClean="0"/>
              <a:t>нижують </a:t>
            </a:r>
          </a:p>
          <a:p>
            <a:pPr algn="ctr"/>
            <a:r>
              <a:rPr lang="uk-UA" sz="1600" i="1" dirty="0" smtClean="0"/>
              <a:t>життєдіяльність</a:t>
            </a:r>
          </a:p>
          <a:p>
            <a:pPr algn="ctr"/>
            <a:r>
              <a:rPr lang="uk-UA" sz="1600" i="1" dirty="0" smtClean="0"/>
              <a:t>організму</a:t>
            </a:r>
            <a:endParaRPr lang="ru-RU" sz="16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143768" y="4929198"/>
            <a:ext cx="147348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6600FF"/>
                </a:solidFill>
              </a:rPr>
              <a:t>Летальні</a:t>
            </a:r>
          </a:p>
          <a:p>
            <a:pPr algn="ctr"/>
            <a:r>
              <a:rPr lang="uk-UA" sz="1600" i="1" dirty="0" smtClean="0"/>
              <a:t>спричинюють</a:t>
            </a:r>
          </a:p>
          <a:p>
            <a:pPr algn="ctr"/>
            <a:r>
              <a:rPr lang="uk-UA" sz="1600" i="1" dirty="0" smtClean="0"/>
              <a:t>загибель</a:t>
            </a:r>
          </a:p>
          <a:p>
            <a:pPr algn="ctr"/>
            <a:r>
              <a:rPr lang="uk-UA" sz="1600" i="1" dirty="0" smtClean="0"/>
              <a:t>організму</a:t>
            </a:r>
            <a:endParaRPr lang="ru-RU" sz="1600" i="1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928662" y="4286256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2643174" y="4500570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929058" y="4643446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5322099" y="4393413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500826" y="4357694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7513" y="142852"/>
            <a:ext cx="4694170" cy="677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CC0099"/>
                </a:solidFill>
              </a:rPr>
              <a:t>МУТАЦІЇ</a:t>
            </a:r>
          </a:p>
          <a:p>
            <a:pPr algn="ctr"/>
            <a:r>
              <a:rPr lang="uk-UA" i="1" dirty="0" smtClean="0"/>
              <a:t>(за рівнем організації спадкового матеріалу)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5" y="1214422"/>
            <a:ext cx="3143272" cy="51398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6600FF"/>
                </a:solidFill>
              </a:rPr>
              <a:t>Генні</a:t>
            </a:r>
          </a:p>
          <a:p>
            <a:r>
              <a:rPr lang="ru-RU" sz="1400" i="1" dirty="0" err="1"/>
              <a:t>стійкі</a:t>
            </a:r>
            <a:r>
              <a:rPr lang="ru-RU" sz="1400" i="1" dirty="0"/>
              <a:t> </a:t>
            </a:r>
            <a:r>
              <a:rPr lang="ru-RU" sz="1400" i="1" dirty="0" err="1"/>
              <a:t>зміни</a:t>
            </a:r>
            <a:r>
              <a:rPr lang="ru-RU" sz="1400" i="1" dirty="0"/>
              <a:t> </a:t>
            </a:r>
            <a:r>
              <a:rPr lang="ru-RU" sz="1400" i="1" dirty="0" err="1"/>
              <a:t>окремих</a:t>
            </a:r>
            <a:r>
              <a:rPr lang="ru-RU" sz="1400" i="1" dirty="0"/>
              <a:t> </a:t>
            </a:r>
            <a:r>
              <a:rPr lang="ru-RU" sz="1400" i="1" dirty="0" err="1" smtClean="0"/>
              <a:t>генів</a:t>
            </a:r>
            <a:r>
              <a:rPr lang="ru-RU" sz="1400" i="1" dirty="0"/>
              <a:t>, </a:t>
            </a:r>
            <a:r>
              <a:rPr lang="ru-RU" sz="1400" i="1" dirty="0" err="1"/>
              <a:t>спричинені</a:t>
            </a:r>
            <a:r>
              <a:rPr lang="ru-RU" sz="1400" i="1" dirty="0"/>
              <a:t> </a:t>
            </a:r>
            <a:r>
              <a:rPr lang="ru-RU" sz="1400" i="1" dirty="0" err="1"/>
              <a:t>порушенням</a:t>
            </a:r>
            <a:r>
              <a:rPr lang="ru-RU" sz="1400" i="1" dirty="0"/>
              <a:t> </a:t>
            </a:r>
            <a:r>
              <a:rPr lang="ru-RU" sz="1400" i="1" dirty="0" err="1"/>
              <a:t>послідовності</a:t>
            </a:r>
            <a:r>
              <a:rPr lang="ru-RU" sz="1400" i="1" dirty="0"/>
              <a:t> </a:t>
            </a:r>
            <a:r>
              <a:rPr lang="ru-RU" sz="1400" i="1" dirty="0" err="1" smtClean="0"/>
              <a:t>нуклеотидів</a:t>
            </a:r>
            <a:r>
              <a:rPr lang="ru-RU" sz="1400" i="1" dirty="0" smtClean="0"/>
              <a:t> </a:t>
            </a:r>
            <a:r>
              <a:rPr lang="ru-RU" sz="1400" i="1" dirty="0"/>
              <a:t>у молекулах </a:t>
            </a:r>
            <a:r>
              <a:rPr lang="ru-RU" sz="1400" i="1" dirty="0" err="1"/>
              <a:t>нуклеїнових</a:t>
            </a:r>
            <a:r>
              <a:rPr lang="ru-RU" sz="1400" i="1" dirty="0"/>
              <a:t> </a:t>
            </a:r>
            <a:r>
              <a:rPr lang="ru-RU" sz="1400" i="1" dirty="0" smtClean="0"/>
              <a:t>кислот</a:t>
            </a:r>
            <a:r>
              <a:rPr lang="ru-RU" sz="1400" i="1" dirty="0"/>
              <a:t>.</a:t>
            </a:r>
          </a:p>
          <a:p>
            <a:r>
              <a:rPr lang="ru-RU" sz="1400" i="1" dirty="0" err="1"/>
              <a:t>Порушення</a:t>
            </a:r>
            <a:r>
              <a:rPr lang="ru-RU" sz="1400" i="1" dirty="0"/>
              <a:t> у </a:t>
            </a:r>
            <a:r>
              <a:rPr lang="ru-RU" sz="1400" i="1" dirty="0" err="1"/>
              <a:t>структурі</a:t>
            </a:r>
            <a:r>
              <a:rPr lang="ru-RU" sz="1400" i="1" dirty="0"/>
              <a:t> ДНК </a:t>
            </a:r>
            <a:r>
              <a:rPr lang="ru-RU" sz="1400" i="1" dirty="0" err="1"/>
              <a:t>призводять</a:t>
            </a:r>
            <a:r>
              <a:rPr lang="ru-RU" sz="1400" i="1" dirty="0"/>
              <a:t> </a:t>
            </a:r>
            <a:r>
              <a:rPr lang="ru-RU" sz="1400" i="1" dirty="0" smtClean="0"/>
              <a:t>до </a:t>
            </a:r>
            <a:r>
              <a:rPr lang="ru-RU" sz="1400" i="1" dirty="0" err="1"/>
              <a:t>мутацій</a:t>
            </a:r>
            <a:r>
              <a:rPr lang="ru-RU" sz="1400" i="1" dirty="0"/>
              <a:t> </a:t>
            </a:r>
            <a:r>
              <a:rPr lang="ru-RU" sz="1400" i="1" dirty="0" err="1"/>
              <a:t>тільки</a:t>
            </a:r>
            <a:r>
              <a:rPr lang="ru-RU" sz="1400" i="1" dirty="0"/>
              <a:t> </a:t>
            </a:r>
            <a:r>
              <a:rPr lang="ru-RU" sz="1400" i="1" dirty="0" err="1"/>
              <a:t>тоді</a:t>
            </a:r>
            <a:r>
              <a:rPr lang="ru-RU" sz="1400" i="1" dirty="0"/>
              <a:t>, коли не </a:t>
            </a:r>
            <a:r>
              <a:rPr lang="ru-RU" sz="1400" i="1" dirty="0" err="1" smtClean="0"/>
              <a:t>відбувається</a:t>
            </a:r>
            <a:r>
              <a:rPr lang="ru-RU" sz="1400" i="1" dirty="0" smtClean="0"/>
              <a:t> </a:t>
            </a:r>
            <a:r>
              <a:rPr lang="ru-RU" sz="1400" i="1" dirty="0" err="1"/>
              <a:t>репарація</a:t>
            </a:r>
            <a:r>
              <a:rPr lang="ru-RU" sz="1400" i="1" dirty="0"/>
              <a:t>. </a:t>
            </a:r>
            <a:r>
              <a:rPr lang="ru-RU" sz="1400" i="1" dirty="0" err="1"/>
              <a:t>Генна</a:t>
            </a:r>
            <a:r>
              <a:rPr lang="ru-RU" sz="1400" i="1" dirty="0"/>
              <a:t> </a:t>
            </a:r>
            <a:r>
              <a:rPr lang="ru-RU" sz="1400" i="1" dirty="0" err="1"/>
              <a:t>мутація</a:t>
            </a:r>
            <a:r>
              <a:rPr lang="ru-RU" sz="1400" i="1" dirty="0"/>
              <a:t> </a:t>
            </a:r>
            <a:r>
              <a:rPr lang="ru-RU" sz="1400" i="1" dirty="0" err="1"/>
              <a:t>стосується</a:t>
            </a:r>
            <a:r>
              <a:rPr lang="ru-RU" sz="1400" i="1" dirty="0"/>
              <a:t>, як </a:t>
            </a:r>
            <a:r>
              <a:rPr lang="ru-RU" sz="1400" i="1" dirty="0" smtClean="0"/>
              <a:t>правило</a:t>
            </a:r>
            <a:r>
              <a:rPr lang="ru-RU" sz="1400" i="1" dirty="0"/>
              <a:t>, </a:t>
            </a:r>
            <a:r>
              <a:rPr lang="ru-RU" sz="1400" i="1" dirty="0" err="1"/>
              <a:t>лише</a:t>
            </a:r>
            <a:r>
              <a:rPr lang="ru-RU" sz="1400" i="1" dirty="0"/>
              <a:t> </a:t>
            </a:r>
            <a:r>
              <a:rPr lang="ru-RU" sz="1400" i="1" dirty="0" err="1"/>
              <a:t>однієї</a:t>
            </a:r>
            <a:r>
              <a:rPr lang="ru-RU" sz="1400" i="1" dirty="0"/>
              <a:t> </a:t>
            </a:r>
            <a:r>
              <a:rPr lang="ru-RU" sz="1400" i="1" dirty="0" err="1"/>
              <a:t>ознаки</a:t>
            </a:r>
            <a:r>
              <a:rPr lang="ru-RU" sz="1400" i="1" dirty="0"/>
              <a:t> </a:t>
            </a:r>
            <a:r>
              <a:rPr lang="ru-RU" sz="1400" i="1" dirty="0" err="1"/>
              <a:t>або</a:t>
            </a:r>
            <a:r>
              <a:rPr lang="ru-RU" sz="1400" i="1" dirty="0"/>
              <a:t> </a:t>
            </a:r>
            <a:r>
              <a:rPr lang="ru-RU" sz="1400" i="1" dirty="0" err="1"/>
              <a:t>ознак</a:t>
            </a:r>
            <a:r>
              <a:rPr lang="ru-RU" sz="1400" i="1" dirty="0"/>
              <a:t>, </a:t>
            </a:r>
            <a:r>
              <a:rPr lang="ru-RU" sz="1400" i="1" dirty="0" err="1"/>
              <a:t>що</a:t>
            </a:r>
            <a:r>
              <a:rPr lang="ru-RU" sz="1400" i="1" dirty="0"/>
              <a:t> </a:t>
            </a:r>
          </a:p>
          <a:p>
            <a:r>
              <a:rPr lang="ru-RU" sz="1400" i="1" dirty="0" err="1"/>
              <a:t>визначаються</a:t>
            </a:r>
            <a:r>
              <a:rPr lang="ru-RU" sz="1400" i="1" dirty="0"/>
              <a:t> одним геном. </a:t>
            </a:r>
            <a:r>
              <a:rPr lang="ru-RU" sz="1400" i="1" dirty="0" err="1"/>
              <a:t>Генні</a:t>
            </a:r>
            <a:r>
              <a:rPr lang="ru-RU" sz="1400" i="1" dirty="0"/>
              <a:t> </a:t>
            </a:r>
            <a:r>
              <a:rPr lang="ru-RU" sz="1400" i="1" dirty="0" err="1"/>
              <a:t>мутації</a:t>
            </a:r>
            <a:r>
              <a:rPr lang="ru-RU" sz="1400" i="1" dirty="0"/>
              <a:t> </a:t>
            </a:r>
            <a:r>
              <a:rPr lang="ru-RU" sz="1400" i="1" dirty="0" err="1" smtClean="0"/>
              <a:t>можуть</a:t>
            </a:r>
            <a:r>
              <a:rPr lang="ru-RU" sz="1400" i="1" dirty="0" smtClean="0"/>
              <a:t> </a:t>
            </a:r>
            <a:r>
              <a:rPr lang="ru-RU" sz="1400" i="1" dirty="0"/>
              <a:t>бути </a:t>
            </a:r>
            <a:r>
              <a:rPr lang="ru-RU" sz="1400" b="1" i="1" dirty="0" err="1"/>
              <a:t>домінантним</a:t>
            </a:r>
            <a:r>
              <a:rPr lang="ru-RU" sz="1400" i="1" dirty="0"/>
              <a:t> (</a:t>
            </a:r>
            <a:r>
              <a:rPr lang="ru-RU" sz="1400" i="1" dirty="0" err="1"/>
              <a:t>наприклад</a:t>
            </a:r>
            <a:r>
              <a:rPr lang="ru-RU" sz="1400" i="1" dirty="0"/>
              <a:t>, </a:t>
            </a:r>
            <a:r>
              <a:rPr lang="ru-RU" sz="1400" i="1" dirty="0" err="1"/>
              <a:t>меланізм</a:t>
            </a:r>
            <a:r>
              <a:rPr lang="ru-RU" sz="1400" i="1" dirty="0"/>
              <a:t> у </a:t>
            </a:r>
            <a:r>
              <a:rPr lang="ru-RU" sz="1400" i="1" dirty="0" err="1"/>
              <a:t>леопардів</a:t>
            </a:r>
            <a:r>
              <a:rPr lang="ru-RU" sz="1400" i="1" dirty="0"/>
              <a:t>, </a:t>
            </a:r>
            <a:r>
              <a:rPr lang="ru-RU" sz="1400" i="1" dirty="0" smtClean="0"/>
              <a:t>укорочений </a:t>
            </a:r>
            <a:r>
              <a:rPr lang="ru-RU" sz="1400" i="1" dirty="0" err="1"/>
              <a:t>хвіст</a:t>
            </a:r>
            <a:r>
              <a:rPr lang="ru-RU" sz="1400" i="1" dirty="0"/>
              <a:t> у </a:t>
            </a:r>
            <a:r>
              <a:rPr lang="ru-RU" sz="1400" i="1" dirty="0" err="1" smtClean="0"/>
              <a:t>кішок</a:t>
            </a:r>
            <a:r>
              <a:rPr lang="ru-RU" sz="1400" i="1" dirty="0" smtClean="0"/>
              <a:t>, </a:t>
            </a:r>
            <a:r>
              <a:rPr lang="ru-RU" sz="1400" i="1" dirty="0" err="1" smtClean="0"/>
              <a:t>полідактилія</a:t>
            </a:r>
            <a:r>
              <a:rPr lang="ru-RU" sz="1400" i="1" dirty="0" smtClean="0"/>
              <a:t> </a:t>
            </a:r>
            <a:r>
              <a:rPr lang="ru-RU" sz="1400" i="1" dirty="0"/>
              <a:t>у </a:t>
            </a:r>
            <a:r>
              <a:rPr lang="ru-RU" sz="1400" i="1" dirty="0" err="1"/>
              <a:t>людини</a:t>
            </a:r>
            <a:r>
              <a:rPr lang="ru-RU" sz="1400" i="1" dirty="0"/>
              <a:t>) </a:t>
            </a:r>
            <a:r>
              <a:rPr lang="ru-RU" sz="1400" i="1" dirty="0" err="1"/>
              <a:t>і</a:t>
            </a:r>
            <a:r>
              <a:rPr lang="ru-RU" sz="1400" i="1" dirty="0"/>
              <a:t> </a:t>
            </a:r>
            <a:r>
              <a:rPr lang="ru-RU" sz="1400" b="1" i="1" dirty="0" err="1"/>
              <a:t>рецесивними</a:t>
            </a:r>
            <a:r>
              <a:rPr lang="ru-RU" sz="1400" i="1" dirty="0"/>
              <a:t> </a:t>
            </a:r>
          </a:p>
          <a:p>
            <a:r>
              <a:rPr lang="ru-RU" sz="1400" i="1" dirty="0"/>
              <a:t>(</a:t>
            </a:r>
            <a:r>
              <a:rPr lang="ru-RU" sz="1400" i="1" dirty="0" err="1"/>
              <a:t>наприклад</a:t>
            </a:r>
            <a:r>
              <a:rPr lang="ru-RU" sz="1400" i="1" dirty="0"/>
              <a:t>, </a:t>
            </a:r>
            <a:r>
              <a:rPr lang="ru-RU" sz="1400" i="1" dirty="0" err="1"/>
              <a:t>альбінізм</a:t>
            </a:r>
            <a:r>
              <a:rPr lang="ru-RU" sz="1400" i="1" dirty="0"/>
              <a:t> у </a:t>
            </a:r>
            <a:r>
              <a:rPr lang="ru-RU" sz="1400" i="1" dirty="0" err="1"/>
              <a:t>хребетних</a:t>
            </a:r>
            <a:r>
              <a:rPr lang="ru-RU" sz="1400" i="1" dirty="0"/>
              <a:t> </a:t>
            </a:r>
            <a:r>
              <a:rPr lang="ru-RU" sz="1400" i="1" dirty="0" err="1"/>
              <a:t>тварин</a:t>
            </a:r>
            <a:r>
              <a:rPr lang="ru-RU" sz="1400" i="1" dirty="0"/>
              <a:t>, </a:t>
            </a:r>
            <a:r>
              <a:rPr lang="ru-RU" sz="1400" i="1" dirty="0" err="1"/>
              <a:t>фенілкетонурія</a:t>
            </a:r>
            <a:r>
              <a:rPr lang="ru-RU" sz="1400" i="1" dirty="0"/>
              <a:t> </a:t>
            </a:r>
            <a:r>
              <a:rPr lang="ru-RU" sz="1400" i="1" dirty="0" err="1"/>
              <a:t>у</a:t>
            </a:r>
            <a:r>
              <a:rPr lang="ru-RU" sz="1400" i="1" dirty="0"/>
              <a:t> </a:t>
            </a:r>
            <a:r>
              <a:rPr lang="ru-RU" sz="1400" i="1" dirty="0" err="1"/>
              <a:t>людини</a:t>
            </a:r>
            <a:r>
              <a:rPr lang="ru-RU" sz="1400" i="1" dirty="0"/>
              <a:t>).</a:t>
            </a:r>
          </a:p>
          <a:p>
            <a:r>
              <a:rPr lang="ru-RU" sz="1400" i="1" dirty="0" err="1"/>
              <a:t>Значення</a:t>
            </a:r>
            <a:r>
              <a:rPr lang="ru-RU" sz="1400" i="1" dirty="0"/>
              <a:t> </a:t>
            </a:r>
            <a:r>
              <a:rPr lang="ru-RU" sz="1400" i="1" dirty="0" err="1"/>
              <a:t>генних</a:t>
            </a:r>
            <a:r>
              <a:rPr lang="ru-RU" sz="1400" i="1" dirty="0"/>
              <a:t> </a:t>
            </a:r>
            <a:r>
              <a:rPr lang="ru-RU" sz="1400" i="1" dirty="0" err="1"/>
              <a:t>мутацій</a:t>
            </a:r>
            <a:r>
              <a:rPr lang="ru-RU" sz="1400" i="1" dirty="0"/>
              <a:t> </a:t>
            </a:r>
            <a:r>
              <a:rPr lang="ru-RU" sz="1400" i="1" dirty="0" err="1"/>
              <a:t>полягає</a:t>
            </a:r>
            <a:r>
              <a:rPr lang="ru-RU" sz="1400" i="1" dirty="0"/>
              <a:t> в тому, </a:t>
            </a:r>
            <a:r>
              <a:rPr lang="ru-RU" sz="1400" i="1" dirty="0" err="1"/>
              <a:t>що</a:t>
            </a:r>
            <a:r>
              <a:rPr lang="ru-RU" sz="1400" i="1" dirty="0"/>
              <a:t> вони </a:t>
            </a:r>
            <a:r>
              <a:rPr lang="ru-RU" sz="1400" i="1" dirty="0" err="1"/>
              <a:t>становлять</a:t>
            </a:r>
            <a:r>
              <a:rPr lang="ru-RU" sz="1400" i="1" dirty="0"/>
              <a:t> </a:t>
            </a:r>
          </a:p>
          <a:p>
            <a:r>
              <a:rPr lang="ru-RU" sz="1400" i="1" dirty="0" err="1"/>
              <a:t>більшість</a:t>
            </a:r>
            <a:r>
              <a:rPr lang="ru-RU" sz="1400" i="1" dirty="0"/>
              <a:t> </a:t>
            </a:r>
            <a:r>
              <a:rPr lang="ru-RU" sz="1400" i="1" dirty="0" err="1"/>
              <a:t>мутацій</a:t>
            </a:r>
            <a:r>
              <a:rPr lang="ru-RU" sz="1400" i="1" dirty="0"/>
              <a:t>, </a:t>
            </a:r>
            <a:r>
              <a:rPr lang="ru-RU" sz="1400" i="1" dirty="0" err="1"/>
              <a:t>з</a:t>
            </a:r>
            <a:r>
              <a:rPr lang="ru-RU" sz="1400" i="1" dirty="0"/>
              <a:t> </a:t>
            </a:r>
            <a:r>
              <a:rPr lang="ru-RU" sz="1400" i="1" dirty="0" err="1"/>
              <a:t>якими</a:t>
            </a:r>
            <a:r>
              <a:rPr lang="ru-RU" sz="1400" i="1" dirty="0"/>
              <a:t> </a:t>
            </a:r>
            <a:r>
              <a:rPr lang="ru-RU" sz="1400" i="1" dirty="0" err="1"/>
              <a:t>пов’язана</a:t>
            </a:r>
            <a:r>
              <a:rPr lang="ru-RU" sz="1400" i="1" dirty="0"/>
              <a:t> </a:t>
            </a:r>
            <a:r>
              <a:rPr lang="ru-RU" sz="1400" i="1" dirty="0" err="1"/>
              <a:t>еволюція</a:t>
            </a:r>
            <a:r>
              <a:rPr lang="ru-RU" sz="1400" i="1" dirty="0"/>
              <a:t> </a:t>
            </a:r>
            <a:r>
              <a:rPr lang="ru-RU" sz="1400" i="1" dirty="0" err="1"/>
              <a:t>органічного</a:t>
            </a:r>
            <a:r>
              <a:rPr lang="ru-RU" sz="1400" i="1" dirty="0"/>
              <a:t> </a:t>
            </a:r>
            <a:r>
              <a:rPr lang="ru-RU" sz="1400" i="1" dirty="0" err="1"/>
              <a:t>світу</a:t>
            </a:r>
            <a:endParaRPr lang="ru-RU" sz="1400" i="1" dirty="0"/>
          </a:p>
          <a:p>
            <a:endParaRPr lang="ru-RU" sz="1400" b="1" i="1" dirty="0">
              <a:solidFill>
                <a:srgbClr val="66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214422"/>
            <a:ext cx="2928958" cy="4493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6600FF"/>
                </a:solidFill>
              </a:rPr>
              <a:t>Хромосомні</a:t>
            </a:r>
            <a:endParaRPr lang="ru-RU" sz="2000" b="1" i="1" dirty="0" smtClean="0">
              <a:solidFill>
                <a:srgbClr val="6600FF"/>
              </a:solidFill>
            </a:endParaRPr>
          </a:p>
          <a:p>
            <a:r>
              <a:rPr lang="ru-RU" sz="1400" i="1" dirty="0" err="1" smtClean="0"/>
              <a:t>це</a:t>
            </a:r>
            <a:r>
              <a:rPr lang="ru-RU" sz="1400" i="1" dirty="0" smtClean="0"/>
              <a:t> </a:t>
            </a:r>
            <a:r>
              <a:rPr lang="ru-RU" sz="1400" i="1" dirty="0" err="1"/>
              <a:t>мутації</a:t>
            </a:r>
            <a:r>
              <a:rPr lang="ru-RU" sz="1400" i="1" dirty="0"/>
              <a:t>, </a:t>
            </a:r>
            <a:r>
              <a:rPr lang="ru-RU" sz="1400" i="1" dirty="0" err="1"/>
              <a:t>які</a:t>
            </a:r>
            <a:r>
              <a:rPr lang="ru-RU" sz="1400" i="1" dirty="0"/>
              <a:t> </a:t>
            </a:r>
            <a:r>
              <a:rPr lang="ru-RU" sz="1400" i="1" dirty="0" err="1"/>
              <a:t>виникають</a:t>
            </a:r>
            <a:r>
              <a:rPr lang="ru-RU" sz="1400" i="1" dirty="0"/>
              <a:t> у </a:t>
            </a:r>
            <a:r>
              <a:rPr lang="ru-RU" sz="1400" i="1" dirty="0" err="1" smtClean="0"/>
              <a:t>результаті</a:t>
            </a:r>
            <a:r>
              <a:rPr lang="ru-RU" sz="1400" i="1" dirty="0" smtClean="0"/>
              <a:t> </a:t>
            </a:r>
            <a:r>
              <a:rPr lang="ru-RU" sz="1400" i="1" dirty="0" err="1"/>
              <a:t>перебудови</a:t>
            </a:r>
            <a:r>
              <a:rPr lang="ru-RU" sz="1400" i="1" dirty="0"/>
              <a:t> хромосом. </a:t>
            </a:r>
          </a:p>
          <a:p>
            <a:r>
              <a:rPr lang="ru-RU" sz="1400" i="1" dirty="0" err="1"/>
              <a:t>Це</a:t>
            </a:r>
            <a:r>
              <a:rPr lang="ru-RU" sz="1400" i="1" dirty="0"/>
              <a:t> </a:t>
            </a:r>
            <a:r>
              <a:rPr lang="ru-RU" sz="1400" i="1" dirty="0" err="1"/>
              <a:t>відбувається</a:t>
            </a:r>
            <a:r>
              <a:rPr lang="ru-RU" sz="1400" i="1" dirty="0"/>
              <a:t> </a:t>
            </a:r>
            <a:r>
              <a:rPr lang="ru-RU" sz="1400" i="1" dirty="0" err="1"/>
              <a:t>внаслідок</a:t>
            </a:r>
            <a:r>
              <a:rPr lang="ru-RU" sz="1400" i="1" dirty="0"/>
              <a:t> </a:t>
            </a:r>
            <a:r>
              <a:rPr lang="ru-RU" sz="1400" i="1" dirty="0" err="1"/>
              <a:t>розриву</a:t>
            </a:r>
            <a:r>
              <a:rPr lang="ru-RU" sz="1400" i="1" dirty="0"/>
              <a:t> хромосом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утворенням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фрагментів</a:t>
            </a:r>
            <a:r>
              <a:rPr lang="ru-RU" sz="1400" i="1" dirty="0"/>
              <a:t>, </a:t>
            </a:r>
            <a:r>
              <a:rPr lang="ru-RU" sz="1400" i="1" dirty="0" err="1"/>
              <a:t>що</a:t>
            </a:r>
            <a:r>
              <a:rPr lang="ru-RU" sz="1400" i="1" dirty="0"/>
              <a:t> </a:t>
            </a:r>
            <a:r>
              <a:rPr lang="ru-RU" sz="1400" i="1" dirty="0" err="1" smtClean="0"/>
              <a:t>потім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об’єднуються</a:t>
            </a:r>
            <a:r>
              <a:rPr lang="ru-RU" sz="1400" i="1" dirty="0"/>
              <a:t>. Вони </a:t>
            </a:r>
            <a:r>
              <a:rPr lang="ru-RU" sz="1400" i="1" dirty="0" err="1"/>
              <a:t>можуть</a:t>
            </a:r>
            <a:r>
              <a:rPr lang="ru-RU" sz="1400" i="1" dirty="0"/>
              <a:t> </a:t>
            </a:r>
            <a:r>
              <a:rPr lang="ru-RU" sz="1400" i="1" dirty="0" err="1" smtClean="0"/>
              <a:t>виникати</a:t>
            </a:r>
            <a:r>
              <a:rPr lang="ru-RU" sz="1400" i="1" dirty="0" smtClean="0"/>
              <a:t> </a:t>
            </a:r>
            <a:r>
              <a:rPr lang="ru-RU" sz="1400" i="1" dirty="0"/>
              <a:t>як у межах </a:t>
            </a:r>
            <a:r>
              <a:rPr lang="ru-RU" sz="1400" i="1" dirty="0" err="1"/>
              <a:t>однієї</a:t>
            </a:r>
            <a:r>
              <a:rPr lang="ru-RU" sz="1400" i="1" dirty="0"/>
              <a:t> </a:t>
            </a:r>
            <a:r>
              <a:rPr lang="ru-RU" sz="1400" i="1" dirty="0" err="1"/>
              <a:t>хромосоми</a:t>
            </a:r>
            <a:r>
              <a:rPr lang="ru-RU" sz="1400" i="1" dirty="0"/>
              <a:t>, так </a:t>
            </a:r>
            <a:r>
              <a:rPr lang="ru-RU" sz="1400" i="1" dirty="0" err="1"/>
              <a:t>і</a:t>
            </a:r>
            <a:r>
              <a:rPr lang="ru-RU" sz="1400" i="1" dirty="0"/>
              <a:t> </a:t>
            </a:r>
            <a:r>
              <a:rPr lang="ru-RU" sz="1400" i="1" dirty="0" err="1"/>
              <a:t>між</a:t>
            </a:r>
            <a:r>
              <a:rPr lang="ru-RU" sz="1400" i="1" dirty="0"/>
              <a:t> хромосомами.</a:t>
            </a:r>
          </a:p>
          <a:p>
            <a:r>
              <a:rPr lang="ru-RU" sz="1400" i="1" dirty="0" err="1" smtClean="0"/>
              <a:t>Хромосомні</a:t>
            </a:r>
            <a:r>
              <a:rPr lang="ru-RU" sz="1400" i="1" dirty="0" smtClean="0"/>
              <a:t> </a:t>
            </a:r>
            <a:r>
              <a:rPr lang="ru-RU" sz="1400" i="1" dirty="0" err="1"/>
              <a:t>перебудови</a:t>
            </a:r>
            <a:r>
              <a:rPr lang="ru-RU" sz="1400" i="1" dirty="0"/>
              <a:t>, як правило, </a:t>
            </a:r>
            <a:r>
              <a:rPr lang="ru-RU" sz="1400" i="1" dirty="0" err="1"/>
              <a:t>призводять</a:t>
            </a:r>
            <a:r>
              <a:rPr lang="ru-RU" sz="1400" i="1" dirty="0"/>
              <a:t> до </a:t>
            </a:r>
            <a:r>
              <a:rPr lang="ru-RU" sz="1400" i="1" dirty="0" err="1"/>
              <a:t>порушень</a:t>
            </a:r>
            <a:r>
              <a:rPr lang="ru-RU" sz="1400" i="1" dirty="0"/>
              <a:t> </a:t>
            </a:r>
            <a:r>
              <a:rPr lang="ru-RU" sz="1400" i="1" dirty="0" err="1"/>
              <a:t>множини</a:t>
            </a:r>
            <a:r>
              <a:rPr lang="ru-RU" sz="1400" i="1" dirty="0"/>
              <a:t> </a:t>
            </a:r>
            <a:r>
              <a:rPr lang="ru-RU" sz="1400" i="1" dirty="0" err="1" smtClean="0"/>
              <a:t>ознак</a:t>
            </a:r>
            <a:r>
              <a:rPr lang="ru-RU" sz="1400" i="1" dirty="0" smtClean="0"/>
              <a:t> </a:t>
            </a:r>
            <a:r>
              <a:rPr lang="ru-RU" sz="1400" i="1" dirty="0" err="1"/>
              <a:t>і</a:t>
            </a:r>
            <a:r>
              <a:rPr lang="ru-RU" sz="1400" i="1" dirty="0"/>
              <a:t> </a:t>
            </a:r>
            <a:r>
              <a:rPr lang="ru-RU" sz="1400" i="1" dirty="0" err="1"/>
              <a:t>спричиняють</a:t>
            </a:r>
            <a:r>
              <a:rPr lang="ru-RU" sz="1400" i="1" dirty="0"/>
              <a:t> </a:t>
            </a:r>
            <a:r>
              <a:rPr lang="ru-RU" sz="1400" i="1" dirty="0" err="1"/>
              <a:t>відхилення</a:t>
            </a:r>
            <a:r>
              <a:rPr lang="ru-RU" sz="1400" i="1" dirty="0"/>
              <a:t>, </a:t>
            </a:r>
            <a:r>
              <a:rPr lang="ru-RU" sz="1400" i="1" dirty="0" err="1"/>
              <a:t>що</a:t>
            </a:r>
            <a:r>
              <a:rPr lang="ru-RU" sz="1400" i="1" dirty="0"/>
              <a:t> </a:t>
            </a:r>
            <a:r>
              <a:rPr lang="ru-RU" sz="1400" i="1" dirty="0" err="1"/>
              <a:t>скорочують</a:t>
            </a:r>
            <a:r>
              <a:rPr lang="ru-RU" sz="1400" i="1" dirty="0"/>
              <a:t> </a:t>
            </a:r>
            <a:r>
              <a:rPr lang="ru-RU" sz="1400" i="1" dirty="0" err="1"/>
              <a:t>життя</a:t>
            </a:r>
            <a:r>
              <a:rPr lang="ru-RU" sz="1400" i="1" dirty="0"/>
              <a:t> </a:t>
            </a:r>
            <a:r>
              <a:rPr lang="ru-RU" sz="1400" i="1" dirty="0" err="1"/>
              <a:t>або</a:t>
            </a:r>
            <a:r>
              <a:rPr lang="ru-RU" sz="1400" i="1" dirty="0"/>
              <a:t> </a:t>
            </a:r>
            <a:r>
              <a:rPr lang="ru-RU" sz="1400" i="1" dirty="0" err="1"/>
              <a:t>несумісні</a:t>
            </a:r>
            <a:r>
              <a:rPr lang="ru-RU" sz="1400" i="1" dirty="0"/>
              <a:t> </a:t>
            </a:r>
            <a:r>
              <a:rPr lang="ru-RU" sz="1400" i="1" dirty="0" err="1" smtClean="0"/>
              <a:t>з</a:t>
            </a:r>
            <a:r>
              <a:rPr lang="ru-RU" sz="1400" i="1" dirty="0" smtClean="0"/>
              <a:t> </a:t>
            </a:r>
            <a:r>
              <a:rPr lang="ru-RU" sz="1400" i="1" dirty="0"/>
              <a:t>ним. Прикладом </a:t>
            </a:r>
            <a:r>
              <a:rPr lang="ru-RU" sz="1400" i="1" dirty="0" err="1"/>
              <a:t>хромосомних</a:t>
            </a:r>
            <a:r>
              <a:rPr lang="ru-RU" sz="1400" i="1" dirty="0"/>
              <a:t> </a:t>
            </a:r>
            <a:r>
              <a:rPr lang="ru-RU" sz="1400" i="1" dirty="0" err="1"/>
              <a:t>мутацій</a:t>
            </a:r>
            <a:r>
              <a:rPr lang="ru-RU" sz="1400" i="1" dirty="0"/>
              <a:t> </a:t>
            </a:r>
            <a:r>
              <a:rPr lang="ru-RU" sz="1400" i="1" dirty="0" err="1"/>
              <a:t>є</a:t>
            </a:r>
            <a:r>
              <a:rPr lang="ru-RU" sz="1400" i="1" dirty="0"/>
              <a:t> синдром «крику </a:t>
            </a:r>
            <a:r>
              <a:rPr lang="ru-RU" sz="1400" i="1" dirty="0" err="1"/>
              <a:t>кішки</a:t>
            </a:r>
            <a:r>
              <a:rPr lang="ru-RU" sz="1400" i="1" dirty="0"/>
              <a:t>» в </a:t>
            </a:r>
            <a:r>
              <a:rPr lang="ru-RU" sz="1400" i="1" dirty="0" err="1" smtClean="0"/>
              <a:t>людини</a:t>
            </a:r>
            <a:r>
              <a:rPr lang="ru-RU" sz="1400" i="1" dirty="0" err="1"/>
              <a:t>,</a:t>
            </a:r>
            <a:r>
              <a:rPr lang="ru-RU" sz="1400" i="1" dirty="0" err="1" smtClean="0"/>
              <a:t>за</a:t>
            </a:r>
            <a:r>
              <a:rPr lang="ru-RU" sz="1400" i="1" dirty="0" smtClean="0"/>
              <a:t> </a:t>
            </a:r>
            <a:r>
              <a:rPr lang="ru-RU" sz="1400" i="1" dirty="0" err="1"/>
              <a:t>якого</a:t>
            </a:r>
            <a:r>
              <a:rPr lang="ru-RU" sz="1400" i="1" dirty="0"/>
              <a:t> </a:t>
            </a:r>
            <a:r>
              <a:rPr lang="ru-RU" sz="1400" i="1" dirty="0" err="1"/>
              <a:t>спостерігається</a:t>
            </a:r>
            <a:r>
              <a:rPr lang="ru-RU" sz="1400" i="1" dirty="0"/>
              <a:t> </a:t>
            </a:r>
            <a:r>
              <a:rPr lang="ru-RU" sz="1400" i="1" dirty="0" err="1"/>
              <a:t>втрата</a:t>
            </a:r>
            <a:r>
              <a:rPr lang="ru-RU" sz="1400" i="1" dirty="0"/>
              <a:t> фрагмента у </a:t>
            </a:r>
            <a:r>
              <a:rPr lang="ru-RU" sz="1400" i="1" dirty="0" err="1"/>
              <a:t>п’ятій</a:t>
            </a:r>
            <a:r>
              <a:rPr lang="ru-RU" sz="1400" i="1" dirty="0"/>
              <a:t> </a:t>
            </a:r>
            <a:r>
              <a:rPr lang="ru-RU" sz="1400" i="1" dirty="0" err="1" smtClean="0"/>
              <a:t>парі</a:t>
            </a:r>
            <a:r>
              <a:rPr lang="ru-RU" sz="1400" i="1" dirty="0" smtClean="0"/>
              <a:t> </a:t>
            </a:r>
            <a:r>
              <a:rPr lang="ru-RU" sz="1400" i="1" dirty="0"/>
              <a:t>хромосом.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57950" y="1214422"/>
            <a:ext cx="2571768" cy="55399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i="1" dirty="0" err="1" smtClean="0">
                <a:solidFill>
                  <a:srgbClr val="6600FF"/>
                </a:solidFill>
              </a:rPr>
              <a:t>Геномні</a:t>
            </a:r>
            <a:endParaRPr lang="ru-RU" b="1" i="1" dirty="0" smtClean="0">
              <a:solidFill>
                <a:srgbClr val="6600FF"/>
              </a:solidFill>
            </a:endParaRPr>
          </a:p>
          <a:p>
            <a:r>
              <a:rPr lang="ru-RU" sz="1400" i="1" dirty="0" err="1" smtClean="0"/>
              <a:t>це</a:t>
            </a:r>
            <a:r>
              <a:rPr lang="ru-RU" sz="1400" i="1" dirty="0" smtClean="0"/>
              <a:t> </a:t>
            </a:r>
            <a:r>
              <a:rPr lang="ru-RU" sz="1400" i="1" dirty="0" err="1"/>
              <a:t>мутації</a:t>
            </a:r>
            <a:r>
              <a:rPr lang="ru-RU" sz="1400" i="1" dirty="0"/>
              <a:t>, </a:t>
            </a:r>
            <a:r>
              <a:rPr lang="ru-RU" sz="1400" i="1" dirty="0" err="1"/>
              <a:t>які</a:t>
            </a:r>
            <a:r>
              <a:rPr lang="ru-RU" sz="1400" i="1" dirty="0"/>
              <a:t> </a:t>
            </a:r>
            <a:r>
              <a:rPr lang="ru-RU" sz="1400" i="1" dirty="0" err="1" smtClean="0"/>
              <a:t>пов’язані</a:t>
            </a:r>
            <a:r>
              <a:rPr lang="ru-RU" sz="1400" i="1" dirty="0" smtClean="0"/>
              <a:t> </a:t>
            </a:r>
            <a:r>
              <a:rPr lang="ru-RU" sz="1400" i="1" dirty="0" err="1"/>
              <a:t>зі</a:t>
            </a:r>
            <a:r>
              <a:rPr lang="ru-RU" sz="1400" i="1" dirty="0"/>
              <a:t> </a:t>
            </a:r>
            <a:r>
              <a:rPr lang="ru-RU" sz="1400" i="1" dirty="0" err="1"/>
              <a:t>зміною</a:t>
            </a:r>
            <a:r>
              <a:rPr lang="ru-RU" sz="1400" i="1" dirty="0"/>
              <a:t> </a:t>
            </a:r>
            <a:r>
              <a:rPr lang="ru-RU" sz="1400" i="1" dirty="0" err="1"/>
              <a:t>кількості</a:t>
            </a:r>
            <a:r>
              <a:rPr lang="ru-RU" sz="1400" i="1" dirty="0"/>
              <a:t> </a:t>
            </a:r>
            <a:r>
              <a:rPr lang="ru-RU" sz="1400" i="1" dirty="0" err="1"/>
              <a:t>наборів</a:t>
            </a:r>
            <a:r>
              <a:rPr lang="ru-RU" sz="1400" i="1" dirty="0"/>
              <a:t> хромосом. </a:t>
            </a:r>
          </a:p>
          <a:p>
            <a:r>
              <a:rPr lang="ru-RU" sz="1400" i="1" dirty="0" err="1"/>
              <a:t>Основними</a:t>
            </a:r>
            <a:r>
              <a:rPr lang="ru-RU" sz="1400" i="1" dirty="0"/>
              <a:t> видами </a:t>
            </a:r>
            <a:r>
              <a:rPr lang="ru-RU" sz="1400" i="1" dirty="0" err="1"/>
              <a:t>геномних</a:t>
            </a:r>
            <a:r>
              <a:rPr lang="ru-RU" sz="1400" i="1" dirty="0"/>
              <a:t> </a:t>
            </a:r>
            <a:r>
              <a:rPr lang="ru-RU" sz="1400" i="1" dirty="0" err="1"/>
              <a:t>мутацій</a:t>
            </a:r>
            <a:r>
              <a:rPr lang="ru-RU" sz="1400" i="1" dirty="0"/>
              <a:t> є:</a:t>
            </a:r>
          </a:p>
          <a:p>
            <a:r>
              <a:rPr lang="ru-RU" sz="1400" i="1" dirty="0" err="1" smtClean="0"/>
              <a:t>збільшення</a:t>
            </a:r>
            <a:r>
              <a:rPr lang="ru-RU" sz="1400" i="1" dirty="0" smtClean="0"/>
              <a:t> </a:t>
            </a:r>
            <a:r>
              <a:rPr lang="ru-RU" sz="1400" i="1" dirty="0" err="1"/>
              <a:t>кількості</a:t>
            </a:r>
            <a:r>
              <a:rPr lang="ru-RU" sz="1400" i="1" dirty="0"/>
              <a:t> </a:t>
            </a:r>
            <a:r>
              <a:rPr lang="ru-RU" sz="1400" i="1" dirty="0" err="1"/>
              <a:t>хромосомних</a:t>
            </a:r>
            <a:r>
              <a:rPr lang="ru-RU" sz="1400" i="1" dirty="0"/>
              <a:t> </a:t>
            </a:r>
            <a:r>
              <a:rPr lang="ru-RU" sz="1400" i="1" dirty="0" err="1"/>
              <a:t>наборів</a:t>
            </a:r>
            <a:r>
              <a:rPr lang="ru-RU" sz="1400" i="1" dirty="0"/>
              <a:t> </a:t>
            </a:r>
            <a:r>
              <a:rPr lang="ru-RU" sz="1400" i="1" dirty="0" smtClean="0"/>
              <a:t>(</a:t>
            </a:r>
            <a:r>
              <a:rPr lang="ru-RU" sz="1400" b="1" i="1" dirty="0" err="1" smtClean="0"/>
              <a:t>поліплоїдія</a:t>
            </a:r>
            <a:r>
              <a:rPr lang="ru-RU" sz="1400" i="1" dirty="0" smtClean="0"/>
              <a:t>), </a:t>
            </a:r>
            <a:r>
              <a:rPr lang="ru-RU" sz="1400" i="1" dirty="0" err="1"/>
              <a:t>зменшення</a:t>
            </a:r>
            <a:r>
              <a:rPr lang="ru-RU" sz="1400" i="1" dirty="0"/>
              <a:t> </a:t>
            </a:r>
            <a:r>
              <a:rPr lang="ru-RU" sz="1400" i="1" dirty="0" err="1"/>
              <a:t>кількості</a:t>
            </a:r>
            <a:r>
              <a:rPr lang="ru-RU" sz="1400" i="1" dirty="0"/>
              <a:t> </a:t>
            </a:r>
            <a:r>
              <a:rPr lang="ru-RU" sz="1400" i="1" dirty="0" err="1"/>
              <a:t>хромосомних</a:t>
            </a:r>
            <a:r>
              <a:rPr lang="ru-RU" sz="1400" i="1" dirty="0"/>
              <a:t> </a:t>
            </a:r>
          </a:p>
          <a:p>
            <a:r>
              <a:rPr lang="ru-RU" sz="1400" i="1" dirty="0" err="1"/>
              <a:t>наборів</a:t>
            </a:r>
            <a:r>
              <a:rPr lang="ru-RU" sz="1400" i="1" dirty="0"/>
              <a:t>, </a:t>
            </a:r>
            <a:r>
              <a:rPr lang="ru-RU" sz="1400" i="1" dirty="0" err="1"/>
              <a:t>зміна</a:t>
            </a:r>
            <a:r>
              <a:rPr lang="ru-RU" sz="1400" i="1" dirty="0"/>
              <a:t> числа хромосом </a:t>
            </a:r>
            <a:r>
              <a:rPr lang="ru-RU" sz="1400" i="1" dirty="0" err="1"/>
              <a:t>окремих</a:t>
            </a:r>
            <a:r>
              <a:rPr lang="ru-RU" sz="1400" i="1" dirty="0"/>
              <a:t> пар </a:t>
            </a:r>
            <a:r>
              <a:rPr lang="ru-RU" sz="1400" i="1" dirty="0" smtClean="0"/>
              <a:t>(</a:t>
            </a:r>
            <a:r>
              <a:rPr lang="ru-RU" sz="1400" b="1" i="1" dirty="0" err="1" smtClean="0"/>
              <a:t>анеуплоїдія</a:t>
            </a:r>
            <a:r>
              <a:rPr lang="ru-RU" sz="1400" i="1" dirty="0" smtClean="0"/>
              <a:t>). </a:t>
            </a:r>
            <a:r>
              <a:rPr lang="ru-RU" sz="1400" i="1" dirty="0" err="1"/>
              <a:t>Геномні</a:t>
            </a:r>
            <a:r>
              <a:rPr lang="ru-RU" sz="1400" i="1" dirty="0"/>
              <a:t> </a:t>
            </a:r>
            <a:r>
              <a:rPr lang="ru-RU" sz="1400" i="1" dirty="0" err="1"/>
              <a:t>мутації</a:t>
            </a:r>
            <a:r>
              <a:rPr lang="ru-RU" sz="1400" i="1" dirty="0"/>
              <a:t> у </a:t>
            </a:r>
            <a:r>
              <a:rPr lang="ru-RU" sz="1400" i="1" dirty="0" err="1"/>
              <a:t>природі</a:t>
            </a:r>
            <a:r>
              <a:rPr lang="ru-RU" sz="1400" i="1" dirty="0"/>
              <a:t> </a:t>
            </a:r>
            <a:r>
              <a:rPr lang="ru-RU" sz="1400" i="1" dirty="0" err="1"/>
              <a:t>є</a:t>
            </a:r>
            <a:r>
              <a:rPr lang="ru-RU" sz="1400" i="1" dirty="0"/>
              <a:t> </a:t>
            </a:r>
            <a:r>
              <a:rPr lang="ru-RU" sz="1400" i="1" dirty="0" smtClean="0"/>
              <a:t>одним </a:t>
            </a:r>
            <a:r>
              <a:rPr lang="ru-RU" sz="1400" i="1" dirty="0" err="1"/>
              <a:t>із</a:t>
            </a:r>
            <a:r>
              <a:rPr lang="ru-RU" sz="1400" i="1" dirty="0"/>
              <a:t> </a:t>
            </a:r>
            <a:r>
              <a:rPr lang="ru-RU" sz="1400" i="1" dirty="0" err="1"/>
              <a:t>механізмів</a:t>
            </a:r>
            <a:r>
              <a:rPr lang="ru-RU" sz="1400" i="1" dirty="0"/>
              <a:t> </a:t>
            </a:r>
            <a:r>
              <a:rPr lang="ru-RU" sz="1400" i="1" dirty="0" err="1"/>
              <a:t>видоутворення</a:t>
            </a:r>
            <a:r>
              <a:rPr lang="ru-RU" sz="1400" i="1" dirty="0"/>
              <a:t>. </a:t>
            </a:r>
            <a:r>
              <a:rPr lang="ru-RU" sz="1400" i="1" dirty="0" err="1"/>
              <a:t>Дуже</a:t>
            </a:r>
            <a:r>
              <a:rPr lang="ru-RU" sz="1400" i="1" dirty="0"/>
              <a:t> </a:t>
            </a:r>
          </a:p>
          <a:p>
            <a:r>
              <a:rPr lang="ru-RU" sz="1400" i="1" dirty="0" err="1"/>
              <a:t>багато</a:t>
            </a:r>
            <a:r>
              <a:rPr lang="ru-RU" sz="1400" i="1" dirty="0"/>
              <a:t> </a:t>
            </a:r>
            <a:r>
              <a:rPr lang="ru-RU" sz="1400" i="1" dirty="0" err="1"/>
              <a:t>поліплоїдних</a:t>
            </a:r>
            <a:r>
              <a:rPr lang="ru-RU" sz="1400" i="1" dirty="0"/>
              <a:t> </a:t>
            </a:r>
            <a:r>
              <a:rPr lang="ru-RU" sz="1400" i="1" dirty="0" err="1"/>
              <a:t>видів</a:t>
            </a:r>
            <a:r>
              <a:rPr lang="ru-RU" sz="1400" i="1" dirty="0"/>
              <a:t> </a:t>
            </a:r>
            <a:r>
              <a:rPr lang="ru-RU" sz="1400" i="1" dirty="0" err="1"/>
              <a:t>є</a:t>
            </a:r>
            <a:r>
              <a:rPr lang="ru-RU" sz="1400" i="1" dirty="0"/>
              <a:t> </a:t>
            </a:r>
            <a:r>
              <a:rPr lang="ru-RU" sz="1400" i="1" dirty="0" err="1"/>
              <a:t>серед</a:t>
            </a:r>
            <a:r>
              <a:rPr lang="ru-RU" sz="1400" i="1" dirty="0"/>
              <a:t> </a:t>
            </a:r>
            <a:r>
              <a:rPr lang="ru-RU" sz="1400" i="1" dirty="0" err="1"/>
              <a:t>рослин</a:t>
            </a:r>
            <a:r>
              <a:rPr lang="ru-RU" sz="1400" i="1" dirty="0"/>
              <a:t>, </a:t>
            </a:r>
            <a:r>
              <a:rPr lang="ru-RU" sz="1400" i="1" dirty="0" err="1" smtClean="0"/>
              <a:t>набагато</a:t>
            </a:r>
            <a:r>
              <a:rPr lang="ru-RU" sz="1400" i="1" dirty="0" smtClean="0"/>
              <a:t> </a:t>
            </a:r>
            <a:r>
              <a:rPr lang="ru-RU" sz="1400" i="1" dirty="0" err="1"/>
              <a:t>менше</a:t>
            </a:r>
            <a:r>
              <a:rPr lang="ru-RU" sz="1400" i="1" dirty="0"/>
              <a:t> </a:t>
            </a:r>
            <a:r>
              <a:rPr lang="ru-RU" sz="1400" i="1" dirty="0" err="1"/>
              <a:t>їх</a:t>
            </a:r>
            <a:r>
              <a:rPr lang="ru-RU" sz="1400" i="1" dirty="0"/>
              <a:t> </a:t>
            </a:r>
            <a:r>
              <a:rPr lang="ru-RU" sz="1400" i="1" dirty="0" err="1"/>
              <a:t>серед</a:t>
            </a:r>
            <a:r>
              <a:rPr lang="ru-RU" sz="1400" i="1" dirty="0"/>
              <a:t> </a:t>
            </a:r>
            <a:r>
              <a:rPr lang="ru-RU" sz="1400" i="1" dirty="0" err="1"/>
              <a:t>тварин</a:t>
            </a:r>
            <a:r>
              <a:rPr lang="ru-RU" sz="1400" i="1" dirty="0"/>
              <a:t>. </a:t>
            </a:r>
            <a:r>
              <a:rPr lang="ru-RU" sz="1400" i="1" dirty="0" err="1"/>
              <a:t>Геномні</a:t>
            </a:r>
            <a:r>
              <a:rPr lang="ru-RU" sz="1400" i="1" dirty="0"/>
              <a:t> </a:t>
            </a:r>
            <a:r>
              <a:rPr lang="ru-RU" sz="1400" i="1" dirty="0" err="1" smtClean="0"/>
              <a:t>мутації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застосовують</a:t>
            </a:r>
            <a:r>
              <a:rPr lang="ru-RU" sz="1400" i="1" dirty="0" smtClean="0"/>
              <a:t> </a:t>
            </a:r>
            <a:r>
              <a:rPr lang="ru-RU" sz="1400" i="1" dirty="0"/>
              <a:t>для </a:t>
            </a:r>
          </a:p>
          <a:p>
            <a:r>
              <a:rPr lang="ru-RU" sz="1400" i="1" dirty="0" err="1"/>
              <a:t>створення</a:t>
            </a:r>
            <a:r>
              <a:rPr lang="ru-RU" sz="1400" i="1" dirty="0"/>
              <a:t> </a:t>
            </a:r>
            <a:r>
              <a:rPr lang="ru-RU" sz="1400" i="1" dirty="0" err="1"/>
              <a:t>поліплоїдних</a:t>
            </a:r>
            <a:r>
              <a:rPr lang="ru-RU" sz="1400" i="1" dirty="0"/>
              <a:t> </a:t>
            </a:r>
            <a:r>
              <a:rPr lang="ru-RU" sz="1400" i="1" dirty="0" err="1"/>
              <a:t>сортів</a:t>
            </a:r>
            <a:r>
              <a:rPr lang="ru-RU" sz="1400" i="1" dirty="0"/>
              <a:t>, </a:t>
            </a:r>
            <a:r>
              <a:rPr lang="ru-RU" sz="1400" i="1" dirty="0" err="1"/>
              <a:t>які</a:t>
            </a:r>
            <a:r>
              <a:rPr lang="ru-RU" sz="1400" i="1" dirty="0"/>
              <a:t> </a:t>
            </a:r>
            <a:r>
              <a:rPr lang="ru-RU" sz="1400" i="1" dirty="0" err="1"/>
              <a:t>різняться</a:t>
            </a:r>
            <a:r>
              <a:rPr lang="ru-RU" sz="1400" i="1" dirty="0"/>
              <a:t> </a:t>
            </a:r>
            <a:r>
              <a:rPr lang="ru-RU" sz="1400" i="1" dirty="0" err="1"/>
              <a:t>збільшеними</a:t>
            </a:r>
            <a:r>
              <a:rPr lang="ru-RU" sz="1400" i="1" dirty="0"/>
              <a:t> </a:t>
            </a:r>
            <a:r>
              <a:rPr lang="ru-RU" sz="1400" i="1" dirty="0" err="1"/>
              <a:t>розмірами</a:t>
            </a:r>
            <a:r>
              <a:rPr lang="ru-RU" sz="1400" i="1" dirty="0"/>
              <a:t> </a:t>
            </a:r>
          </a:p>
          <a:p>
            <a:r>
              <a:rPr lang="ru-RU" sz="1400" i="1" dirty="0" err="1"/>
              <a:t>клітин</a:t>
            </a:r>
            <a:r>
              <a:rPr lang="ru-RU" sz="1400" i="1" dirty="0"/>
              <a:t> </a:t>
            </a:r>
            <a:r>
              <a:rPr lang="ru-RU" sz="1400" i="1" dirty="0" err="1"/>
              <a:t>й</a:t>
            </a:r>
            <a:r>
              <a:rPr lang="ru-RU" sz="1400" i="1" dirty="0"/>
              <a:t> </a:t>
            </a:r>
            <a:r>
              <a:rPr lang="ru-RU" sz="1400" i="1" dirty="0" err="1"/>
              <a:t>організмів</a:t>
            </a:r>
            <a:r>
              <a:rPr lang="ru-RU" sz="1400" i="1" dirty="0"/>
              <a:t>, </a:t>
            </a:r>
            <a:r>
              <a:rPr lang="ru-RU" sz="1400" i="1" dirty="0" err="1"/>
              <a:t>більшою</a:t>
            </a:r>
            <a:r>
              <a:rPr lang="ru-RU" sz="1400" i="1" dirty="0"/>
              <a:t> </a:t>
            </a:r>
            <a:r>
              <a:rPr lang="ru-RU" sz="1400" i="1" dirty="0" err="1"/>
              <a:t>врожайністю</a:t>
            </a:r>
            <a:endParaRPr lang="ru-RU" sz="1400" i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2143108" y="857232"/>
            <a:ext cx="857256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000760" y="785794"/>
            <a:ext cx="1643074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4464843" y="103582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1507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Живий організм завжди перебуває в тісному </a:t>
            </a:r>
            <a:r>
              <a:rPr lang="uk-UA" sz="1600" dirty="0" err="1" smtClean="0"/>
              <a:t>взаємозв</a:t>
            </a:r>
            <a:r>
              <a:rPr lang="en-US" sz="1600" dirty="0" smtClean="0"/>
              <a:t>’</a:t>
            </a:r>
            <a:r>
              <a:rPr lang="uk-UA" sz="1600" dirty="0" err="1" smtClean="0"/>
              <a:t>язку</a:t>
            </a:r>
            <a:r>
              <a:rPr lang="uk-UA" sz="1600" dirty="0" smtClean="0"/>
              <a:t> з навколишнім середовищем, під впливом</a:t>
            </a:r>
          </a:p>
          <a:p>
            <a:r>
              <a:rPr lang="uk-UA" sz="1600" dirty="0" smtClean="0"/>
              <a:t>факторів якого виявляється одна з найважливіших властивостей організму – його </a:t>
            </a:r>
            <a:r>
              <a:rPr lang="uk-UA" sz="1600" b="1" i="1" dirty="0" smtClean="0">
                <a:solidFill>
                  <a:srgbClr val="C00000"/>
                </a:solidFill>
              </a:rPr>
              <a:t>мінливість. </a:t>
            </a:r>
          </a:p>
          <a:p>
            <a:r>
              <a:rPr lang="uk-UA" sz="1600" dirty="0" smtClean="0"/>
              <a:t>Саме вона забезпечує різноманітність організмів у процесі еволюційного розвитку.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00108"/>
            <a:ext cx="922143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C00000"/>
                </a:solidFill>
              </a:rPr>
              <a:t>МІНЛИВІСТЬ</a:t>
            </a:r>
            <a:r>
              <a:rPr lang="ru-RU" sz="1600" dirty="0" smtClean="0"/>
              <a:t>– </a:t>
            </a:r>
            <a:r>
              <a:rPr lang="ru-RU" sz="1600" dirty="0" err="1"/>
              <a:t>здатність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 </a:t>
            </a:r>
            <a:r>
              <a:rPr lang="ru-RU" sz="1600" dirty="0" err="1"/>
              <a:t>набувати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ознак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 smtClean="0"/>
              <a:t>зумовлюють</a:t>
            </a:r>
            <a:r>
              <a:rPr lang="ru-RU" sz="1600" dirty="0" smtClean="0"/>
              <a:t> </a:t>
            </a:r>
            <a:r>
              <a:rPr lang="ru-RU" sz="1600" dirty="0" err="1"/>
              <a:t>відмінності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 smtClean="0"/>
              <a:t>особинами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endParaRPr lang="ru-RU" sz="1600" dirty="0" smtClean="0"/>
          </a:p>
          <a:p>
            <a:r>
              <a:rPr lang="ru-RU" sz="1600" dirty="0" smtClean="0"/>
              <a:t>межах виду. </a:t>
            </a:r>
            <a:r>
              <a:rPr lang="ru-RU" sz="1600" dirty="0" err="1" smtClean="0"/>
              <a:t>Мінливість</a:t>
            </a:r>
            <a:r>
              <a:rPr lang="ru-RU" sz="1600" dirty="0" smtClean="0"/>
              <a:t> </a:t>
            </a:r>
            <a:r>
              <a:rPr lang="ru-RU" sz="1600" dirty="0"/>
              <a:t>як </a:t>
            </a:r>
            <a:r>
              <a:rPr lang="ru-RU" sz="1600" dirty="0" err="1" smtClean="0"/>
              <a:t>властивість</a:t>
            </a:r>
            <a:r>
              <a:rPr lang="ru-RU" sz="1600" dirty="0" smtClean="0"/>
              <a:t> </a:t>
            </a:r>
            <a:r>
              <a:rPr lang="ru-RU" sz="1600" dirty="0"/>
              <a:t>живого </a:t>
            </a:r>
            <a:r>
              <a:rPr lang="ru-RU" sz="1600" dirty="0" err="1"/>
              <a:t>протилежна</a:t>
            </a:r>
            <a:r>
              <a:rPr lang="ru-RU" sz="1600" dirty="0"/>
              <a:t> </a:t>
            </a:r>
            <a:r>
              <a:rPr lang="ru-RU" sz="1600" dirty="0" err="1"/>
              <a:t>спадковості</a:t>
            </a:r>
            <a:r>
              <a:rPr lang="ru-RU" sz="1600" dirty="0"/>
              <a:t>. Причинами </a:t>
            </a:r>
            <a:r>
              <a:rPr lang="ru-RU" sz="1600" dirty="0" err="1"/>
              <a:t>мінливості</a:t>
            </a:r>
            <a:r>
              <a:rPr lang="ru-RU" sz="1600" dirty="0"/>
              <a:t> </a:t>
            </a:r>
          </a:p>
          <a:p>
            <a:r>
              <a:rPr lang="ru-RU" sz="1600" dirty="0" err="1"/>
              <a:t>є</a:t>
            </a:r>
            <a:r>
              <a:rPr lang="ru-RU" sz="1600" dirty="0"/>
              <a:t> </a:t>
            </a:r>
            <a:r>
              <a:rPr lang="ru-RU" sz="1600" dirty="0" err="1"/>
              <a:t>зміни</a:t>
            </a:r>
            <a:r>
              <a:rPr lang="ru-RU" sz="1600" dirty="0"/>
              <a:t> </a:t>
            </a:r>
            <a:r>
              <a:rPr lang="ru-RU" sz="1600" dirty="0" err="1"/>
              <a:t>структури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генетичного</a:t>
            </a:r>
            <a:r>
              <a:rPr lang="ru-RU" sz="1600" dirty="0"/>
              <a:t> </a:t>
            </a:r>
            <a:r>
              <a:rPr lang="ru-RU" sz="1600" dirty="0" err="1"/>
              <a:t>апарату</a:t>
            </a:r>
            <a:r>
              <a:rPr lang="ru-RU" sz="1600" dirty="0"/>
              <a:t> та </a:t>
            </a:r>
            <a:r>
              <a:rPr lang="ru-RU" sz="1600" dirty="0" err="1"/>
              <a:t>вплив</a:t>
            </a:r>
            <a:r>
              <a:rPr lang="ru-RU" sz="1600" dirty="0"/>
              <a:t> умов </a:t>
            </a:r>
            <a:r>
              <a:rPr lang="ru-RU" sz="1600" dirty="0" err="1" smtClean="0"/>
              <a:t>середовища</a:t>
            </a:r>
            <a:r>
              <a:rPr lang="ru-RU" sz="1600" dirty="0"/>
              <a:t>. </a:t>
            </a:r>
            <a:r>
              <a:rPr lang="ru-RU" sz="1600" dirty="0" err="1"/>
              <a:t>Залежно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мінливості</a:t>
            </a:r>
            <a:r>
              <a:rPr lang="ru-RU" sz="1600" dirty="0" smtClean="0"/>
              <a:t> </a:t>
            </a:r>
            <a:r>
              <a:rPr lang="ru-RU" sz="1600" dirty="0" err="1"/>
              <a:t>розрізняють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: </a:t>
            </a:r>
            <a:r>
              <a:rPr lang="ru-RU" sz="1600" b="1" i="1" dirty="0" err="1">
                <a:solidFill>
                  <a:srgbClr val="C00000"/>
                </a:solidFill>
              </a:rPr>
              <a:t>спадкову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</a:rPr>
              <a:t>і</a:t>
            </a:r>
            <a:r>
              <a:rPr lang="ru-RU" sz="1600" b="1" i="1" dirty="0">
                <a:solidFill>
                  <a:srgbClr val="C00000"/>
                </a:solidFill>
              </a:rPr>
              <a:t> </a:t>
            </a:r>
            <a:r>
              <a:rPr lang="ru-RU" sz="1600" b="1" i="1" dirty="0" err="1">
                <a:solidFill>
                  <a:srgbClr val="C00000"/>
                </a:solidFill>
              </a:rPr>
              <a:t>неспадкову</a:t>
            </a:r>
            <a:r>
              <a:rPr lang="ru-RU" sz="1600" dirty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7138053_8163_1000x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327" y="2214554"/>
            <a:ext cx="3527961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300px-Coquina_variatio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285992"/>
            <a:ext cx="2643206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_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100" y="5069770"/>
            <a:ext cx="7787045" cy="1788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214290"/>
            <a:ext cx="1707390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CC0099"/>
                </a:solidFill>
              </a:rPr>
              <a:t>Генні мутації</a:t>
            </a:r>
            <a:endParaRPr lang="ru-RU" sz="2000" b="1" i="1" dirty="0">
              <a:solidFill>
                <a:srgbClr val="CC0099"/>
              </a:solidFill>
            </a:endParaRPr>
          </a:p>
        </p:txBody>
      </p:sp>
      <p:pic>
        <p:nvPicPr>
          <p:cNvPr id="4" name="Рисунок 3" descr="slide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714357"/>
            <a:ext cx="3714776" cy="2782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xancon-sheep-315-229-21.jpg.pagespeed.ic.7kuaygx0D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3884771" cy="2824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5a6e705f96c7ffecab9b7da3309fd9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3754" y="785794"/>
            <a:ext cx="4470590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img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90733" y="3500438"/>
            <a:ext cx="4190667" cy="3140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/>
          <p:cNvPicPr>
            <a:picLocks noChangeAspect="1"/>
          </p:cNvPicPr>
          <p:nvPr/>
        </p:nvPicPr>
        <p:blipFill>
          <a:blip r:embed="rId2" cstate="print"/>
          <a:srcRect l="3183" t="3489" r="12363" b="5937"/>
          <a:stretch>
            <a:fillRect/>
          </a:stretch>
        </p:blipFill>
        <p:spPr>
          <a:xfrm>
            <a:off x="4286248" y="2956888"/>
            <a:ext cx="4643470" cy="3734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feniketonur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214290"/>
            <a:ext cx="5938283" cy="271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skr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714752"/>
            <a:ext cx="4004806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69"/>
            <a:ext cx="9144000" cy="68520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.jpg"/>
          <p:cNvPicPr>
            <a:picLocks noChangeAspect="1"/>
          </p:cNvPicPr>
          <p:nvPr/>
        </p:nvPicPr>
        <p:blipFill>
          <a:blip r:embed="rId2" cstate="print"/>
          <a:srcRect b="47917"/>
          <a:stretch>
            <a:fillRect/>
          </a:stretch>
        </p:blipFill>
        <p:spPr>
          <a:xfrm>
            <a:off x="142844" y="142852"/>
            <a:ext cx="5857884" cy="2288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1277140504_014.jpg"/>
          <p:cNvPicPr>
            <a:picLocks noChangeAspect="1"/>
          </p:cNvPicPr>
          <p:nvPr/>
        </p:nvPicPr>
        <p:blipFill>
          <a:blip r:embed="rId3" cstate="print"/>
          <a:srcRect b="5419"/>
          <a:stretch>
            <a:fillRect/>
          </a:stretch>
        </p:blipFill>
        <p:spPr>
          <a:xfrm>
            <a:off x="6286512" y="142852"/>
            <a:ext cx="2649738" cy="2867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Albino_Animals_3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00306"/>
            <a:ext cx="341322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38" y="3214686"/>
            <a:ext cx="3500462" cy="2645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albino_animals_20__8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786190"/>
            <a:ext cx="2645003" cy="3071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357166"/>
            <a:ext cx="297241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C0099"/>
                </a:solidFill>
              </a:rPr>
              <a:t>Хромосомні мутації</a:t>
            </a:r>
            <a:endParaRPr lang="ru-RU" sz="2400" b="1" i="1" dirty="0">
              <a:solidFill>
                <a:srgbClr val="CC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1133644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Нестача 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0166" y="1571612"/>
            <a:ext cx="104188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err="1" smtClean="0">
                <a:solidFill>
                  <a:srgbClr val="6600FF"/>
                </a:solidFill>
              </a:rPr>
              <a:t>Делеція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1571612"/>
            <a:ext cx="13239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Дуплікація 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1571612"/>
            <a:ext cx="104547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Інверсія 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6" y="1571612"/>
            <a:ext cx="157055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err="1" smtClean="0">
                <a:solidFill>
                  <a:srgbClr val="6600FF"/>
                </a:solidFill>
              </a:rPr>
              <a:t>Транслокація</a:t>
            </a:r>
            <a:r>
              <a:rPr lang="uk-UA" b="1" i="1" dirty="0" smtClean="0">
                <a:solidFill>
                  <a:srgbClr val="6600FF"/>
                </a:solidFill>
              </a:rPr>
              <a:t> 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206" y="1571612"/>
            <a:ext cx="157350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Транспозиція </a:t>
            </a:r>
            <a:endParaRPr lang="ru-RU" b="1" i="1" dirty="0">
              <a:solidFill>
                <a:srgbClr val="6600FF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785786" y="785794"/>
            <a:ext cx="250033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2214546" y="785794"/>
            <a:ext cx="1428760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393273" y="1035827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179091" y="117870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143504" y="857232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3570" y="857232"/>
            <a:ext cx="1928826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2844" y="2428868"/>
            <a:ext cx="1285884" cy="1600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/>
              <a:t>Хромосома </a:t>
            </a:r>
          </a:p>
          <a:p>
            <a:r>
              <a:rPr lang="uk-UA" sz="1400" b="1" i="1" dirty="0" smtClean="0"/>
              <a:t>в</a:t>
            </a:r>
            <a:r>
              <a:rPr lang="uk-UA" sz="1400" b="1" i="1" dirty="0" smtClean="0"/>
              <a:t>трачає</a:t>
            </a:r>
          </a:p>
          <a:p>
            <a:r>
              <a:rPr lang="uk-UA" sz="1400" b="1" i="1" dirty="0" smtClean="0"/>
              <a:t>кінцеву</a:t>
            </a:r>
          </a:p>
          <a:p>
            <a:r>
              <a:rPr lang="uk-UA" sz="1400" b="1" i="1" dirty="0" smtClean="0"/>
              <a:t>ділянку, </a:t>
            </a:r>
          </a:p>
          <a:p>
            <a:r>
              <a:rPr lang="uk-UA" sz="1400" b="1" i="1" dirty="0" smtClean="0"/>
              <a:t>вкорочується</a:t>
            </a:r>
          </a:p>
          <a:p>
            <a:r>
              <a:rPr lang="uk-UA" sz="1400" b="1" i="1" dirty="0" smtClean="0"/>
              <a:t>плече</a:t>
            </a:r>
          </a:p>
          <a:p>
            <a:r>
              <a:rPr lang="uk-UA" sz="1400" b="1" i="1" dirty="0" smtClean="0"/>
              <a:t>хромосоми</a:t>
            </a:r>
            <a:endParaRPr lang="ru-RU" sz="14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00166" y="2500306"/>
            <a:ext cx="1087157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b="1" i="1" dirty="0" smtClean="0"/>
              <a:t>Хромосома</a:t>
            </a:r>
          </a:p>
          <a:p>
            <a:r>
              <a:rPr lang="uk-UA" sz="1400" b="1" i="1" dirty="0" smtClean="0"/>
              <a:t>втрачає</a:t>
            </a:r>
          </a:p>
          <a:p>
            <a:r>
              <a:rPr lang="uk-UA" sz="1400" b="1" i="1" dirty="0" smtClean="0"/>
              <a:t>середню</a:t>
            </a:r>
          </a:p>
          <a:p>
            <a:r>
              <a:rPr lang="uk-UA" sz="1400" b="1" i="1" dirty="0" smtClean="0"/>
              <a:t>ділянку</a:t>
            </a:r>
            <a:endParaRPr lang="ru-RU" sz="14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2643174" y="2500306"/>
            <a:ext cx="142876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400" b="1" i="1" dirty="0" smtClean="0"/>
              <a:t>Ділянка</a:t>
            </a:r>
          </a:p>
          <a:p>
            <a:r>
              <a:rPr lang="uk-UA" sz="1400" b="1" i="1" dirty="0" smtClean="0"/>
              <a:t>повторюється</a:t>
            </a:r>
          </a:p>
          <a:p>
            <a:r>
              <a:rPr lang="uk-UA" sz="1400" b="1" i="1" dirty="0" smtClean="0"/>
              <a:t>кілька</a:t>
            </a:r>
          </a:p>
          <a:p>
            <a:r>
              <a:rPr lang="uk-UA" sz="1400" b="1" i="1" dirty="0" smtClean="0"/>
              <a:t>разів</a:t>
            </a:r>
            <a:endParaRPr lang="ru-RU" sz="14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4071934" y="2500306"/>
            <a:ext cx="1515158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b="1" i="1" dirty="0" smtClean="0"/>
              <a:t>Ділянка,</a:t>
            </a:r>
          </a:p>
          <a:p>
            <a:r>
              <a:rPr lang="uk-UA" sz="1400" b="1" i="1" dirty="0" smtClean="0"/>
              <a:t>що внаслідок</a:t>
            </a:r>
          </a:p>
          <a:p>
            <a:r>
              <a:rPr lang="uk-UA" sz="1400" b="1" i="1" dirty="0" smtClean="0"/>
              <a:t>двох її</a:t>
            </a:r>
          </a:p>
          <a:p>
            <a:r>
              <a:rPr lang="uk-UA" sz="1400" b="1" i="1" dirty="0" smtClean="0"/>
              <a:t>розривів</a:t>
            </a:r>
          </a:p>
          <a:p>
            <a:r>
              <a:rPr lang="uk-UA" sz="1400" b="1" i="1" dirty="0" smtClean="0"/>
              <a:t>відірвалась</a:t>
            </a:r>
          </a:p>
          <a:p>
            <a:r>
              <a:rPr lang="uk-UA" sz="1400" b="1" i="1" dirty="0" smtClean="0"/>
              <a:t>від хромосоми,</a:t>
            </a:r>
          </a:p>
          <a:p>
            <a:r>
              <a:rPr lang="uk-UA" sz="1400" b="1" i="1" dirty="0" smtClean="0"/>
              <a:t>прикріплюється</a:t>
            </a:r>
          </a:p>
          <a:p>
            <a:r>
              <a:rPr lang="uk-UA" sz="1400" b="1" i="1" dirty="0" smtClean="0"/>
              <a:t>на колишнє</a:t>
            </a:r>
          </a:p>
          <a:p>
            <a:r>
              <a:rPr lang="uk-UA" sz="1400" b="1" i="1" dirty="0" smtClean="0"/>
              <a:t>місце,</a:t>
            </a:r>
          </a:p>
          <a:p>
            <a:r>
              <a:rPr lang="uk-UA" sz="1400" b="1" i="1" dirty="0" smtClean="0"/>
              <a:t>попередньо</a:t>
            </a:r>
          </a:p>
          <a:p>
            <a:r>
              <a:rPr lang="uk-UA" sz="1400" b="1" i="1" dirty="0" smtClean="0"/>
              <a:t>перевернувшись</a:t>
            </a:r>
          </a:p>
          <a:p>
            <a:r>
              <a:rPr lang="uk-UA" sz="1400" b="1" i="1" dirty="0" smtClean="0"/>
              <a:t>на 180</a:t>
            </a:r>
            <a:r>
              <a:rPr lang="ru-RU" sz="1400" b="1" i="1" dirty="0" smtClean="0"/>
              <a:t>°</a:t>
            </a:r>
            <a:endParaRPr lang="ru-RU" sz="14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5643570" y="2500306"/>
            <a:ext cx="1590372" cy="20313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b="1" i="1" dirty="0" smtClean="0"/>
              <a:t>Хромосомні</a:t>
            </a:r>
          </a:p>
          <a:p>
            <a:r>
              <a:rPr lang="uk-UA" sz="1400" b="1" i="1" dirty="0" smtClean="0"/>
              <a:t>перебудови,</a:t>
            </a:r>
          </a:p>
          <a:p>
            <a:r>
              <a:rPr lang="uk-UA" sz="1400" b="1" i="1" dirty="0" smtClean="0"/>
              <a:t>при яких</a:t>
            </a:r>
          </a:p>
          <a:p>
            <a:r>
              <a:rPr lang="uk-UA" sz="1400" b="1" i="1" dirty="0" smtClean="0"/>
              <a:t>відбувається</a:t>
            </a:r>
          </a:p>
          <a:p>
            <a:r>
              <a:rPr lang="uk-UA" sz="1400" b="1" i="1" dirty="0" smtClean="0"/>
              <a:t>обмін</a:t>
            </a:r>
          </a:p>
          <a:p>
            <a:r>
              <a:rPr lang="uk-UA" sz="1400" b="1" i="1" dirty="0" smtClean="0"/>
              <a:t>ділянками</a:t>
            </a:r>
          </a:p>
          <a:p>
            <a:r>
              <a:rPr lang="uk-UA" sz="1400" b="1" i="1" dirty="0" smtClean="0"/>
              <a:t>між</a:t>
            </a:r>
          </a:p>
          <a:p>
            <a:r>
              <a:rPr lang="uk-UA" sz="1400" b="1" i="1" dirty="0" err="1" smtClean="0"/>
              <a:t>негомологічними</a:t>
            </a:r>
            <a:endParaRPr lang="uk-UA" sz="1400" b="1" i="1" dirty="0" smtClean="0"/>
          </a:p>
          <a:p>
            <a:r>
              <a:rPr lang="uk-UA" sz="1400" b="1" i="1" dirty="0" smtClean="0"/>
              <a:t>хромосомами</a:t>
            </a:r>
            <a:endParaRPr lang="ru-RU" sz="1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358082" y="2500306"/>
            <a:ext cx="1553630" cy="24622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1400" b="1" i="1" dirty="0" smtClean="0"/>
              <a:t>Вставка</a:t>
            </a:r>
          </a:p>
          <a:p>
            <a:r>
              <a:rPr lang="uk-UA" sz="1400" b="1" i="1" dirty="0" smtClean="0"/>
              <a:t>невеликого</a:t>
            </a:r>
          </a:p>
          <a:p>
            <a:r>
              <a:rPr lang="uk-UA" sz="1400" b="1" i="1" dirty="0" smtClean="0"/>
              <a:t>фрагмента ДНК,</a:t>
            </a:r>
          </a:p>
          <a:p>
            <a:r>
              <a:rPr lang="uk-UA" sz="1400" b="1" i="1" dirty="0" smtClean="0"/>
              <a:t>що містить</a:t>
            </a:r>
          </a:p>
          <a:p>
            <a:r>
              <a:rPr lang="uk-UA" sz="1400" b="1" i="1" dirty="0" smtClean="0"/>
              <a:t>гени, перенесені</a:t>
            </a:r>
          </a:p>
          <a:p>
            <a:r>
              <a:rPr lang="uk-UA" sz="1400" b="1" i="1" dirty="0" smtClean="0"/>
              <a:t>з іншого</a:t>
            </a:r>
          </a:p>
          <a:p>
            <a:r>
              <a:rPr lang="uk-UA" sz="1400" b="1" i="1" dirty="0" smtClean="0"/>
              <a:t>місця</a:t>
            </a:r>
          </a:p>
          <a:p>
            <a:r>
              <a:rPr lang="uk-UA" sz="1400" b="1" i="1" dirty="0" smtClean="0"/>
              <a:t>геному, до </a:t>
            </a:r>
          </a:p>
          <a:p>
            <a:r>
              <a:rPr lang="uk-UA" sz="1400" b="1" i="1" dirty="0" smtClean="0"/>
              <a:t>будь-якої</a:t>
            </a:r>
          </a:p>
          <a:p>
            <a:r>
              <a:rPr lang="uk-UA" sz="1400" b="1" i="1" dirty="0" smtClean="0"/>
              <a:t>ділянки</a:t>
            </a:r>
          </a:p>
          <a:p>
            <a:r>
              <a:rPr lang="uk-UA" sz="1400" b="1" i="1" dirty="0" smtClean="0"/>
              <a:t>хромосоми</a:t>
            </a:r>
            <a:endParaRPr lang="ru-RU" sz="1400" b="1" i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392877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1785918" y="22145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071802" y="221455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6" idx="2"/>
          </p:cNvCxnSpPr>
          <p:nvPr/>
        </p:nvCxnSpPr>
        <p:spPr>
          <a:xfrm rot="16200000" flipH="1">
            <a:off x="4410813" y="2196243"/>
            <a:ext cx="559362" cy="48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6107917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5400000">
            <a:off x="7822429" y="21788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142852"/>
            <a:ext cx="2712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>
                <a:solidFill>
                  <a:srgbClr val="6600FF"/>
                </a:solidFill>
              </a:rPr>
              <a:t>Карликові мутації </a:t>
            </a:r>
            <a:r>
              <a:rPr lang="uk-UA" sz="1600" b="1" i="1" dirty="0" err="1" smtClean="0">
                <a:solidFill>
                  <a:srgbClr val="6600FF"/>
                </a:solidFill>
              </a:rPr>
              <a:t>енотери</a:t>
            </a:r>
            <a:endParaRPr lang="ru-RU" sz="1600" b="1" i="1" dirty="0">
              <a:solidFill>
                <a:srgbClr val="6600FF"/>
              </a:solidFill>
            </a:endParaRPr>
          </a:p>
        </p:txBody>
      </p:sp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571480"/>
            <a:ext cx="1933575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oenothe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42852"/>
            <a:ext cx="2476517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38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71811"/>
            <a:ext cx="2571736" cy="214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enc_698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2000240"/>
            <a:ext cx="2038003" cy="2714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786446" y="285728"/>
            <a:ext cx="296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>
                <a:solidFill>
                  <a:srgbClr val="6600FF"/>
                </a:solidFill>
              </a:rPr>
              <a:t>Синдром </a:t>
            </a:r>
            <a:r>
              <a:rPr lang="en-US" sz="1600" b="1" i="1" dirty="0" smtClean="0">
                <a:solidFill>
                  <a:srgbClr val="6600FF"/>
                </a:solidFill>
              </a:rPr>
              <a:t>“</a:t>
            </a:r>
            <a:r>
              <a:rPr lang="uk-UA" sz="1600" b="1" i="1" dirty="0" smtClean="0">
                <a:solidFill>
                  <a:srgbClr val="6600FF"/>
                </a:solidFill>
              </a:rPr>
              <a:t>котячого лементу</a:t>
            </a:r>
            <a:r>
              <a:rPr lang="en-US" sz="1600" b="1" i="1" dirty="0" smtClean="0">
                <a:solidFill>
                  <a:srgbClr val="6600FF"/>
                </a:solidFill>
              </a:rPr>
              <a:t>”</a:t>
            </a:r>
            <a:endParaRPr lang="ru-RU" sz="1600" b="1" i="1" dirty="0">
              <a:solidFill>
                <a:srgbClr val="6600FF"/>
              </a:solidFill>
            </a:endParaRPr>
          </a:p>
        </p:txBody>
      </p:sp>
      <p:pic>
        <p:nvPicPr>
          <p:cNvPr id="8" name="Рисунок 7" descr="541bd6eba7e9065cdd180bc851a951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714356"/>
            <a:ext cx="2229093" cy="1790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images (4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57752" y="2214554"/>
            <a:ext cx="1809750" cy="253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sindrom-koshachego-kri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72198" y="4714884"/>
            <a:ext cx="2916536" cy="19473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slide_8.jpg"/>
          <p:cNvPicPr>
            <a:picLocks noChangeAspect="1"/>
          </p:cNvPicPr>
          <p:nvPr/>
        </p:nvPicPr>
        <p:blipFill>
          <a:blip r:embed="rId9" cstate="print"/>
          <a:srcRect l="4101" t="23073" r="2265" b="2265"/>
          <a:stretch>
            <a:fillRect/>
          </a:stretch>
        </p:blipFill>
        <p:spPr>
          <a:xfrm>
            <a:off x="2786050" y="4857760"/>
            <a:ext cx="3000396" cy="1794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3233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err="1" smtClean="0">
                <a:solidFill>
                  <a:srgbClr val="6600FF"/>
                </a:solidFill>
              </a:rPr>
              <a:t>Смужкоподібні</a:t>
            </a:r>
            <a:r>
              <a:rPr lang="uk-UA" sz="1600" b="1" i="1" dirty="0" smtClean="0">
                <a:solidFill>
                  <a:srgbClr val="6600FF"/>
                </a:solidFill>
              </a:rPr>
              <a:t> очі мухи дрозофіл</a:t>
            </a:r>
            <a:endParaRPr lang="ru-RU" sz="1600" b="1" i="1" dirty="0">
              <a:solidFill>
                <a:srgbClr val="6600FF"/>
              </a:solidFill>
            </a:endParaRPr>
          </a:p>
        </p:txBody>
      </p:sp>
      <p:pic>
        <p:nvPicPr>
          <p:cNvPr id="3" name="Рисунок 2" descr="0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8899" y="214290"/>
            <a:ext cx="5242059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72045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928670"/>
            <a:ext cx="3212031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mutaci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3071810"/>
            <a:ext cx="5223273" cy="2547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142852"/>
            <a:ext cx="2395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err="1" smtClean="0">
                <a:solidFill>
                  <a:srgbClr val="CC0099"/>
                </a:solidFill>
              </a:rPr>
              <a:t>Геномні</a:t>
            </a:r>
            <a:r>
              <a:rPr lang="uk-UA" sz="2400" b="1" i="1" dirty="0" smtClean="0">
                <a:solidFill>
                  <a:srgbClr val="CC0099"/>
                </a:solidFill>
              </a:rPr>
              <a:t> мутації</a:t>
            </a:r>
            <a:endParaRPr lang="ru-RU" sz="2400" b="1" i="1" dirty="0">
              <a:solidFill>
                <a:srgbClr val="CC0099"/>
              </a:solidFill>
            </a:endParaRPr>
          </a:p>
        </p:txBody>
      </p:sp>
      <p:pic>
        <p:nvPicPr>
          <p:cNvPr id="3" name="Рисунок 2" descr="slide-9.jpg"/>
          <p:cNvPicPr>
            <a:picLocks noChangeAspect="1"/>
          </p:cNvPicPr>
          <p:nvPr/>
        </p:nvPicPr>
        <p:blipFill>
          <a:blip r:embed="rId2" cstate="print"/>
          <a:srcRect l="5368" t="16430" r="6512" b="5749"/>
          <a:stretch>
            <a:fillRect/>
          </a:stretch>
        </p:blipFill>
        <p:spPr>
          <a:xfrm>
            <a:off x="2319602" y="642918"/>
            <a:ext cx="3990722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slide-29.jpg"/>
          <p:cNvPicPr>
            <a:picLocks noChangeAspect="1"/>
          </p:cNvPicPr>
          <p:nvPr/>
        </p:nvPicPr>
        <p:blipFill>
          <a:blip r:embed="rId3" cstate="print"/>
          <a:srcRect l="5368" r="4223" b="2697"/>
          <a:stretch>
            <a:fillRect/>
          </a:stretch>
        </p:blipFill>
        <p:spPr>
          <a:xfrm>
            <a:off x="4714876" y="3258576"/>
            <a:ext cx="4261692" cy="3439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user19_pic76459_1329413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357562"/>
            <a:ext cx="4429156" cy="3321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28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 smtClean="0">
                <a:solidFill>
                  <a:srgbClr val="6600FF"/>
                </a:solidFill>
              </a:rPr>
              <a:t>Трисомія</a:t>
            </a:r>
            <a:r>
              <a:rPr lang="uk-UA" b="1" i="1" dirty="0" smtClean="0">
                <a:solidFill>
                  <a:srgbClr val="6600FF"/>
                </a:solidFill>
              </a:rPr>
              <a:t> у 21 парі хромосом призводить до розвитку хвороби </a:t>
            </a:r>
            <a:r>
              <a:rPr lang="uk-UA" b="1" i="1" dirty="0" err="1" smtClean="0">
                <a:solidFill>
                  <a:srgbClr val="6600FF"/>
                </a:solidFill>
              </a:rPr>
              <a:t>Дауна</a:t>
            </a:r>
            <a:r>
              <a:rPr lang="uk-UA" b="1" i="1" dirty="0" smtClean="0">
                <a:solidFill>
                  <a:srgbClr val="6600FF"/>
                </a:solidFill>
              </a:rPr>
              <a:t> в людини</a:t>
            </a:r>
            <a:endParaRPr lang="ru-RU" b="1" i="1" dirty="0">
              <a:solidFill>
                <a:srgbClr val="6600FF"/>
              </a:solidFill>
            </a:endParaRPr>
          </a:p>
        </p:txBody>
      </p:sp>
      <p:pic>
        <p:nvPicPr>
          <p:cNvPr id="3" name="Рисунок 2" descr="down-syndro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714356"/>
            <a:ext cx="3571900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sindrom_dauna_6_mifov_o_solnechnykh_lyudyak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785794"/>
            <a:ext cx="4173937" cy="278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indrom-Daun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932719"/>
            <a:ext cx="4071966" cy="2625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indrom-dauna-priznak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695842"/>
            <a:ext cx="4158621" cy="3057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27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 smtClean="0">
                <a:solidFill>
                  <a:srgbClr val="6600FF"/>
                </a:solidFill>
              </a:rPr>
              <a:t>Моносомія</a:t>
            </a:r>
            <a:r>
              <a:rPr lang="uk-UA" b="1" i="1" dirty="0" smtClean="0">
                <a:solidFill>
                  <a:srgbClr val="6600FF"/>
                </a:solidFill>
              </a:rPr>
              <a:t> – відсутність другої статевої хромосоми (синдром </a:t>
            </a:r>
            <a:r>
              <a:rPr lang="uk-UA" b="1" i="1" dirty="0" err="1" smtClean="0">
                <a:solidFill>
                  <a:srgbClr val="6600FF"/>
                </a:solidFill>
              </a:rPr>
              <a:t>Шерешевського-Тернера</a:t>
            </a:r>
            <a:endParaRPr lang="uk-UA" b="1" i="1" dirty="0" smtClean="0">
              <a:solidFill>
                <a:srgbClr val="6600FF"/>
              </a:solidFill>
            </a:endParaRPr>
          </a:p>
          <a:p>
            <a:r>
              <a:rPr lang="uk-UA" b="1" i="1" dirty="0" smtClean="0">
                <a:solidFill>
                  <a:srgbClr val="6600FF"/>
                </a:solidFill>
              </a:rPr>
              <a:t>у людини.</a:t>
            </a:r>
            <a:endParaRPr lang="ru-RU" b="1" i="1" dirty="0">
              <a:solidFill>
                <a:srgbClr val="6600FF"/>
              </a:solidFill>
            </a:endParaRPr>
          </a:p>
        </p:txBody>
      </p:sp>
      <p:pic>
        <p:nvPicPr>
          <p:cNvPr id="3" name="Рисунок 2" descr="sindrom-shereshevskogo-ternera-prichini-lkuvannya-simptomi_2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1000108"/>
            <a:ext cx="2214579" cy="3013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sindrom-terner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624132"/>
            <a:ext cx="1857378" cy="3962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YAk-viglyadayut-dorosli-z-sindromom-SHereshevskogo-Terne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1857364"/>
            <a:ext cx="2928958" cy="35075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512500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</a:rPr>
              <a:t>ФОРМИ МІНЛИВОСТІ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142984"/>
            <a:ext cx="3429023" cy="14773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C00000"/>
                </a:solidFill>
              </a:rPr>
              <a:t>Неспадкова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або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фенотипова</a:t>
            </a:r>
            <a:endParaRPr lang="ru-RU" b="1" i="1" dirty="0">
              <a:solidFill>
                <a:srgbClr val="C00000"/>
              </a:solidFill>
            </a:endParaRPr>
          </a:p>
          <a:p>
            <a:pPr algn="ctr"/>
            <a:r>
              <a:rPr lang="ru-RU" dirty="0"/>
              <a:t>(</a:t>
            </a:r>
            <a:r>
              <a:rPr lang="ru-RU" dirty="0" err="1"/>
              <a:t>виникає</a:t>
            </a:r>
            <a:r>
              <a:rPr lang="ru-RU" dirty="0"/>
              <a:t> без </a:t>
            </a:r>
            <a:r>
              <a:rPr lang="ru-RU" dirty="0" err="1"/>
              <a:t>змін</a:t>
            </a:r>
            <a:r>
              <a:rPr lang="ru-RU" dirty="0"/>
              <a:t> генотипу </a:t>
            </a:r>
            <a:r>
              <a:rPr lang="ru-RU" dirty="0" err="1"/>
              <a:t>і</a:t>
            </a:r>
            <a:r>
              <a:rPr lang="ru-RU" dirty="0"/>
              <a:t> не </a:t>
            </a:r>
          </a:p>
          <a:p>
            <a:pPr algn="ctr"/>
            <a:r>
              <a:rPr lang="ru-RU" dirty="0" err="1"/>
              <a:t>зберігається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статевого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розмноження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2066" y="1142984"/>
            <a:ext cx="379950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C00000"/>
                </a:solidFill>
              </a:rPr>
              <a:t>Спадкова</a:t>
            </a:r>
            <a:r>
              <a:rPr lang="ru-RU" b="1" i="1" dirty="0">
                <a:solidFill>
                  <a:srgbClr val="C00000"/>
                </a:solidFill>
              </a:rPr>
              <a:t>, </a:t>
            </a:r>
            <a:r>
              <a:rPr lang="ru-RU" b="1" i="1" dirty="0" err="1">
                <a:solidFill>
                  <a:srgbClr val="C00000"/>
                </a:solidFill>
              </a:rPr>
              <a:t>або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генотипова</a:t>
            </a:r>
            <a:endParaRPr lang="ru-RU" b="1" i="1" dirty="0">
              <a:solidFill>
                <a:srgbClr val="C00000"/>
              </a:solidFill>
            </a:endParaRPr>
          </a:p>
          <a:p>
            <a:pPr algn="ctr"/>
            <a:r>
              <a:rPr lang="ru-RU" dirty="0"/>
              <a:t>(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зміною</a:t>
            </a:r>
            <a:r>
              <a:rPr lang="ru-RU" dirty="0"/>
              <a:t> генотипу </a:t>
            </a:r>
            <a:r>
              <a:rPr lang="ru-RU" dirty="0" err="1"/>
              <a:t>і</a:t>
            </a:r>
            <a:r>
              <a:rPr lang="ru-RU" dirty="0"/>
              <a:t> тому </a:t>
            </a:r>
          </a:p>
          <a:p>
            <a:pPr algn="ctr"/>
            <a:r>
              <a:rPr lang="ru-RU" dirty="0" err="1"/>
              <a:t>зберігається</a:t>
            </a:r>
            <a:r>
              <a:rPr lang="ru-RU" dirty="0"/>
              <a:t> в </a:t>
            </a:r>
            <a:r>
              <a:rPr lang="ru-RU" dirty="0" err="1"/>
              <a:t>поколіннях</a:t>
            </a:r>
            <a:r>
              <a:rPr lang="ru-RU" dirty="0"/>
              <a:t>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5" y="3000372"/>
            <a:ext cx="357190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dirty="0" err="1">
                <a:solidFill>
                  <a:srgbClr val="C00000"/>
                </a:solidFill>
              </a:rPr>
              <a:t>Модифікаційна</a:t>
            </a:r>
            <a:endParaRPr lang="ru-RU" sz="1600" b="1" i="1" dirty="0">
              <a:solidFill>
                <a:srgbClr val="C00000"/>
              </a:solidFill>
            </a:endParaRPr>
          </a:p>
          <a:p>
            <a:pPr algn="ctr"/>
            <a:r>
              <a:rPr lang="ru-RU" sz="1600" dirty="0"/>
              <a:t>(фенотип </a:t>
            </a:r>
            <a:r>
              <a:rPr lang="ru-RU" sz="1600" dirty="0" err="1"/>
              <a:t>змінюється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впливом</a:t>
            </a:r>
            <a:r>
              <a:rPr lang="ru-RU" sz="1600" dirty="0"/>
              <a:t> </a:t>
            </a:r>
            <a:r>
              <a:rPr lang="ru-RU" sz="1600" dirty="0" err="1" smtClean="0"/>
              <a:t>певних</a:t>
            </a:r>
            <a:r>
              <a:rPr lang="ru-RU" sz="1600" dirty="0" smtClean="0"/>
              <a:t> умов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)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3000372"/>
            <a:ext cx="2125838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i="1" dirty="0" err="1">
                <a:solidFill>
                  <a:srgbClr val="C00000"/>
                </a:solidFill>
              </a:rPr>
              <a:t>Мутаційна</a:t>
            </a:r>
            <a:endParaRPr lang="ru-RU" sz="1600" b="1" i="1" dirty="0">
              <a:solidFill>
                <a:srgbClr val="C00000"/>
              </a:solidFill>
            </a:endParaRPr>
          </a:p>
          <a:p>
            <a:pPr algn="ctr"/>
            <a:r>
              <a:rPr lang="ru-RU" sz="1600" dirty="0"/>
              <a:t>(</a:t>
            </a:r>
            <a:r>
              <a:rPr lang="ru-RU" sz="1600" dirty="0" err="1"/>
              <a:t>змінюється</a:t>
            </a:r>
            <a:r>
              <a:rPr lang="ru-RU" sz="1600" dirty="0"/>
              <a:t> генотип </a:t>
            </a:r>
          </a:p>
          <a:p>
            <a:pPr algn="ctr"/>
            <a:r>
              <a:rPr lang="ru-RU" sz="1600" dirty="0" err="1"/>
              <a:t>унаслідок</a:t>
            </a:r>
            <a:r>
              <a:rPr lang="ru-RU" sz="1600" dirty="0"/>
              <a:t> </a:t>
            </a:r>
            <a:r>
              <a:rPr lang="ru-RU" sz="1600" dirty="0" err="1"/>
              <a:t>мутацій</a:t>
            </a:r>
            <a:r>
              <a:rPr lang="ru-RU" sz="1600" dirty="0"/>
              <a:t>)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3000372"/>
            <a:ext cx="2006896" cy="1600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C00000"/>
                </a:solidFill>
              </a:rPr>
              <a:t>Комбінативна</a:t>
            </a:r>
            <a:endParaRPr lang="ru-RU" sz="1600" b="1" i="1" dirty="0">
              <a:solidFill>
                <a:srgbClr val="C00000"/>
              </a:solidFill>
            </a:endParaRPr>
          </a:p>
          <a:p>
            <a:pPr algn="ctr"/>
            <a:r>
              <a:rPr lang="ru-RU" sz="1600" dirty="0"/>
              <a:t>(генотип </a:t>
            </a:r>
            <a:r>
              <a:rPr lang="ru-RU" sz="1600" dirty="0" err="1"/>
              <a:t>змінюється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 err="1"/>
              <a:t>внаслідок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 err="1"/>
              <a:t>утворення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 err="1"/>
              <a:t>комбінацій</a:t>
            </a:r>
            <a:r>
              <a:rPr lang="ru-RU" sz="1600" dirty="0"/>
              <a:t> </a:t>
            </a:r>
            <a:r>
              <a:rPr lang="ru-RU" sz="1600" dirty="0" err="1" smtClean="0"/>
              <a:t>генів</a:t>
            </a:r>
            <a:r>
              <a:rPr lang="ru-RU" sz="1600" dirty="0" smtClean="0"/>
              <a:t>)</a:t>
            </a:r>
            <a:endParaRPr lang="ru-RU" sz="1600" dirty="0"/>
          </a:p>
          <a:p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643174" y="714356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72132" y="714356"/>
            <a:ext cx="857256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1750199" y="282177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5286380" y="2357430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429520" y="2357430"/>
            <a:ext cx="78581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Рисунок 18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86322"/>
            <a:ext cx="3544922" cy="1466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1233157061_mutacii_zhivotnykh_20_foto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4714884"/>
            <a:ext cx="2780855" cy="1900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img5.jpg"/>
          <p:cNvPicPr>
            <a:picLocks noChangeAspect="1"/>
          </p:cNvPicPr>
          <p:nvPr/>
        </p:nvPicPr>
        <p:blipFill>
          <a:blip r:embed="rId4" cstate="print"/>
          <a:srcRect l="59375" t="31250" r="3125" b="4167"/>
          <a:stretch>
            <a:fillRect/>
          </a:stretch>
        </p:blipFill>
        <p:spPr>
          <a:xfrm>
            <a:off x="6929454" y="4643446"/>
            <a:ext cx="1714493" cy="22145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214290"/>
            <a:ext cx="70723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err="1" smtClean="0">
                <a:solidFill>
                  <a:srgbClr val="CC0099"/>
                </a:solidFill>
              </a:rPr>
              <a:t>Мутагени</a:t>
            </a:r>
            <a:r>
              <a:rPr lang="ru-RU" sz="2000" b="1" i="1" dirty="0" smtClean="0">
                <a:solidFill>
                  <a:srgbClr val="CC0099"/>
                </a:solidFill>
              </a:rPr>
              <a:t> - </a:t>
            </a:r>
            <a:r>
              <a:rPr lang="ru-RU" sz="2000" b="1" i="1" dirty="0" err="1" smtClean="0">
                <a:solidFill>
                  <a:srgbClr val="CC0099"/>
                </a:solidFill>
              </a:rPr>
              <a:t>це</a:t>
            </a:r>
            <a:r>
              <a:rPr lang="ru-RU" sz="2000" b="1" i="1" dirty="0" smtClean="0">
                <a:solidFill>
                  <a:srgbClr val="CC0099"/>
                </a:solidFill>
              </a:rPr>
              <a:t> </a:t>
            </a:r>
            <a:r>
              <a:rPr lang="ru-RU" sz="2000" b="1" i="1" dirty="0" err="1" smtClean="0">
                <a:solidFill>
                  <a:srgbClr val="CC0099"/>
                </a:solidFill>
              </a:rPr>
              <a:t>фактори</a:t>
            </a:r>
            <a:r>
              <a:rPr lang="ru-RU" sz="2000" b="1" i="1" dirty="0" smtClean="0">
                <a:solidFill>
                  <a:srgbClr val="CC0099"/>
                </a:solidFill>
              </a:rPr>
              <a:t>, </a:t>
            </a:r>
            <a:r>
              <a:rPr lang="ru-RU" sz="2000" b="1" i="1" dirty="0" err="1" smtClean="0">
                <a:solidFill>
                  <a:srgbClr val="CC0099"/>
                </a:solidFill>
              </a:rPr>
              <a:t>що</a:t>
            </a:r>
            <a:r>
              <a:rPr lang="ru-RU" sz="2000" b="1" i="1" dirty="0" smtClean="0">
                <a:solidFill>
                  <a:srgbClr val="CC0099"/>
                </a:solidFill>
              </a:rPr>
              <a:t> </a:t>
            </a:r>
            <a:r>
              <a:rPr lang="ru-RU" sz="2000" b="1" i="1" dirty="0" err="1" smtClean="0">
                <a:solidFill>
                  <a:srgbClr val="CC0099"/>
                </a:solidFill>
              </a:rPr>
              <a:t>спричиняють</a:t>
            </a:r>
            <a:r>
              <a:rPr lang="ru-RU" sz="2000" b="1" i="1" dirty="0" smtClean="0">
                <a:solidFill>
                  <a:srgbClr val="CC0099"/>
                </a:solidFill>
              </a:rPr>
              <a:t> </a:t>
            </a:r>
            <a:r>
              <a:rPr lang="ru-RU" sz="2000" b="1" i="1" dirty="0" err="1" smtClean="0">
                <a:solidFill>
                  <a:srgbClr val="CC0099"/>
                </a:solidFill>
              </a:rPr>
              <a:t>мутації</a:t>
            </a:r>
            <a:endParaRPr lang="ru-RU" sz="2000" b="1" i="1" dirty="0" smtClean="0">
              <a:solidFill>
                <a:srgbClr val="CC0099"/>
              </a:solidFill>
            </a:endParaRP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643306" y="857232"/>
            <a:ext cx="1620252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CC0099"/>
                </a:solidFill>
              </a:rPr>
              <a:t>МУТАГЕНИ</a:t>
            </a:r>
            <a:endParaRPr lang="ru-RU" sz="2400" b="1" i="1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000240"/>
            <a:ext cx="98135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Фізичні 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2000240"/>
            <a:ext cx="936475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Хімічні 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2000240"/>
            <a:ext cx="1232389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6600FF"/>
                </a:solidFill>
              </a:rPr>
              <a:t>Біологічні </a:t>
            </a:r>
            <a:endParaRPr lang="ru-RU" b="1" i="1" dirty="0">
              <a:solidFill>
                <a:srgbClr val="6600FF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1857356" y="1357298"/>
            <a:ext cx="207170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143372" y="164305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00628" y="1357298"/>
            <a:ext cx="1643074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4282" y="2643182"/>
            <a:ext cx="2005998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b="1" i="1" dirty="0" err="1" smtClean="0"/>
              <a:t>Різні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види</a:t>
            </a:r>
            <a:endParaRPr lang="ru-RU" sz="1600" b="1" i="1" dirty="0" smtClean="0"/>
          </a:p>
          <a:p>
            <a:r>
              <a:rPr lang="ru-RU" sz="1600" b="1" i="1" dirty="0" err="1" smtClean="0"/>
              <a:t>Випромінювання</a:t>
            </a:r>
            <a:endParaRPr lang="ru-RU" sz="1600" b="1" i="1" dirty="0" smtClean="0"/>
          </a:p>
          <a:p>
            <a:r>
              <a:rPr lang="ru-RU" sz="1600" b="1" i="1" dirty="0" smtClean="0"/>
              <a:t>(</a:t>
            </a:r>
            <a:r>
              <a:rPr lang="ru-RU" sz="1600" b="1" i="1" dirty="0" err="1" smtClean="0"/>
              <a:t>рентгенівське</a:t>
            </a:r>
            <a:r>
              <a:rPr lang="ru-RU" sz="1600" b="1" i="1" dirty="0" smtClean="0"/>
              <a:t>,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ультрафіолетове</a:t>
            </a:r>
            <a:r>
              <a:rPr lang="ru-RU" sz="1600" b="1" i="1" dirty="0" smtClean="0"/>
              <a:t>, </a:t>
            </a:r>
            <a:endParaRPr lang="ru-RU" sz="1600" b="1" i="1" dirty="0" smtClean="0"/>
          </a:p>
          <a:p>
            <a:r>
              <a:rPr lang="ru-RU" sz="1600" b="1" i="1" dirty="0" err="1" smtClean="0"/>
              <a:t>гамма-промені</a:t>
            </a:r>
            <a:r>
              <a:rPr lang="ru-RU" sz="1600" b="1" i="1" dirty="0" smtClean="0"/>
              <a:t>)</a:t>
            </a:r>
            <a:endParaRPr lang="ru-RU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57422" y="2643182"/>
            <a:ext cx="3643338" cy="38164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i="1" dirty="0" err="1" smtClean="0"/>
              <a:t>Гідроген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пероксид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нітратна</a:t>
            </a:r>
            <a:r>
              <a:rPr lang="ru-RU" sz="1600" b="1" i="1" dirty="0" smtClean="0"/>
              <a:t> </a:t>
            </a:r>
            <a:endParaRPr lang="ru-RU" sz="1600" b="1" i="1" dirty="0" smtClean="0"/>
          </a:p>
          <a:p>
            <a:r>
              <a:rPr lang="ru-RU" sz="1600" b="1" i="1" dirty="0" smtClean="0"/>
              <a:t>кислота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формальдегід</a:t>
            </a:r>
            <a:r>
              <a:rPr lang="ru-RU" sz="1600" b="1" i="1" dirty="0" smtClean="0"/>
              <a:t>, хлороформ</a:t>
            </a:r>
            <a:r>
              <a:rPr lang="ru-RU" sz="1600" b="1" i="1" dirty="0" smtClean="0"/>
              <a:t>,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бензопірен</a:t>
            </a:r>
            <a:r>
              <a:rPr lang="ru-RU" sz="1600" b="1" i="1" dirty="0" smtClean="0"/>
              <a:t>. </a:t>
            </a:r>
            <a:r>
              <a:rPr lang="ru-RU" sz="1600" b="1" i="1" dirty="0" smtClean="0"/>
              <a:t>До </a:t>
            </a:r>
            <a:r>
              <a:rPr lang="ru-RU" sz="1600" b="1" i="1" dirty="0" err="1" smtClean="0"/>
              <a:t>хімічних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мутагенів</a:t>
            </a:r>
            <a:endParaRPr lang="ru-RU" sz="1600" b="1" i="1" dirty="0" smtClean="0"/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відносять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також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пестициди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деякі</a:t>
            </a:r>
            <a:r>
              <a:rPr lang="ru-RU" sz="1600" b="1" i="1" dirty="0" smtClean="0"/>
              <a:t> </a:t>
            </a:r>
            <a:endParaRPr lang="ru-RU" sz="1600" b="1" i="1" dirty="0" smtClean="0"/>
          </a:p>
          <a:p>
            <a:r>
              <a:rPr lang="ru-RU" sz="1600" b="1" i="1" dirty="0" err="1" smtClean="0"/>
              <a:t>лікарські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препарати</a:t>
            </a:r>
            <a:r>
              <a:rPr lang="ru-RU" sz="1600" b="1" i="1" dirty="0" smtClean="0"/>
              <a:t> (</a:t>
            </a:r>
            <a:r>
              <a:rPr lang="ru-RU" sz="1600" b="1" i="1" dirty="0" err="1" smtClean="0"/>
              <a:t>антибіотики</a:t>
            </a:r>
            <a:r>
              <a:rPr lang="ru-RU" sz="1600" b="1" i="1" dirty="0" smtClean="0"/>
              <a:t>,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хінін</a:t>
            </a:r>
            <a:r>
              <a:rPr lang="ru-RU" sz="1600" b="1" i="1" dirty="0" smtClean="0"/>
              <a:t>), </a:t>
            </a:r>
            <a:r>
              <a:rPr lang="ru-RU" sz="1600" b="1" i="1" dirty="0" err="1" smtClean="0"/>
              <a:t>важкі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метали </a:t>
            </a:r>
            <a:endParaRPr lang="ru-RU" sz="1600" b="1" i="1" dirty="0" smtClean="0"/>
          </a:p>
          <a:p>
            <a:r>
              <a:rPr lang="ru-RU" sz="1600" b="1" i="1" dirty="0" smtClean="0"/>
              <a:t>(</a:t>
            </a:r>
            <a:r>
              <a:rPr lang="ru-RU" sz="1600" b="1" i="1" dirty="0" smtClean="0"/>
              <a:t>ртуть, </a:t>
            </a:r>
            <a:r>
              <a:rPr lang="ru-RU" sz="1600" b="1" i="1" dirty="0" err="1" smtClean="0"/>
              <a:t>свинець</a:t>
            </a:r>
            <a:r>
              <a:rPr lang="ru-RU" sz="1600" b="1" i="1" dirty="0" smtClean="0"/>
              <a:t>), </a:t>
            </a:r>
            <a:r>
              <a:rPr lang="ru-RU" sz="1600" b="1" i="1" dirty="0" err="1" smtClean="0"/>
              <a:t>деякі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харчові</a:t>
            </a:r>
            <a:r>
              <a:rPr lang="ru-RU" sz="1600" b="1" i="1" dirty="0" smtClean="0"/>
              <a:t> </a:t>
            </a:r>
          </a:p>
          <a:p>
            <a:r>
              <a:rPr lang="ru-RU" sz="1600" b="1" i="1" dirty="0" smtClean="0"/>
              <a:t>добавки, </a:t>
            </a:r>
            <a:r>
              <a:rPr lang="ru-RU" sz="1600" b="1" i="1" dirty="0" err="1" smtClean="0"/>
              <a:t>алкалоїд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колхіцин</a:t>
            </a:r>
            <a:r>
              <a:rPr lang="ru-RU" sz="1600" b="1" i="1" dirty="0" smtClean="0"/>
              <a:t>. </a:t>
            </a:r>
            <a:endParaRPr lang="ru-RU" sz="1600" b="1" i="1" dirty="0" smtClean="0"/>
          </a:p>
          <a:p>
            <a:r>
              <a:rPr lang="ru-RU" sz="1600" b="1" i="1" dirty="0" smtClean="0"/>
              <a:t>До </a:t>
            </a:r>
            <a:r>
              <a:rPr lang="ru-RU" sz="1600" b="1" i="1" dirty="0" err="1" smtClean="0"/>
              <a:t>небезпечних</a:t>
            </a:r>
            <a:r>
              <a:rPr lang="ru-RU" sz="1600" b="1" i="1" dirty="0" smtClean="0"/>
              <a:t> </a:t>
            </a:r>
          </a:p>
          <a:p>
            <a:r>
              <a:rPr lang="ru-RU" sz="1600" b="1" i="1" dirty="0" err="1" smtClean="0"/>
              <a:t>хімічних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мутагенів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віднесено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азбест</a:t>
            </a:r>
            <a:endParaRPr lang="ru-RU" sz="1600" b="1" i="1" dirty="0" smtClean="0"/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діоксини,які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утворюються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внаслідок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термічної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переробки</a:t>
            </a:r>
            <a:endParaRPr lang="ru-RU" sz="1600" b="1" i="1" dirty="0" smtClean="0"/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органічної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сировини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чи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хлорування</a:t>
            </a:r>
            <a:r>
              <a:rPr lang="ru-RU" sz="1600" b="1" i="1" dirty="0" smtClean="0"/>
              <a:t> </a:t>
            </a:r>
            <a:endParaRPr lang="ru-RU" sz="1600" b="1" i="1" dirty="0" smtClean="0"/>
          </a:p>
          <a:p>
            <a:r>
              <a:rPr lang="ru-RU" sz="1600" b="1" i="1" dirty="0" err="1" smtClean="0"/>
              <a:t>під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дією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високих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температур. </a:t>
            </a: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72198" y="2610683"/>
            <a:ext cx="2928926" cy="36009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i="1" dirty="0" err="1" smtClean="0"/>
              <a:t>В</a:t>
            </a:r>
            <a:r>
              <a:rPr lang="ru-RU" sz="1600" b="1" i="1" dirty="0" err="1" smtClean="0"/>
              <a:t>іруси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токсини</a:t>
            </a:r>
            <a:r>
              <a:rPr lang="ru-RU" sz="1600" b="1" i="1" dirty="0" smtClean="0"/>
              <a:t> </a:t>
            </a:r>
            <a:endParaRPr lang="ru-RU" sz="1600" b="1" i="1" dirty="0" smtClean="0"/>
          </a:p>
          <a:p>
            <a:r>
              <a:rPr lang="ru-RU" sz="1600" b="1" i="1" dirty="0" err="1" smtClean="0"/>
              <a:t>грибів-паразитів</a:t>
            </a:r>
            <a:r>
              <a:rPr lang="ru-RU" sz="1600" b="1" i="1" dirty="0" smtClean="0"/>
              <a:t>,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отруйних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рослин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й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тварин</a:t>
            </a:r>
            <a:r>
              <a:rPr lang="ru-RU" sz="1600" b="1" i="1" dirty="0" smtClean="0"/>
              <a:t>.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 smtClean="0"/>
              <a:t>У </a:t>
            </a:r>
            <a:r>
              <a:rPr lang="ru-RU" sz="1600" b="1" i="1" dirty="0" err="1" smtClean="0"/>
              <a:t>клітинах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уражених</a:t>
            </a:r>
            <a:endParaRPr lang="ru-RU" sz="1600" b="1" i="1" dirty="0" smtClean="0"/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вірусами</a:t>
            </a:r>
            <a:r>
              <a:rPr lang="ru-RU" sz="1600" b="1" i="1" dirty="0" smtClean="0"/>
              <a:t>, </a:t>
            </a:r>
          </a:p>
          <a:p>
            <a:r>
              <a:rPr lang="ru-RU" sz="1600" b="1" i="1" dirty="0" err="1" smtClean="0"/>
              <a:t>мутації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спостерігають</a:t>
            </a:r>
            <a:r>
              <a:rPr lang="ru-RU" sz="1600" b="1" i="1" dirty="0" smtClean="0"/>
              <a:t> </a:t>
            </a:r>
            <a:endParaRPr lang="ru-RU" sz="1600" b="1" i="1" dirty="0" smtClean="0"/>
          </a:p>
          <a:p>
            <a:r>
              <a:rPr lang="ru-RU" sz="1600" b="1" i="1" dirty="0" err="1" smtClean="0"/>
              <a:t>значно</a:t>
            </a:r>
            <a:r>
              <a:rPr lang="ru-RU" sz="1600" b="1" i="1" dirty="0" smtClean="0"/>
              <a:t> </a:t>
            </a:r>
          </a:p>
          <a:p>
            <a:r>
              <a:rPr lang="ru-RU" sz="1600" b="1" i="1" dirty="0" err="1" smtClean="0"/>
              <a:t>частіше</a:t>
            </a:r>
            <a:r>
              <a:rPr lang="ru-RU" sz="1600" b="1" i="1" dirty="0" smtClean="0"/>
              <a:t>, </a:t>
            </a:r>
            <a:r>
              <a:rPr lang="ru-RU" sz="1600" b="1" i="1" dirty="0" err="1" smtClean="0"/>
              <a:t>ніж</a:t>
            </a:r>
            <a:r>
              <a:rPr lang="ru-RU" sz="1600" b="1" i="1" dirty="0" smtClean="0"/>
              <a:t> у </a:t>
            </a:r>
            <a:r>
              <a:rPr lang="ru-RU" sz="1600" b="1" i="1" dirty="0" err="1" smtClean="0"/>
              <a:t>здорових</a:t>
            </a:r>
            <a:r>
              <a:rPr lang="ru-RU" sz="1600" b="1" i="1" dirty="0" smtClean="0"/>
              <a:t>.</a:t>
            </a:r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Віруси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можуть</a:t>
            </a:r>
            <a:r>
              <a:rPr lang="ru-RU" sz="1600" b="1" i="1" dirty="0" smtClean="0"/>
              <a:t> </a:t>
            </a:r>
          </a:p>
          <a:p>
            <a:r>
              <a:rPr lang="ru-RU" sz="1600" b="1" i="1" dirty="0" err="1" smtClean="0"/>
              <a:t>вводити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певну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кількість</a:t>
            </a:r>
            <a:endParaRPr lang="ru-RU" sz="1600" b="1" i="1" dirty="0" smtClean="0"/>
          </a:p>
          <a:p>
            <a:r>
              <a:rPr lang="ru-RU" sz="1600" b="1" i="1" dirty="0" smtClean="0"/>
              <a:t> </a:t>
            </a:r>
            <a:r>
              <a:rPr lang="ru-RU" sz="1600" b="1" i="1" dirty="0" err="1" smtClean="0"/>
              <a:t>власної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генетичної</a:t>
            </a:r>
            <a:r>
              <a:rPr lang="ru-RU" sz="1600" b="1" i="1" dirty="0" smtClean="0"/>
              <a:t> </a:t>
            </a:r>
            <a:endParaRPr lang="ru-RU" sz="1600" b="1" i="1" dirty="0" smtClean="0"/>
          </a:p>
          <a:p>
            <a:r>
              <a:rPr lang="ru-RU" sz="1600" b="1" i="1" dirty="0" err="1" smtClean="0"/>
              <a:t>інформації</a:t>
            </a:r>
            <a:r>
              <a:rPr lang="ru-RU" sz="1600" b="1" i="1" dirty="0" smtClean="0"/>
              <a:t> </a:t>
            </a:r>
            <a:r>
              <a:rPr lang="ru-RU" sz="1600" b="1" i="1" dirty="0" smtClean="0"/>
              <a:t>в генотип </a:t>
            </a:r>
          </a:p>
          <a:p>
            <a:r>
              <a:rPr lang="ru-RU" sz="1600" b="1" i="1" dirty="0" err="1" smtClean="0"/>
              <a:t>клітини-хазяїна</a:t>
            </a:r>
            <a:r>
              <a:rPr lang="ru-RU" sz="1600" b="1" i="1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428604"/>
            <a:ext cx="3217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CC0099"/>
                </a:solidFill>
              </a:rPr>
              <a:t>Значення мутацій</a:t>
            </a:r>
            <a:r>
              <a:rPr lang="en-US" sz="2800" b="1" i="1" dirty="0" smtClean="0">
                <a:solidFill>
                  <a:srgbClr val="CC0099"/>
                </a:solidFill>
              </a:rPr>
              <a:t>:</a:t>
            </a:r>
            <a:endParaRPr lang="ru-RU" sz="2800" b="1" i="1" dirty="0">
              <a:solidFill>
                <a:srgbClr val="CC00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825540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err="1" smtClean="0"/>
              <a:t>Мутації</a:t>
            </a:r>
            <a:r>
              <a:rPr lang="ru-RU" dirty="0" smtClean="0"/>
              <a:t> – </a:t>
            </a:r>
            <a:r>
              <a:rPr lang="ru-RU" dirty="0" err="1" smtClean="0"/>
              <a:t>джерело</a:t>
            </a:r>
            <a:r>
              <a:rPr lang="ru-RU" dirty="0" smtClean="0"/>
              <a:t> </a:t>
            </a:r>
            <a:r>
              <a:rPr lang="ru-RU" dirty="0" err="1" smtClean="0"/>
              <a:t>спадкової</a:t>
            </a:r>
            <a:r>
              <a:rPr lang="ru-RU" dirty="0" smtClean="0"/>
              <a:t> </a:t>
            </a:r>
            <a:r>
              <a:rPr lang="ru-RU" dirty="0" err="1" smtClean="0"/>
              <a:t>мінливості</a:t>
            </a:r>
            <a:r>
              <a:rPr lang="ru-RU" dirty="0" smtClean="0"/>
              <a:t> </a:t>
            </a:r>
            <a:r>
              <a:rPr lang="ru-RU" dirty="0" err="1" smtClean="0"/>
              <a:t>організмів</a:t>
            </a:r>
            <a:r>
              <a:rPr lang="ru-RU" dirty="0" smtClean="0"/>
              <a:t>, яке </a:t>
            </a:r>
            <a:r>
              <a:rPr lang="ru-RU" dirty="0" err="1" smtClean="0"/>
              <a:t>постачає</a:t>
            </a:r>
            <a:r>
              <a:rPr lang="ru-RU" dirty="0" smtClean="0"/>
              <a:t> </a:t>
            </a:r>
            <a:r>
              <a:rPr lang="ru-RU" dirty="0" err="1" smtClean="0"/>
              <a:t>матеріал</a:t>
            </a:r>
            <a:endParaRPr lang="ru-RU" dirty="0" smtClean="0"/>
          </a:p>
          <a:p>
            <a:r>
              <a:rPr lang="ru-RU" dirty="0" smtClean="0"/>
              <a:t>    для </a:t>
            </a:r>
            <a:r>
              <a:rPr lang="ru-RU" dirty="0" smtClean="0"/>
              <a:t>природного та штучного </a:t>
            </a:r>
            <a:r>
              <a:rPr lang="ru-RU" dirty="0" smtClean="0"/>
              <a:t>добору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dirty="0" err="1" smtClean="0"/>
              <a:t>Мутації</a:t>
            </a:r>
            <a:r>
              <a:rPr lang="ru-RU" dirty="0" smtClean="0"/>
              <a:t> широко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селекції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рослин</a:t>
            </a:r>
            <a:r>
              <a:rPr lang="ru-RU" dirty="0" smtClean="0"/>
              <a:t> та </a:t>
            </a:r>
            <a:r>
              <a:rPr lang="ru-RU" dirty="0" err="1" smtClean="0"/>
              <a:t>мікроорганізмів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dirty="0" err="1" smtClean="0"/>
              <a:t>Штучні</a:t>
            </a:r>
            <a:r>
              <a:rPr lang="ru-RU" b="1" dirty="0" smtClean="0"/>
              <a:t> </a:t>
            </a:r>
            <a:r>
              <a:rPr lang="ru-RU" b="1" dirty="0" err="1" smtClean="0"/>
              <a:t>мутації</a:t>
            </a:r>
            <a:r>
              <a:rPr lang="ru-RU" dirty="0" smtClean="0"/>
              <a:t> 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при </a:t>
            </a:r>
            <a:r>
              <a:rPr lang="ru-RU" dirty="0" err="1" smtClean="0"/>
              <a:t>розробці</a:t>
            </a:r>
            <a:r>
              <a:rPr lang="ru-RU" dirty="0" smtClean="0"/>
              <a:t> </a:t>
            </a:r>
            <a:r>
              <a:rPr lang="ru-RU" dirty="0" err="1" smtClean="0"/>
              <a:t>генетичних</a:t>
            </a:r>
            <a:r>
              <a:rPr lang="ru-RU" dirty="0" smtClean="0"/>
              <a:t> </a:t>
            </a:r>
            <a:r>
              <a:rPr lang="ru-RU" dirty="0" err="1" smtClean="0"/>
              <a:t>методів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шкідниками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хворобами </a:t>
            </a:r>
            <a:r>
              <a:rPr lang="ru-RU" dirty="0" err="1" smtClean="0"/>
              <a:t>цінних</a:t>
            </a:r>
            <a:r>
              <a:rPr lang="ru-RU" dirty="0" smtClean="0"/>
              <a:t> для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4fedf2853ea68.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143248"/>
            <a:ext cx="2476517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8356568_3ef4b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4910134"/>
            <a:ext cx="2442465" cy="19478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sensation-lilac_696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214686"/>
            <a:ext cx="2607420" cy="17371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mutacii-v-chernobyle-chto-zhe-dejstvitelno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3" y="5000636"/>
            <a:ext cx="2895667" cy="1857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mutaciya-zhivotnih-v2.x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6512" y="3214686"/>
            <a:ext cx="2681815" cy="1785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24798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>
                <a:solidFill>
                  <a:srgbClr val="C00000"/>
                </a:solidFill>
              </a:rPr>
              <a:t>МОДИФІКАЦІЙНА МІНЛИВІСТЬ </a:t>
            </a:r>
            <a:r>
              <a:rPr lang="ru-RU" sz="1600" dirty="0" smtClean="0"/>
              <a:t>– </a:t>
            </a:r>
            <a:r>
              <a:rPr lang="ru-RU" sz="1600" i="1" dirty="0" err="1" smtClean="0"/>
              <a:t>це</a:t>
            </a:r>
            <a:r>
              <a:rPr lang="ru-RU" sz="1600" i="1" dirty="0" smtClean="0"/>
              <a:t> </a:t>
            </a:r>
            <a:r>
              <a:rPr lang="ru-RU" sz="1600" i="1" dirty="0"/>
              <a:t>форма </a:t>
            </a:r>
            <a:r>
              <a:rPr lang="ru-RU" sz="1600" i="1" dirty="0" err="1"/>
              <a:t>неспадкової</a:t>
            </a:r>
            <a:r>
              <a:rPr lang="ru-RU" sz="1600" i="1" dirty="0"/>
              <a:t> </a:t>
            </a:r>
            <a:r>
              <a:rPr lang="ru-RU" sz="1600" i="1" dirty="0" err="1" smtClean="0"/>
              <a:t>мінливості</a:t>
            </a:r>
            <a:r>
              <a:rPr lang="ru-RU" sz="1600" i="1" dirty="0"/>
              <a:t>, яка </a:t>
            </a:r>
            <a:r>
              <a:rPr lang="ru-RU" sz="1600" i="1" dirty="0" err="1"/>
              <a:t>пов’язана</a:t>
            </a:r>
            <a:r>
              <a:rPr lang="ru-RU" sz="1600" i="1" dirty="0"/>
              <a:t> </a:t>
            </a:r>
            <a:r>
              <a:rPr lang="ru-RU" sz="1600" i="1" dirty="0" err="1"/>
              <a:t>зі</a:t>
            </a:r>
            <a:r>
              <a:rPr lang="ru-RU" sz="1600" i="1" dirty="0"/>
              <a:t> </a:t>
            </a:r>
            <a:r>
              <a:rPr lang="ru-RU" sz="1600" i="1" dirty="0" err="1" smtClean="0"/>
              <a:t>змінами</a:t>
            </a:r>
            <a:r>
              <a:rPr lang="ru-RU" sz="1600" i="1" dirty="0" smtClean="0"/>
              <a:t> </a:t>
            </a:r>
          </a:p>
          <a:p>
            <a:r>
              <a:rPr lang="ru-RU" sz="1600" i="1" dirty="0" smtClean="0"/>
              <a:t>фенотипу </a:t>
            </a:r>
            <a:r>
              <a:rPr lang="ru-RU" sz="1600" i="1" dirty="0" err="1"/>
              <a:t>внаслідок</a:t>
            </a:r>
            <a:r>
              <a:rPr lang="ru-RU" sz="1600" i="1" dirty="0"/>
              <a:t> </a:t>
            </a:r>
            <a:r>
              <a:rPr lang="ru-RU" sz="1600" i="1" dirty="0" err="1"/>
              <a:t>впливу</a:t>
            </a:r>
            <a:r>
              <a:rPr lang="ru-RU" sz="1600" i="1" dirty="0"/>
              <a:t> умов </a:t>
            </a:r>
            <a:r>
              <a:rPr lang="ru-RU" sz="1600" i="1" dirty="0" err="1" smtClean="0"/>
              <a:t>існування</a:t>
            </a:r>
            <a:r>
              <a:rPr lang="ru-RU" sz="1600" i="1" dirty="0" smtClean="0"/>
              <a:t>.</a:t>
            </a:r>
            <a:endParaRPr lang="ru-RU" sz="1600" i="1" dirty="0"/>
          </a:p>
          <a:p>
            <a:r>
              <a:rPr lang="ru-RU" sz="1600" dirty="0" err="1" smtClean="0"/>
              <a:t>Модифікаційна</a:t>
            </a:r>
            <a:r>
              <a:rPr lang="ru-RU" sz="1600" dirty="0" smtClean="0"/>
              <a:t> </a:t>
            </a:r>
            <a:r>
              <a:rPr lang="ru-RU" sz="1600" dirty="0" err="1"/>
              <a:t>мінливість</a:t>
            </a:r>
            <a:r>
              <a:rPr lang="ru-RU" sz="1600" dirty="0"/>
              <a:t> </a:t>
            </a:r>
            <a:r>
              <a:rPr lang="ru-RU" sz="1600" dirty="0" err="1"/>
              <a:t>трапляється</a:t>
            </a:r>
            <a:r>
              <a:rPr lang="ru-RU" sz="1600" dirty="0"/>
              <a:t> в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 </a:t>
            </a:r>
            <a:r>
              <a:rPr lang="ru-RU" sz="1600" dirty="0" err="1"/>
              <a:t>незалежно</a:t>
            </a:r>
            <a:r>
              <a:rPr lang="ru-RU" sz="1600" dirty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/>
              <a:t>видової</a:t>
            </a:r>
            <a:r>
              <a:rPr lang="ru-RU" sz="1600" dirty="0"/>
              <a:t> </a:t>
            </a:r>
            <a:r>
              <a:rPr lang="ru-RU" sz="1600" dirty="0" err="1"/>
              <a:t>належності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</a:t>
            </a:r>
            <a:r>
              <a:rPr lang="ru-RU" sz="1600" dirty="0" err="1"/>
              <a:t>Порівняння</a:t>
            </a:r>
            <a:r>
              <a:rPr lang="ru-RU" sz="1600" dirty="0"/>
              <a:t> </a:t>
            </a:r>
            <a:r>
              <a:rPr lang="ru-RU" sz="1600" dirty="0" err="1"/>
              <a:t>квіткових</a:t>
            </a:r>
            <a:r>
              <a:rPr lang="ru-RU" sz="1600" dirty="0"/>
              <a:t> </a:t>
            </a:r>
            <a:r>
              <a:rPr lang="ru-RU" sz="1600" dirty="0" err="1"/>
              <a:t>рослин</a:t>
            </a:r>
            <a:r>
              <a:rPr lang="ru-RU" sz="1600" dirty="0"/>
              <a:t> одного виду,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 smtClean="0"/>
              <a:t>зростають</a:t>
            </a:r>
            <a:r>
              <a:rPr lang="ru-RU" sz="1600" dirty="0" smtClean="0"/>
              <a:t> </a:t>
            </a:r>
            <a:r>
              <a:rPr lang="ru-RU" sz="1600" dirty="0"/>
              <a:t>в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умовах</a:t>
            </a:r>
            <a:r>
              <a:rPr lang="ru-RU" sz="1600" dirty="0"/>
              <a:t> (у </a:t>
            </a:r>
            <a:r>
              <a:rPr lang="ru-RU" sz="1600" dirty="0" err="1"/>
              <a:t>затінку</a:t>
            </a:r>
            <a:r>
              <a:rPr lang="ru-RU" sz="1600" dirty="0"/>
              <a:t>, на </a:t>
            </a:r>
            <a:r>
              <a:rPr lang="ru-RU" sz="1600" dirty="0" err="1"/>
              <a:t>сонячних</a:t>
            </a:r>
            <a:r>
              <a:rPr lang="ru-RU" sz="1600" dirty="0"/>
              <a:t> </a:t>
            </a:r>
            <a:r>
              <a:rPr lang="ru-RU" sz="1600" dirty="0" err="1"/>
              <a:t>місцях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за </a:t>
            </a:r>
            <a:r>
              <a:rPr lang="ru-RU" sz="1600" dirty="0" err="1" smtClean="0"/>
              <a:t>підвищеної</a:t>
            </a:r>
            <a:r>
              <a:rPr lang="ru-RU" sz="1600" dirty="0" smtClean="0"/>
              <a:t> </a:t>
            </a:r>
            <a:r>
              <a:rPr lang="ru-RU" sz="1600" dirty="0" err="1"/>
              <a:t>вологості</a:t>
            </a:r>
            <a:r>
              <a:rPr lang="ru-RU" sz="1600" dirty="0"/>
              <a:t>, в горах </a:t>
            </a:r>
            <a:r>
              <a:rPr lang="ru-RU" sz="1600" dirty="0" err="1"/>
              <a:t>чи</a:t>
            </a:r>
            <a:r>
              <a:rPr lang="ru-RU" sz="1600" dirty="0"/>
              <a:t> на </a:t>
            </a:r>
            <a:r>
              <a:rPr lang="ru-RU" sz="1600" dirty="0" err="1"/>
              <a:t>рівнинах</a:t>
            </a:r>
            <a:r>
              <a:rPr lang="ru-RU" sz="1600" dirty="0"/>
              <a:t>), </a:t>
            </a:r>
            <a:r>
              <a:rPr lang="ru-RU" sz="1600" dirty="0" err="1"/>
              <a:t>дає</a:t>
            </a:r>
            <a:r>
              <a:rPr lang="ru-RU" sz="1600" dirty="0"/>
              <a:t> </a:t>
            </a:r>
            <a:r>
              <a:rPr lang="ru-RU" sz="1600" dirty="0" err="1"/>
              <a:t>змогу</a:t>
            </a:r>
            <a:r>
              <a:rPr lang="ru-RU" sz="1600" dirty="0"/>
              <a:t> </a:t>
            </a:r>
            <a:r>
              <a:rPr lang="ru-RU" sz="1600" dirty="0" err="1"/>
              <a:t>помітити</a:t>
            </a:r>
            <a:r>
              <a:rPr lang="ru-RU" sz="1600" dirty="0"/>
              <a:t> </a:t>
            </a:r>
            <a:r>
              <a:rPr lang="ru-RU" sz="1600" dirty="0" err="1"/>
              <a:t>відмінності</a:t>
            </a:r>
            <a:r>
              <a:rPr lang="ru-RU" sz="1600" dirty="0"/>
              <a:t> у </a:t>
            </a:r>
            <a:r>
              <a:rPr lang="ru-RU" sz="1600" dirty="0" err="1" smtClean="0"/>
              <a:t>розмірах</a:t>
            </a:r>
            <a:r>
              <a:rPr lang="ru-RU" sz="1600" dirty="0" smtClean="0"/>
              <a:t> </a:t>
            </a:r>
            <a:r>
              <a:rPr lang="ru-RU" sz="1600" dirty="0" err="1"/>
              <a:t>й</a:t>
            </a:r>
            <a:r>
              <a:rPr lang="ru-RU" sz="1600" dirty="0"/>
              <a:t> </a:t>
            </a:r>
            <a:r>
              <a:rPr lang="ru-RU" sz="1600" dirty="0" err="1"/>
              <a:t>формі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err="1" smtClean="0"/>
              <a:t>листків</a:t>
            </a:r>
            <a:r>
              <a:rPr lang="ru-RU" sz="1600" dirty="0"/>
              <a:t>, </a:t>
            </a:r>
            <a:r>
              <a:rPr lang="ru-RU" sz="1600" dirty="0" err="1"/>
              <a:t>кількості</a:t>
            </a:r>
            <a:r>
              <a:rPr lang="ru-RU" sz="1600" dirty="0"/>
              <a:t> </a:t>
            </a:r>
            <a:r>
              <a:rPr lang="ru-RU" sz="1600" dirty="0" err="1"/>
              <a:t>квіток</a:t>
            </a:r>
            <a:r>
              <a:rPr lang="ru-RU" sz="1600" dirty="0"/>
              <a:t>, </a:t>
            </a:r>
            <a:r>
              <a:rPr lang="ru-RU" sz="1600" dirty="0" err="1"/>
              <a:t>масі</a:t>
            </a:r>
            <a:r>
              <a:rPr lang="ru-RU" sz="1600" dirty="0"/>
              <a:t> </a:t>
            </a:r>
            <a:r>
              <a:rPr lang="ru-RU" sz="1600" dirty="0" err="1"/>
              <a:t>плодів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 У </a:t>
            </a:r>
            <a:r>
              <a:rPr lang="ru-RU" sz="1600" dirty="0" err="1"/>
              <a:t>тварин</a:t>
            </a:r>
            <a:r>
              <a:rPr lang="ru-RU" sz="1600" dirty="0"/>
              <a:t> </a:t>
            </a:r>
            <a:r>
              <a:rPr lang="ru-RU" sz="1600" dirty="0" err="1" smtClean="0"/>
              <a:t>модифікації</a:t>
            </a:r>
            <a:r>
              <a:rPr lang="ru-RU" sz="1600" dirty="0" smtClean="0"/>
              <a:t> </a:t>
            </a:r>
            <a:r>
              <a:rPr lang="ru-RU" sz="1600" dirty="0" err="1"/>
              <a:t>проявляються</a:t>
            </a:r>
            <a:r>
              <a:rPr lang="ru-RU" sz="1600" dirty="0"/>
              <a:t> </a:t>
            </a:r>
            <a:r>
              <a:rPr lang="ru-RU" sz="1600" dirty="0" err="1"/>
              <a:t>зміною</a:t>
            </a:r>
            <a:r>
              <a:rPr lang="ru-RU" sz="1600" dirty="0"/>
              <a:t> </a:t>
            </a:r>
            <a:r>
              <a:rPr lang="ru-RU" sz="1600" dirty="0" err="1" smtClean="0"/>
              <a:t>забарвлення</a:t>
            </a:r>
            <a:r>
              <a:rPr lang="ru-RU" sz="1600" dirty="0" smtClean="0"/>
              <a:t>,</a:t>
            </a:r>
          </a:p>
          <a:p>
            <a:r>
              <a:rPr lang="ru-RU" sz="1600" dirty="0" err="1" smtClean="0"/>
              <a:t>розмірів</a:t>
            </a:r>
            <a:r>
              <a:rPr lang="ru-RU" sz="1600" dirty="0"/>
              <a:t>, </a:t>
            </a:r>
            <a:r>
              <a:rPr lang="ru-RU" sz="1600" dirty="0" err="1"/>
              <a:t>маси</a:t>
            </a:r>
            <a:r>
              <a:rPr lang="ru-RU" sz="1600" dirty="0"/>
              <a:t> </a:t>
            </a:r>
            <a:r>
              <a:rPr lang="ru-RU" sz="1600" dirty="0" err="1"/>
              <a:t>тіла</a:t>
            </a:r>
            <a:r>
              <a:rPr lang="ru-RU" sz="1600" dirty="0"/>
              <a:t>, </a:t>
            </a:r>
            <a:r>
              <a:rPr lang="ru-RU" sz="1600" dirty="0" err="1" smtClean="0"/>
              <a:t>жировими</a:t>
            </a:r>
            <a:r>
              <a:rPr lang="ru-RU" sz="1600" dirty="0" smtClean="0"/>
              <a:t> </a:t>
            </a:r>
            <a:r>
              <a:rPr lang="ru-RU" sz="1600" dirty="0"/>
              <a:t>запасами на </a:t>
            </a:r>
            <a:r>
              <a:rPr lang="ru-RU" sz="1600" dirty="0" err="1"/>
              <a:t>несприятливий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  <a:p>
            <a:endParaRPr lang="ru-RU" dirty="0"/>
          </a:p>
        </p:txBody>
      </p:sp>
      <p:pic>
        <p:nvPicPr>
          <p:cNvPr id="3" name="Рисунок 2" descr="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5992"/>
            <a:ext cx="2781300" cy="303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77731236.png"/>
          <p:cNvPicPr>
            <a:picLocks noChangeAspect="1"/>
          </p:cNvPicPr>
          <p:nvPr/>
        </p:nvPicPr>
        <p:blipFill>
          <a:blip r:embed="rId3" cstate="print"/>
          <a:srcRect b="50000"/>
          <a:stretch>
            <a:fillRect/>
          </a:stretch>
        </p:blipFill>
        <p:spPr>
          <a:xfrm>
            <a:off x="2857488" y="4257367"/>
            <a:ext cx="6286512" cy="23574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bio-9-zadorozh-full-115.jpg"/>
          <p:cNvPicPr>
            <a:picLocks noChangeAspect="1"/>
          </p:cNvPicPr>
          <p:nvPr/>
        </p:nvPicPr>
        <p:blipFill>
          <a:blip r:embed="rId4" cstate="print"/>
          <a:srcRect l="3688" r="1675" b="53846"/>
          <a:stretch>
            <a:fillRect/>
          </a:stretch>
        </p:blipFill>
        <p:spPr>
          <a:xfrm>
            <a:off x="2857488" y="2071678"/>
            <a:ext cx="6039638" cy="1857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589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У кімнатної рослини </a:t>
            </a:r>
            <a:r>
              <a:rPr lang="uk-UA" sz="1600" i="1" dirty="0" smtClean="0"/>
              <a:t>первоцвіту китайського</a:t>
            </a:r>
            <a:r>
              <a:rPr lang="uk-UA" sz="1600" dirty="0" smtClean="0"/>
              <a:t> за звичайних умов за температури від 15 до 20 </a:t>
            </a:r>
            <a:r>
              <a:rPr lang="en-US" sz="1600" dirty="0"/>
              <a:t>°</a:t>
            </a:r>
            <a:r>
              <a:rPr lang="en-US" sz="1600" dirty="0" smtClean="0"/>
              <a:t>C</a:t>
            </a:r>
            <a:endParaRPr lang="uk-UA" sz="1600" dirty="0" smtClean="0"/>
          </a:p>
          <a:p>
            <a:r>
              <a:rPr lang="uk-UA" sz="1600" dirty="0"/>
              <a:t>к</a:t>
            </a:r>
            <a:r>
              <a:rPr lang="uk-UA" sz="1600" dirty="0" smtClean="0"/>
              <a:t>вітки мають червоне забарвлення. Однак, якщо рослину червоними квітками перенести у </a:t>
            </a:r>
          </a:p>
          <a:p>
            <a:r>
              <a:rPr lang="uk-UA" sz="1600" dirty="0" smtClean="0"/>
              <a:t>приміщення з підвищеною вологістю і температурою 30-35 </a:t>
            </a:r>
            <a:r>
              <a:rPr lang="en-US" sz="1600" dirty="0" smtClean="0"/>
              <a:t>°C</a:t>
            </a:r>
            <a:r>
              <a:rPr lang="uk-UA" sz="1600" dirty="0" smtClean="0"/>
              <a:t>, то нові квітки матимуть білий</a:t>
            </a:r>
          </a:p>
          <a:p>
            <a:r>
              <a:rPr lang="uk-UA" sz="1600" dirty="0"/>
              <a:t>к</a:t>
            </a:r>
            <a:r>
              <a:rPr lang="uk-UA" sz="1600" dirty="0" smtClean="0"/>
              <a:t>олір,  а в разі повернення рослини у попередні умови знову з</a:t>
            </a:r>
            <a:r>
              <a:rPr lang="en-US" sz="1600" dirty="0" smtClean="0"/>
              <a:t>’</a:t>
            </a:r>
            <a:r>
              <a:rPr lang="uk-UA" sz="1600" dirty="0" smtClean="0"/>
              <a:t>являться червоні квітки.</a:t>
            </a:r>
            <a:endParaRPr lang="ru-RU" sz="1600" dirty="0"/>
          </a:p>
        </p:txBody>
      </p:sp>
      <p:pic>
        <p:nvPicPr>
          <p:cNvPr id="3" name="Рисунок 2" descr="primula_obconi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3786214" cy="3723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rimula6a_vulgar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9458" y="2786058"/>
            <a:ext cx="4693698" cy="3516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67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Кролі гімалайської породи </a:t>
            </a:r>
            <a:r>
              <a:rPr lang="uk-UA" sz="1600" dirty="0" smtClean="0"/>
              <a:t>мають білу шерсть і лише вуха, ніс, лапи і хвіст чорного кольору.</a:t>
            </a:r>
          </a:p>
          <a:p>
            <a:r>
              <a:rPr lang="uk-UA" sz="1600" dirty="0" smtClean="0"/>
              <a:t>Якщо на спині кролика виголити або вищипати частину білої шерсті й утримувати його на холоді,</a:t>
            </a:r>
          </a:p>
          <a:p>
            <a:r>
              <a:rPr lang="uk-UA" sz="1600" dirty="0"/>
              <a:t>н</a:t>
            </a:r>
            <a:r>
              <a:rPr lang="uk-UA" sz="1600" dirty="0" smtClean="0"/>
              <a:t>ова  шерсть виросте чорною. Навпаки, на частинах тіла, які мають темну шерсть, за підвищеної</a:t>
            </a:r>
          </a:p>
          <a:p>
            <a:r>
              <a:rPr lang="uk-UA" sz="1600" dirty="0" smtClean="0"/>
              <a:t>температури можуть відрости білі волосини. </a:t>
            </a:r>
            <a:endParaRPr lang="ru-RU" sz="1600" dirty="0"/>
          </a:p>
        </p:txBody>
      </p:sp>
      <p:pic>
        <p:nvPicPr>
          <p:cNvPr id="3" name="Рисунок 2" descr="3b1a5a4abf6575de8df229e68c3d1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1285860"/>
            <a:ext cx="3076277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lrg-2603-cute-and-lovely-bunnies-rabbits-in-a-fami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1214422"/>
            <a:ext cx="3095646" cy="2321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Modifikacii_priznakov_Normi_reakcii_v_geneti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3357562"/>
            <a:ext cx="3214711" cy="2022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i_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5429264"/>
            <a:ext cx="6221588" cy="1428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3025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Подібний результат отримано в дослідах на </a:t>
            </a:r>
            <a:r>
              <a:rPr lang="uk-UA" sz="1600" b="1" i="1" dirty="0" smtClean="0"/>
              <a:t>сіамських котах</a:t>
            </a:r>
            <a:r>
              <a:rPr lang="uk-UA" sz="1600" dirty="0" smtClean="0"/>
              <a:t>. У них переважає жовтувате  забарвлення</a:t>
            </a:r>
            <a:r>
              <a:rPr lang="ru-RU" sz="1600" dirty="0" smtClean="0"/>
              <a:t>,</a:t>
            </a:r>
          </a:p>
          <a:p>
            <a:r>
              <a:rPr lang="uk-UA" sz="1600" dirty="0" smtClean="0"/>
              <a:t>але вуха, ніс, лапи, хвіст чорного кольору. Змінюючи температуру середовища, вдається і у таких  </a:t>
            </a:r>
          </a:p>
          <a:p>
            <a:r>
              <a:rPr lang="uk-UA" sz="1600" dirty="0" smtClean="0"/>
              <a:t>котів домогтися темного забарвлення шерсті на всіх частинах тіла або білої на тих його частинах,</a:t>
            </a:r>
          </a:p>
          <a:p>
            <a:r>
              <a:rPr lang="uk-UA" sz="1600" dirty="0"/>
              <a:t>я</a:t>
            </a:r>
            <a:r>
              <a:rPr lang="uk-UA" sz="1600" dirty="0" smtClean="0"/>
              <a:t>кі зазвичай  мають чорний колір.</a:t>
            </a:r>
          </a:p>
        </p:txBody>
      </p:sp>
      <p:pic>
        <p:nvPicPr>
          <p:cNvPr id="3" name="Рисунок 2" descr="471px-Siam_lilacpoi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873075"/>
            <a:ext cx="2928958" cy="2984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gallery-159702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285" y="1214422"/>
            <a:ext cx="3429024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d220036c247318071e4e0076ef25a7a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4143380"/>
            <a:ext cx="4714878" cy="2357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iamskaya_koshka_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1214422"/>
            <a:ext cx="3425109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009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Стебло </a:t>
            </a:r>
            <a:r>
              <a:rPr lang="uk-UA" sz="1600" b="1" i="1" dirty="0" smtClean="0"/>
              <a:t>земляної груші</a:t>
            </a:r>
            <a:r>
              <a:rPr lang="uk-UA" sz="1600" dirty="0" smtClean="0"/>
              <a:t>, яка виросла на рівнині, було високим, а вирощеної в горах – дуже низеньким</a:t>
            </a:r>
          </a:p>
          <a:p>
            <a:r>
              <a:rPr lang="uk-UA" sz="1600" dirty="0" smtClean="0"/>
              <a:t>і мало вигляд розетки, притисненої до землі. Така зміна форми стебла – результат пристосування до </a:t>
            </a:r>
          </a:p>
          <a:p>
            <a:r>
              <a:rPr lang="uk-UA" sz="1600" dirty="0" smtClean="0"/>
              <a:t>суворих умов </a:t>
            </a:r>
            <a:r>
              <a:rPr lang="uk-UA" sz="1600" dirty="0" err="1" smtClean="0"/>
              <a:t>високогір</a:t>
            </a:r>
            <a:r>
              <a:rPr lang="en-US" sz="1600" dirty="0" smtClean="0"/>
              <a:t>’</a:t>
            </a:r>
            <a:r>
              <a:rPr lang="uk-UA" sz="1600" dirty="0" smtClean="0"/>
              <a:t>я. Якщо насіння обох рослин висівати в однотипних умовах, вони дадуть </a:t>
            </a:r>
          </a:p>
          <a:p>
            <a:r>
              <a:rPr lang="uk-UA" sz="1600" dirty="0" smtClean="0"/>
              <a:t>рослини з однаковим фенотипом незалежно від того, яким був фенотип їхніх батьків.  </a:t>
            </a:r>
            <a:endParaRPr lang="ru-RU" sz="1600" dirty="0"/>
          </a:p>
        </p:txBody>
      </p:sp>
      <p:pic>
        <p:nvPicPr>
          <p:cNvPr id="3" name="Рисунок 2" descr="0_dd488_8855ab8e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357298"/>
            <a:ext cx="3809995" cy="2857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 descr="PW_sunchok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4612" y="4178916"/>
            <a:ext cx="3566827" cy="2679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sunflower_jerusalem_artichoke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285859"/>
            <a:ext cx="2828932" cy="3771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298" y="285728"/>
            <a:ext cx="8979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У всіх занурених у воду особин рослин </a:t>
            </a:r>
            <a:r>
              <a:rPr lang="uk-UA" sz="1600" b="1" i="1" dirty="0" smtClean="0"/>
              <a:t>стрілолиста</a:t>
            </a:r>
            <a:r>
              <a:rPr lang="uk-UA" sz="1600" dirty="0" smtClean="0"/>
              <a:t> (ще називають  стрілицею) утворюються</a:t>
            </a:r>
          </a:p>
          <a:p>
            <a:r>
              <a:rPr lang="uk-UA" sz="1600" dirty="0" smtClean="0"/>
              <a:t>довгі і тонкі листки, а тих, що ростуть на суходолі, - стрілоподібні. У рослин, частково занурених</a:t>
            </a:r>
          </a:p>
          <a:p>
            <a:r>
              <a:rPr lang="uk-UA" sz="1600" dirty="0" smtClean="0"/>
              <a:t>у воду, формуються листки обох типів. Так, у </a:t>
            </a:r>
            <a:r>
              <a:rPr lang="uk-UA" sz="1600" b="1" i="1" dirty="0" smtClean="0"/>
              <a:t>дрібного рачка артемії   </a:t>
            </a:r>
            <a:r>
              <a:rPr lang="uk-UA" sz="1600" dirty="0" smtClean="0"/>
              <a:t>ступінь опушеності задньої</a:t>
            </a:r>
          </a:p>
          <a:p>
            <a:r>
              <a:rPr lang="uk-UA" sz="1600" dirty="0" smtClean="0"/>
              <a:t>частини черевця залежить від солоності води</a:t>
            </a:r>
            <a:r>
              <a:rPr lang="en-US" sz="1600" dirty="0" smtClean="0"/>
              <a:t>:</a:t>
            </a:r>
            <a:r>
              <a:rPr lang="uk-UA" sz="1600" dirty="0" smtClean="0"/>
              <a:t> вона то більша, що нижча концентрація солей у воді.  </a:t>
            </a:r>
            <a:endParaRPr lang="ru-RU" sz="1600" dirty="0"/>
          </a:p>
        </p:txBody>
      </p:sp>
      <p:pic>
        <p:nvPicPr>
          <p:cNvPr id="5" name="Рисунок 4" descr="9-biologiya-ostapchenko-2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424595"/>
            <a:ext cx="3688856" cy="5433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316964"/>
            <a:ext cx="3551755" cy="5541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1897</Words>
  <Application>Microsoft Office PowerPoint</Application>
  <PresentationFormat>Экран (4:3)</PresentationFormat>
  <Paragraphs>305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80</cp:revision>
  <dcterms:created xsi:type="dcterms:W3CDTF">2018-02-11T12:22:21Z</dcterms:created>
  <dcterms:modified xsi:type="dcterms:W3CDTF">2018-02-12T16:03:36Z</dcterms:modified>
</cp:coreProperties>
</file>