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C227F30-3339-4391-97A1-70E25023D4E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D64C18E-81EB-42A6-9E4C-8771D54B453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2ABD5E-20BD-4EB3-8DDA-8C68293D15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B17FFE9-F9CD-45F1-80D0-58CF94EB7B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FCA26F-62D6-4917-A999-077D6BF93B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2B550C-8011-4DA1-8381-E8B6AAD345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3FA70D0-EA61-41A3-B9D1-004A2F08AC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D622D8-0156-4351-8BD4-86AD03D7E1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1F8DA75-ECED-40A5-9C41-0A0FAA8FC6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897B9B-58CF-4D3E-970E-E68F6B3294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6D597D-42CF-48DE-BC89-C438F67A73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6EF44851-12C1-47C2-BFAD-D7A9E4B3E6C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859213" y="6642100"/>
            <a:ext cx="1230312" cy="215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800">
                <a:solidFill>
                  <a:srgbClr val="BFBFBF"/>
                </a:solidFill>
              </a:rPr>
              <a:t>FokinaLida.75@mail.ru</a:t>
            </a: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25560" cap="sq">
            <a:solidFill>
              <a:srgbClr val="948A5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3348038" cy="3348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5963" y="0"/>
            <a:ext cx="3348037" cy="3348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5963" y="3509963"/>
            <a:ext cx="3348037" cy="3348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3509963"/>
            <a:ext cx="3348038" cy="3348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8263"/>
            <a:ext cx="8229600" cy="15557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274E00"/>
                </a:solidFill>
                <a:latin typeface="Times New Roman" pitchFamily="16" charset="0"/>
              </a:rPr>
              <a:t>Олесь Гончар </a:t>
            </a:r>
            <a:br>
              <a:rPr lang="ru-RU" sz="4800" b="1">
                <a:solidFill>
                  <a:srgbClr val="274E00"/>
                </a:solidFill>
                <a:latin typeface="Times New Roman" pitchFamily="16" charset="0"/>
              </a:rPr>
            </a:br>
            <a:r>
              <a:rPr lang="ru-RU" sz="4800" b="1">
                <a:solidFill>
                  <a:srgbClr val="274E00"/>
                </a:solidFill>
                <a:latin typeface="Times New Roman" pitchFamily="16" charset="0"/>
              </a:rPr>
              <a:t>«Модри Камень»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5" y="1728788"/>
            <a:ext cx="3240088" cy="4557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1687513"/>
            <a:ext cx="2952750" cy="4721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085850" y="1223963"/>
            <a:ext cx="7337425" cy="2292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   «Для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кохання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не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існує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вчора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,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кохання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не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думає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про завтра.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Воно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жадібно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тягнеться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до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нинішнього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дня…» 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                                                      (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Генріх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Гейне).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  Як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ви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розумієте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вислів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відомого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 </a:t>
            </a:r>
            <a:r>
              <a:rPr lang="ru-RU" sz="2000" b="1" i="1" dirty="0" err="1">
                <a:solidFill>
                  <a:srgbClr val="840000"/>
                </a:solidFill>
                <a:latin typeface="Times New Roman" pitchFamily="16" charset="0"/>
              </a:rPr>
              <a:t>письменника</a:t>
            </a:r>
            <a:r>
              <a:rPr lang="ru-RU" sz="2000" b="1" i="1" dirty="0">
                <a:solidFill>
                  <a:srgbClr val="840000"/>
                </a:solidFill>
                <a:latin typeface="Times New Roman" pitchFamily="16" charset="0"/>
              </a:rPr>
              <a:t>?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i="1" dirty="0">
              <a:solidFill>
                <a:srgbClr val="8400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8013" cy="5291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342900" indent="-341313" algn="ctr">
              <a:spcBef>
                <a:spcPts val="8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>
                <a:solidFill>
                  <a:srgbClr val="274E00"/>
                </a:solidFill>
                <a:latin typeface="Times New Roman" pitchFamily="16" charset="0"/>
                <a:ea typeface="Microsoft YaHei" charset="-122"/>
              </a:rPr>
              <a:t>Новела «Модри Камень» </a:t>
            </a:r>
          </a:p>
          <a:p>
            <a:pPr marL="342900" indent="-341313" algn="ctr">
              <a:spcBef>
                <a:spcPts val="8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>
                <a:solidFill>
                  <a:srgbClr val="274E00"/>
                </a:solidFill>
                <a:latin typeface="Times New Roman" pitchFamily="16" charset="0"/>
                <a:ea typeface="Microsoft YaHei" charset="-122"/>
              </a:rPr>
              <a:t>в асоціаціях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360363"/>
            <a:ext cx="4832350" cy="31638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900" y="15875"/>
            <a:ext cx="2424113" cy="3224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63" y="3524250"/>
            <a:ext cx="4803775" cy="3122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1200" y="3524250"/>
            <a:ext cx="4622800" cy="3079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46038"/>
            <a:ext cx="5222875" cy="3481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46038"/>
            <a:ext cx="4425950" cy="3481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41713"/>
            <a:ext cx="4608513" cy="3225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8513" y="3546475"/>
            <a:ext cx="4535487" cy="3400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64138" cy="3511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350" y="3511550"/>
            <a:ext cx="5330825" cy="3348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9913" y="25400"/>
            <a:ext cx="3206750" cy="3486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97313"/>
            <a:ext cx="4081463" cy="2511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" y="490538"/>
            <a:ext cx="4048125" cy="303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464050" y="490538"/>
            <a:ext cx="4338638" cy="2832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274E00"/>
                </a:solidFill>
                <a:latin typeface="Times New Roman" pitchFamily="16" charset="0"/>
              </a:rPr>
              <a:t>   Модри Камень (словац. Modrý Kameň) — місто, громада округу Вельки Кртіш, Банськобистри-цький край, центральна Слова-ччина, регіон Новоград.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274E00"/>
                </a:solidFill>
                <a:latin typeface="Times New Roman" pitchFamily="16" charset="0"/>
              </a:rPr>
              <a:t>   Населення 1597 осіб (станом на 31 грудня 2017 року).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>
                <a:solidFill>
                  <a:srgbClr val="274E00"/>
                </a:solidFill>
                <a:latin typeface="Times New Roman" pitchFamily="16" charset="0"/>
              </a:rPr>
              <a:t>   Модри Камень вперше згадується в 1290 році.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3532188"/>
            <a:ext cx="4048125" cy="3032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050" y="3527425"/>
            <a:ext cx="4318000" cy="2952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20725" y="447675"/>
            <a:ext cx="7775575" cy="2647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5800"/>
                </a:solidFill>
                <a:latin typeface="Times New Roman" pitchFamily="16" charset="0"/>
              </a:rPr>
              <a:t>   Новела “Модри Камень” є найцікавішою з творів воєнної тематики. У журналі “Україна” вона була надрукована ще до появи “Прапороносців”. Хоча несправедлива критика болісно вразила письменника, та все ж таки він у новелі показав свій справжній талант.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5800"/>
              </a:solidFill>
              <a:latin typeface="Times New Roman" pitchFamily="1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463" y="2376488"/>
            <a:ext cx="5602287" cy="3600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587375" y="885825"/>
            <a:ext cx="8413750" cy="1979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Рік написання: 1946.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Жанр: психологічна новела.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763B"/>
              </a:solidFill>
              <a:latin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87375" y="1431925"/>
            <a:ext cx="7837488" cy="4935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i="1">
              <a:solidFill>
                <a:srgbClr val="0058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Літературний рід: епос.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Тема: спогади руського (тут у значенні українського) вояка-партизана про зустріч з дівчиною Терезою у словацьких горах; несподіване кохання з першого погляду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Ідея: показ цінності простих людських почуттів (доброти, симпатії, довіри, закоханості) у надзвичайно складні воєнні часи; утвердження сили любові та життя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Події у творі відбуваються наприкінці Другої світової війни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13" y="725488"/>
            <a:ext cx="4400550" cy="164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936625" y="1079500"/>
            <a:ext cx="734377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76003B"/>
                </a:solidFill>
                <a:latin typeface="Times New Roman" pitchFamily="16" charset="0"/>
              </a:rPr>
              <a:t>Проблематика: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76003B"/>
              </a:solidFill>
              <a:latin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* війна як руйнівник життя;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* подвиг солдатів-партизанів;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* прості людські почуття у воєнний час;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* закоханість як ознака життя в людських серцях;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* любов до рідного дому, рідної землі;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* кохання як вічне почуття.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Літературний напрям: неоромантизм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Особливістю неоромантизму у творі є контраст.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792163" y="482600"/>
            <a:ext cx="4248150" cy="5205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B00000"/>
                </a:solidFill>
                <a:latin typeface="Times New Roman" pitchFamily="16" charset="0"/>
              </a:rPr>
              <a:t>Герої «Модри камінь»: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B00000"/>
                </a:solidFill>
                <a:latin typeface="Times New Roman" pitchFamily="16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5800"/>
                </a:solidFill>
                <a:latin typeface="Times New Roman" pitchFamily="16" charset="0"/>
              </a:rPr>
              <a:t>* оповідач - воїн-визволитель;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5800"/>
                </a:solidFill>
                <a:latin typeface="Times New Roman" pitchFamily="16" charset="0"/>
              </a:rPr>
              <a:t>* його товариш Ілля;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5800"/>
                </a:solidFill>
                <a:latin typeface="Times New Roman" pitchFamily="16" charset="0"/>
              </a:rPr>
              <a:t>* дівчина Тереза — образ перемоги життя над смертю;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5800"/>
                </a:solidFill>
                <a:latin typeface="Times New Roman" pitchFamily="16" charset="0"/>
              </a:rPr>
              <a:t>* мати Терези — образ уособлює гуманізм у борортьбі з фашизмом;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5800"/>
                </a:solidFill>
                <a:latin typeface="Times New Roman" pitchFamily="16" charset="0"/>
              </a:rPr>
              <a:t>* словацькі вояки (у спогадах матері).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5800"/>
              </a:solidFill>
              <a:latin typeface="Times New Roman" pitchFamily="1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113" y="792163"/>
            <a:ext cx="3240087" cy="431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792163" y="503238"/>
            <a:ext cx="7704137" cy="4508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600" b="1" i="1">
                <a:solidFill>
                  <a:srgbClr val="B00000"/>
                </a:solidFill>
                <a:latin typeface="Times New Roman" pitchFamily="16" charset="0"/>
              </a:rPr>
              <a:t>«Модри камінь» сюжет та композиція: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Експозиція: оповідач зі сховку спостерігає за дівчиною.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Зав’язка: прихід партизанів (оповідача і його друга Іллі) у дім Терези і її матері. Розвиток дії: перебування партизанів в словацькому домі, їх відхід.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Кульмінація: розповідь матері про те, як забрали Терезу.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Розв’язка: спогади-мрії оповідача про кохану.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Новела складається з п’яти розділів. Найменшим за розміром є перший, найбільшим – другий. 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Новела написана у формі звертання оповідача до Терези.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i="1">
              <a:solidFill>
                <a:srgbClr val="005800"/>
              </a:solidFill>
              <a:latin typeface="Times New Roman" pitchFamily="16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47700" y="4859338"/>
            <a:ext cx="7632700" cy="1187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i="1">
                <a:solidFill>
                  <a:srgbClr val="005800"/>
                </a:solidFill>
                <a:latin typeface="Times New Roman" pitchFamily="16" charset="0"/>
              </a:rPr>
              <a:t>   Твір є глибоко меланхолічним, передає сум оповідача, його тугу за нерозквітлим коханням. У новелі можна віднайти елементи потоку свідомості.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752475" y="423863"/>
            <a:ext cx="7991475" cy="6296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840000"/>
                </a:solidFill>
                <a:latin typeface="Times New Roman" pitchFamily="16" charset="0"/>
              </a:rPr>
              <a:t>Український солдат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 − Свої, −кажу і не чую власного голосу. Третю добу замість води ми їли сніг. – Свої, − хриплю я щосили».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«Я стидався дивитися на твої білі стрункі ноги, але, одвівши погляд, все одно бачив то весь час».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«Тільки тепер я помітив, який подертий на мені був халат».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«Мої руки були мокрі, червоні, незграбні, в брудних бинтах. Бинти нам правили й за рукавиці, котрі ми розгубили, митарствуючи в проклятих скелях».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«З обережності ми за три доби ні разу не розвели вогню…».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«Але головне завдання було виконане, і цієї ночі ми вирішили перебратися до своїх».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«Ти пильно дивилася в вічі, і я виразно чув, як ти входиш до мого серця».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«Померкло, стерлося все, навіть те, що звуть незабутнім першим коханням. Чому ж ця випадкова зустріч, єдиний погляд, єдина ява у великій драмі війни, чому вона не меркне і, відчуваю, ніколи не померкне?».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i="1">
              <a:solidFill>
                <a:srgbClr val="0058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576263" y="431800"/>
            <a:ext cx="7991475" cy="6543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B00000"/>
                </a:solidFill>
                <a:latin typeface="Times New Roman" pitchFamily="16" charset="0"/>
              </a:rPr>
              <a:t>Тереза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«… Біля столу злякана мати, а ти біля високого ліжка застила в подиві, закриваючи груди розпущеними косами».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«Ти стояла на стільці боса, закриваючи вікна».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 Була ти в білій сукні, і на рукаві чорніла пов’язка».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«Пальці твої були вправні й повні ніжного тепла. Зовсім не боліло, як ти відривала закривавлений бинт».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«Спіть, я стану на варті…».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«Ти йдеш попереду, закутана шаллю, легко перестрибуючи з брили на брилу. Розповідаєш, як краще добратися до млинів, і, скинувши рукавичку, подаєш руку на прощання».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«Тонка рука, вся зіткана з чутливих живчиків, дрібно тремтить і гріє всього мене».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«А вона йде перед ними (поліцаями) і не плаче, тільки раз по раз оглядається».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005800"/>
                </a:solidFill>
                <a:latin typeface="Times New Roman" pitchFamily="16" charset="0"/>
              </a:rPr>
              <a:t>« Вона мовчки витирає кривавицю з обличчя та все-таки оглядається».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i="1">
              <a:solidFill>
                <a:srgbClr val="0058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772</Words>
  <Application>Microsoft Office PowerPoint</Application>
  <PresentationFormat>Экран (4:3)</PresentationFormat>
  <Paragraphs>71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Times New Roman</vt:lpstr>
      <vt:lpstr>Calibri</vt:lpstr>
      <vt:lpstr>Microsoft YaHei</vt:lpstr>
      <vt:lpstr>Arial</vt:lpstr>
      <vt:lpstr>Тема Office</vt:lpstr>
      <vt:lpstr>Олесь Гончар  «Модри Камень»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3</cp:revision>
  <cp:lastPrinted>1601-01-01T00:00:00Z</cp:lastPrinted>
  <dcterms:created xsi:type="dcterms:W3CDTF">2020-01-26T17:17:41Z</dcterms:created>
  <dcterms:modified xsi:type="dcterms:W3CDTF">2022-02-06T18:58:00Z</dcterms:modified>
</cp:coreProperties>
</file>