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56" r:id="rId3"/>
    <p:sldId id="266" r:id="rId4"/>
    <p:sldId id="258" r:id="rId5"/>
    <p:sldId id="259" r:id="rId6"/>
    <p:sldId id="257" r:id="rId7"/>
    <p:sldId id="272" r:id="rId8"/>
    <p:sldId id="260" r:id="rId9"/>
    <p:sldId id="262" r:id="rId10"/>
    <p:sldId id="261" r:id="rId11"/>
    <p:sldId id="267" r:id="rId12"/>
    <p:sldId id="263" r:id="rId13"/>
    <p:sldId id="265" r:id="rId14"/>
    <p:sldId id="264" r:id="rId15"/>
    <p:sldId id="270" r:id="rId16"/>
    <p:sldId id="268" r:id="rId17"/>
    <p:sldId id="269" r:id="rId18"/>
    <p:sldId id="271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4%D1%80%D0%B0%D0%BD%D1%86%D1%83%D0%B7%D1%8C%D0%BA%D0%B0_%D0%BC%D0%BE%D0%B2%D0%B0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A0%D0%BE%D0%BD%D0%B4%D0%BE" TargetMode="External"/><Relationship Id="rId4" Type="http://schemas.openxmlformats.org/officeDocument/2006/relationships/hyperlink" Target="https://uk.wikipedia.org/wiki/%D0%A8%D0%BE%D0%BF%D0%B5%D0%B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18876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4000" dirty="0" smtClean="0">
                <a:solidFill>
                  <a:schemeClr val="accent1"/>
                </a:solidFill>
              </a:rPr>
              <a:t>Становлення цілеспрямованої </a:t>
            </a:r>
            <a:r>
              <a:rPr lang="uk-UA" sz="4000" dirty="0">
                <a:solidFill>
                  <a:schemeClr val="accent1"/>
                </a:solidFill>
              </a:rPr>
              <a:t> </a:t>
            </a:r>
            <a:r>
              <a:rPr lang="uk-UA" sz="4000" dirty="0" smtClean="0">
                <a:solidFill>
                  <a:schemeClr val="accent1"/>
                </a:solidFill>
              </a:rPr>
              <a:t>та  вільної натури в новелі </a:t>
            </a:r>
            <a:r>
              <a:rPr lang="uk-UA" sz="4000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«</a:t>
            </a:r>
            <a:r>
              <a:rPr lang="uk-UA" sz="4000" dirty="0" err="1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Imp</a:t>
            </a:r>
            <a:r>
              <a:rPr lang="en-US" sz="4000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r</a:t>
            </a:r>
            <a:r>
              <a:rPr lang="uk-UA" sz="4000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o</a:t>
            </a:r>
            <a:r>
              <a:rPr lang="en-US" sz="4000" dirty="0" err="1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mp</a:t>
            </a:r>
            <a:r>
              <a:rPr lang="uk-UA" sz="4000" dirty="0" err="1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tu</a:t>
            </a:r>
            <a:r>
              <a:rPr lang="uk-UA" sz="4000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 </a:t>
            </a:r>
            <a:r>
              <a:rPr lang="uk-UA" sz="4000" dirty="0" err="1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phantasie</a:t>
            </a:r>
            <a:r>
              <a:rPr lang="uk-UA" sz="4000" dirty="0" smtClean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» Ольги </a:t>
            </a:r>
            <a:r>
              <a:rPr lang="uk-UA" sz="4000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К</a:t>
            </a:r>
            <a:r>
              <a:rPr lang="uk-UA" sz="4000" dirty="0" smtClean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chemeClr val="accent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обилянської  </a:t>
            </a:r>
            <a:endParaRPr lang="ru-RU" sz="4000" dirty="0">
              <a:solidFill>
                <a:schemeClr val="accent1"/>
              </a:solidFill>
            </a:endParaRPr>
          </a:p>
        </p:txBody>
      </p:sp>
      <p:pic>
        <p:nvPicPr>
          <p:cNvPr id="1027" name="Picture 3" descr="D:\Документы\Загрузки\depositphotos_2604083-stock-photo-romantic-concept-rose-on-pia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77" b="10490"/>
          <a:stretch/>
        </p:blipFill>
        <p:spPr bwMode="auto">
          <a:xfrm>
            <a:off x="2411760" y="260648"/>
            <a:ext cx="4608512" cy="139971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5445224"/>
            <a:ext cx="6264696" cy="91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39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214290"/>
            <a:ext cx="7756263" cy="1410116"/>
          </a:xfrm>
        </p:spPr>
        <p:txBody>
          <a:bodyPr/>
          <a:lstStyle/>
          <a:p>
            <a:r>
              <a:rPr lang="uk-UA" dirty="0" smtClean="0"/>
              <a:t>Прийом контрасту </a:t>
            </a:r>
            <a:br>
              <a:rPr lang="uk-UA" dirty="0" smtClean="0"/>
            </a:br>
            <a:r>
              <a:rPr lang="uk-UA" sz="3200" dirty="0" smtClean="0"/>
              <a:t>(за аналогією до музичного твору)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071678"/>
            <a:ext cx="3429024" cy="41434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accent5"/>
                </a:solidFill>
              </a:rPr>
              <a:t>У дитинстві </a:t>
            </a:r>
            <a:r>
              <a:rPr lang="uk-UA" sz="4800" dirty="0" smtClean="0">
                <a:solidFill>
                  <a:srgbClr val="A20475"/>
                </a:solidFill>
              </a:rPr>
              <a:t>- </a:t>
            </a:r>
          </a:p>
          <a:p>
            <a:pPr algn="ctr"/>
            <a:r>
              <a:rPr lang="uk-UA" sz="4800" dirty="0" smtClean="0">
                <a:solidFill>
                  <a:srgbClr val="A20475"/>
                </a:solidFill>
              </a:rPr>
              <a:t> великий </a:t>
            </a:r>
          </a:p>
          <a:p>
            <a:pPr algn="ctr"/>
            <a:r>
              <a:rPr lang="uk-UA" sz="4800" dirty="0" smtClean="0">
                <a:solidFill>
                  <a:srgbClr val="A20475"/>
                </a:solidFill>
              </a:rPr>
              <a:t>духовний </a:t>
            </a:r>
          </a:p>
          <a:p>
            <a:pPr algn="ctr"/>
            <a:r>
              <a:rPr lang="uk-UA" sz="4800" dirty="0" smtClean="0">
                <a:solidFill>
                  <a:srgbClr val="A20475"/>
                </a:solidFill>
              </a:rPr>
              <a:t>потенціал</a:t>
            </a:r>
            <a:endParaRPr lang="ru-RU" sz="4800" dirty="0">
              <a:solidFill>
                <a:srgbClr val="A2047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2071678"/>
            <a:ext cx="3571900" cy="42148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schemeClr val="accent5"/>
                </a:solidFill>
              </a:rPr>
              <a:t>У дорослому</a:t>
            </a:r>
          </a:p>
          <a:p>
            <a:pPr algn="ctr"/>
            <a:r>
              <a:rPr lang="uk-UA" sz="4800" dirty="0" smtClean="0">
                <a:solidFill>
                  <a:schemeClr val="accent5"/>
                </a:solidFill>
              </a:rPr>
              <a:t> віці</a:t>
            </a:r>
            <a:r>
              <a:rPr lang="uk-UA" sz="4800" dirty="0" smtClean="0">
                <a:solidFill>
                  <a:srgbClr val="A20475"/>
                </a:solidFill>
              </a:rPr>
              <a:t> -  </a:t>
            </a:r>
          </a:p>
          <a:p>
            <a:pPr algn="ctr"/>
            <a:r>
              <a:rPr lang="uk-UA" sz="4800" dirty="0" err="1" smtClean="0">
                <a:solidFill>
                  <a:srgbClr val="A20475"/>
                </a:solidFill>
              </a:rPr>
              <a:t>нереалізо-ваність</a:t>
            </a:r>
            <a:r>
              <a:rPr lang="uk-UA" sz="4800" dirty="0" smtClean="0">
                <a:solidFill>
                  <a:srgbClr val="A20475"/>
                </a:solidFill>
              </a:rPr>
              <a:t> </a:t>
            </a:r>
          </a:p>
          <a:p>
            <a:pPr algn="ctr"/>
            <a:r>
              <a:rPr lang="uk-UA" sz="4800" dirty="0" smtClean="0">
                <a:solidFill>
                  <a:srgbClr val="A20475"/>
                </a:solidFill>
              </a:rPr>
              <a:t>у житті</a:t>
            </a:r>
            <a:endParaRPr lang="ru-RU" sz="4800" dirty="0">
              <a:solidFill>
                <a:srgbClr val="A20475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43372" y="2143116"/>
            <a:ext cx="985838" cy="471488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/>
                </a:solidFill>
              </a:rPr>
              <a:t>Н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Е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О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Р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О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М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А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Н 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Т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И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З</a:t>
            </a:r>
            <a:br>
              <a:rPr lang="uk-UA" sz="2400" b="1" dirty="0" smtClean="0">
                <a:solidFill>
                  <a:schemeClr val="accent5"/>
                </a:solidFill>
              </a:rPr>
            </a:br>
            <a:r>
              <a:rPr lang="uk-UA" sz="2400" b="1" dirty="0" smtClean="0">
                <a:solidFill>
                  <a:schemeClr val="accent5"/>
                </a:solidFill>
              </a:rPr>
              <a:t>М</a:t>
            </a:r>
            <a:endParaRPr lang="ru-RU" sz="24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Текст новели написано абзацами з мінімальною кількістю речень, що справляє незвичне візуальне враження та імітує музичний твір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За аналогією до контрастів переживань у музичному ноктюрні в новелі чергуються два відмінні настрої героїні: мрійливість, пасивність, нерішучість — з одного боку, та активність, жвавість, навіть непередбачуваність — з іншого.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3" y="551900"/>
            <a:ext cx="5960985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 smtClean="0"/>
              <a:t>Композиція твору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6001"/>
            <a:ext cx="2376264" cy="17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05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</a:rPr>
              <a:t>Монастирський дзвін </a:t>
            </a:r>
            <a:r>
              <a:rPr lang="uk-UA" dirty="0" smtClean="0"/>
              <a:t>– музика, потяг до прекрасного.</a:t>
            </a:r>
          </a:p>
          <a:p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</a:rPr>
              <a:t>Приборкання коня </a:t>
            </a:r>
            <a:r>
              <a:rPr lang="uk-UA" dirty="0" smtClean="0"/>
              <a:t>– виклик хлопцям.</a:t>
            </a:r>
          </a:p>
          <a:p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</a:rPr>
              <a:t>Похід до крамниці в бурю </a:t>
            </a:r>
            <a:r>
              <a:rPr lang="uk-UA" dirty="0" smtClean="0"/>
              <a:t>– виклик природі.</a:t>
            </a:r>
          </a:p>
          <a:p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</a:rPr>
              <a:t>Дитяча забавка в коня </a:t>
            </a:r>
            <a:r>
              <a:rPr lang="uk-UA" dirty="0" smtClean="0"/>
              <a:t>– нестримність натури (за Ф.Ніцше: сутність людини – у потягу до блакиті, до небес).</a:t>
            </a:r>
          </a:p>
          <a:p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</a:rPr>
              <a:t>Музика</a:t>
            </a:r>
            <a:r>
              <a:rPr lang="uk-UA" dirty="0" smtClean="0"/>
              <a:t> – прояв несвідомого в людині, пробудження  неконтрольованих емоційних переживань.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18276" y="476672"/>
            <a:ext cx="3307446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 smtClean="0"/>
              <a:t>Символи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3568" y="2150441"/>
            <a:ext cx="4032448" cy="387781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uk-UA" u="sng" dirty="0" smtClean="0">
                <a:solidFill>
                  <a:schemeClr val="tx2">
                    <a:lumMod val="75000"/>
                  </a:schemeClr>
                </a:solidFill>
              </a:rPr>
              <a:t>Тема. </a:t>
            </a:r>
            <a:r>
              <a:rPr lang="uk-UA" u="sng" dirty="0">
                <a:solidFill>
                  <a:schemeClr val="tx2">
                    <a:lumMod val="75000"/>
                  </a:schemeClr>
                </a:solidFill>
              </a:rPr>
              <a:t>З</a:t>
            </a:r>
            <a:r>
              <a:rPr lang="uk-UA" u="sng" dirty="0" smtClean="0">
                <a:solidFill>
                  <a:schemeClr val="tx2">
                    <a:lumMod val="75000"/>
                  </a:schemeClr>
                </a:solidFill>
              </a:rPr>
              <a:t>ображення </a:t>
            </a:r>
            <a:r>
              <a:rPr lang="uk-UA" u="sng" dirty="0">
                <a:solidFill>
                  <a:schemeClr val="tx2">
                    <a:lumMod val="75000"/>
                  </a:schemeClr>
                </a:solidFill>
              </a:rPr>
              <a:t>тонкої' пристрасної натури жінки, її життєлюбності та глибокого духовного світу, сповненого почуттів</a:t>
            </a:r>
            <a:r>
              <a:rPr lang="uk-UA" u="sng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uk-UA" u="sng" dirty="0">
                <a:solidFill>
                  <a:schemeClr val="tx2">
                    <a:lumMod val="75000"/>
                  </a:schemeClr>
                </a:solidFill>
              </a:rPr>
              <a:t>Ідея — утвердження думки про усвідомлення жінкою свого місця у світі та її права бути щасливою в усій повноті.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570156"/>
            <a:ext cx="8352928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i="1" dirty="0" smtClean="0"/>
              <a:t>І</a:t>
            </a:r>
            <a:r>
              <a:rPr lang="ru-RU" i="1" dirty="0" err="1" smtClean="0"/>
              <a:t>дейно-тематичний</a:t>
            </a:r>
            <a:r>
              <a:rPr lang="ru-RU" i="1" dirty="0" smtClean="0"/>
              <a:t> </a:t>
            </a:r>
            <a:r>
              <a:rPr lang="ru-RU" i="1" dirty="0" err="1" smtClean="0"/>
              <a:t>аналіз</a:t>
            </a: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341512"/>
            <a:ext cx="3295650" cy="349567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99247" y="2248347"/>
            <a:ext cx="8337249" cy="387781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ru-RU" dirty="0" err="1" smtClean="0"/>
              <a:t>Характерний</a:t>
            </a:r>
            <a:r>
              <a:rPr lang="ru-RU" dirty="0" smtClean="0"/>
              <a:t> </a:t>
            </a:r>
            <a:r>
              <a:rPr lang="ru-RU" dirty="0" err="1"/>
              <a:t>неоромантичний</a:t>
            </a:r>
            <a:r>
              <a:rPr lang="ru-RU" dirty="0"/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герой</a:t>
            </a:r>
            <a:r>
              <a:rPr lang="ru-RU" dirty="0"/>
              <a:t> — </a:t>
            </a:r>
            <a:r>
              <a:rPr lang="ru-RU" dirty="0" err="1"/>
              <a:t>непересічна</a:t>
            </a:r>
            <a:r>
              <a:rPr lang="ru-RU" dirty="0"/>
              <a:t> сильна </a:t>
            </a:r>
            <a:r>
              <a:rPr lang="ru-RU" dirty="0" err="1"/>
              <a:t>особистість</a:t>
            </a:r>
            <a:r>
              <a:rPr lang="ru-RU" dirty="0"/>
              <a:t>, </a:t>
            </a:r>
            <a:r>
              <a:rPr lang="ru-RU" dirty="0" err="1"/>
              <a:t>нерідко</a:t>
            </a:r>
            <a:r>
              <a:rPr lang="ru-RU" dirty="0"/>
              <a:t> </a:t>
            </a:r>
            <a:r>
              <a:rPr lang="ru-RU" dirty="0" err="1"/>
              <a:t>наділена</a:t>
            </a:r>
            <a:r>
              <a:rPr lang="ru-RU" dirty="0"/>
              <a:t> рисами «</a:t>
            </a:r>
            <a:r>
              <a:rPr lang="ru-RU" dirty="0" err="1"/>
              <a:t>надлюдини</a:t>
            </a:r>
            <a:r>
              <a:rPr lang="ru-RU" dirty="0"/>
              <a:t>», </a:t>
            </a:r>
            <a:r>
              <a:rPr lang="ru-RU" dirty="0" err="1"/>
              <a:t>вигнанець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протистоїть</a:t>
            </a:r>
            <a:r>
              <a:rPr lang="ru-RU" dirty="0"/>
              <a:t> </a:t>
            </a:r>
            <a:r>
              <a:rPr lang="ru-RU" dirty="0" err="1"/>
              <a:t>суспільній</a:t>
            </a:r>
            <a:r>
              <a:rPr lang="ru-RU" dirty="0"/>
              <a:t> </a:t>
            </a:r>
            <a:r>
              <a:rPr lang="ru-RU" dirty="0" err="1"/>
              <a:t>більшості</a:t>
            </a:r>
            <a:r>
              <a:rPr lang="ru-RU" dirty="0"/>
              <a:t>, </a:t>
            </a:r>
            <a:r>
              <a:rPr lang="ru-RU" dirty="0" err="1"/>
              <a:t>шукач</a:t>
            </a:r>
            <a:r>
              <a:rPr lang="ru-RU" dirty="0"/>
              <a:t> романтики та </a:t>
            </a:r>
            <a:r>
              <a:rPr lang="ru-RU" dirty="0" err="1" smtClean="0"/>
              <a:t>пригод</a:t>
            </a:r>
            <a:r>
              <a:rPr lang="ru-RU" dirty="0" smtClean="0"/>
              <a:t>.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Сюжетові</a:t>
            </a:r>
            <a:r>
              <a:rPr lang="ru-RU" dirty="0" smtClean="0"/>
              <a:t> </a:t>
            </a:r>
            <a:r>
              <a:rPr lang="ru-RU" dirty="0" err="1"/>
              <a:t>неоромантичного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/>
              <a:t>притаманні</a:t>
            </a:r>
            <a:r>
              <a:rPr lang="ru-RU" dirty="0"/>
              <a:t> </a:t>
            </a:r>
            <a:r>
              <a:rPr lang="ru-RU" dirty="0" err="1"/>
              <a:t>напруженість</a:t>
            </a:r>
            <a:r>
              <a:rPr lang="ru-RU" dirty="0"/>
              <a:t>,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небезпеки</a:t>
            </a:r>
            <a:r>
              <a:rPr lang="ru-RU" dirty="0"/>
              <a:t>, </a:t>
            </a:r>
            <a:r>
              <a:rPr lang="ru-RU" dirty="0" err="1"/>
              <a:t>боротьби</a:t>
            </a:r>
            <a:r>
              <a:rPr lang="ru-RU" dirty="0"/>
              <a:t>, </a:t>
            </a:r>
            <a:r>
              <a:rPr lang="ru-RU" dirty="0" err="1"/>
              <a:t>таємничі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надприродні</a:t>
            </a:r>
            <a:r>
              <a:rPr lang="ru-RU" dirty="0"/>
              <a:t> </a:t>
            </a:r>
            <a:r>
              <a:rPr lang="ru-RU" dirty="0" err="1"/>
              <a:t>події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uk-UA" dirty="0" smtClean="0"/>
              <a:t>Ознаки імпресіонізму: слухові, звукові, дотикові образи; миттєвість вражень, чуттєвість натури.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sz="4000" dirty="0" smtClean="0"/>
              <a:t>Літературний напрям – модернізм</a:t>
            </a:r>
            <a:br>
              <a:rPr lang="uk-UA" sz="4000" dirty="0" smtClean="0"/>
            </a:br>
            <a:r>
              <a:rPr lang="uk-UA" sz="2800" u="sng" dirty="0" smtClean="0"/>
              <a:t>Течії модернізму: неоромантизм та імпресіонізм</a:t>
            </a:r>
            <a:endParaRPr lang="ru-RU" sz="2800" u="sng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1" y="570156"/>
            <a:ext cx="6979854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b="1" i="1" dirty="0" smtClean="0"/>
              <a:t>Пояснення слів</a:t>
            </a:r>
            <a:endParaRPr lang="ru-RU" b="1" i="1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71600" y="2348880"/>
            <a:ext cx="7704856" cy="387798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Плебей</a:t>
            </a:r>
            <a:r>
              <a:rPr lang="ru-RU" altLang="ru-RU" sz="2800" dirty="0"/>
              <a:t> </a:t>
            </a:r>
            <a:r>
              <a:rPr lang="ru-RU" altLang="ru-RU" sz="2800" dirty="0" smtClean="0"/>
              <a:t>-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1.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У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стародавньому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Римі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представник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нижчого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стану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вільного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населення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. 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2.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У буржуазно-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дворянських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колах —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назва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людини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неаристократичного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походження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28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28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Вакації</a:t>
            </a:r>
            <a:r>
              <a:rPr lang="uk-UA" altLang="ru-RU" sz="2800" dirty="0" smtClean="0">
                <a:solidFill>
                  <a:srgbClr val="333333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- канікули.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28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28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Флер</a:t>
            </a:r>
            <a:r>
              <a:rPr lang="uk-UA" altLang="ru-RU" sz="2800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ru-RU" sz="2800" dirty="0" smtClean="0">
                <a:solidFill>
                  <a:srgbClr val="333333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– легка тканина.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66954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r>
              <a:rPr lang="uk-UA" dirty="0"/>
              <a:t>1. Доведіть, що «</a:t>
            </a:r>
            <a:r>
              <a:rPr lang="en-US" dirty="0" err="1"/>
              <a:t>Impromtu</a:t>
            </a:r>
            <a:r>
              <a:rPr lang="en-US" dirty="0"/>
              <a:t> </a:t>
            </a:r>
            <a:r>
              <a:rPr lang="en-US" dirty="0" err="1"/>
              <a:t>phantasie</a:t>
            </a:r>
            <a:r>
              <a:rPr lang="uk-UA" dirty="0"/>
              <a:t>» — автобіографічна новела.</a:t>
            </a:r>
            <a:endParaRPr lang="ru-RU" dirty="0"/>
          </a:p>
          <a:p>
            <a:r>
              <a:rPr lang="uk-UA" dirty="0"/>
              <a:t>2. Поясніть, і</a:t>
            </a:r>
            <a:r>
              <a:rPr lang="uk-UA" dirty="0" smtClean="0"/>
              <a:t>з </a:t>
            </a:r>
            <a:r>
              <a:rPr lang="uk-UA" dirty="0"/>
              <a:t>якою метою О. Кобилянська розриває художній час і художній простір у творі.</a:t>
            </a:r>
            <a:endParaRPr lang="ru-RU" dirty="0"/>
          </a:p>
          <a:p>
            <a:r>
              <a:rPr lang="uk-UA" dirty="0"/>
              <a:t>3. Обґрунтуйте, чому у </a:t>
            </a:r>
            <a:r>
              <a:rPr lang="uk-UA" dirty="0" smtClean="0"/>
              <a:t>новелі </a:t>
            </a:r>
            <a:r>
              <a:rPr lang="uk-UA" dirty="0"/>
              <a:t>відсутня класична послідовність розвитку сюжетної лінії.</a:t>
            </a:r>
            <a:endParaRPr lang="ru-RU" dirty="0"/>
          </a:p>
          <a:p>
            <a:r>
              <a:rPr lang="uk-UA" dirty="0"/>
              <a:t>4. Поясніть лейтмотивний образ сліз у новелі.</a:t>
            </a:r>
            <a:endParaRPr lang="ru-RU" dirty="0"/>
          </a:p>
          <a:p>
            <a:r>
              <a:rPr lang="uk-UA" dirty="0"/>
              <a:t>5. Зверніть увагу на кількаразове повторення образу церковного дзвону у творі. Поясніть його місце в композиції твору та </a:t>
            </a:r>
            <a:r>
              <a:rPr lang="uk-UA" dirty="0" smtClean="0"/>
              <a:t>в розкритті </a:t>
            </a:r>
            <a:r>
              <a:rPr lang="uk-UA" dirty="0"/>
              <a:t>ідейного задуму авторки.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sz="3600" dirty="0"/>
              <a:t>ЗАПИТАННЯ ТА ЗАВДАННЯ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96511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uk-UA" dirty="0"/>
              <a:t>6. Поясніть, чому про оповідачку авторка пише, що вона «стала лише половиною тим, чим обіцювала стати дитиною...».</a:t>
            </a:r>
            <a:endParaRPr lang="ru-RU" dirty="0"/>
          </a:p>
          <a:p>
            <a:r>
              <a:rPr lang="uk-UA" dirty="0"/>
              <a:t>7. Прокоментуйте, чому героїня стверджує: «...я </a:t>
            </a:r>
            <a:r>
              <a:rPr lang="ru-RU" dirty="0"/>
              <a:t>помимо </a:t>
            </a:r>
            <a:r>
              <a:rPr lang="uk-UA" dirty="0"/>
              <a:t>того, що в моїх жилах пливе кров будучини, не маю будучини, не маю в житті своїм полудня».</a:t>
            </a:r>
            <a:endParaRPr lang="ru-RU" dirty="0"/>
          </a:p>
          <a:p>
            <a:r>
              <a:rPr lang="uk-UA" dirty="0"/>
              <a:t>8. Схарактеризуйте образ оповідачки твору.</a:t>
            </a:r>
            <a:endParaRPr lang="ru-RU" dirty="0"/>
          </a:p>
          <a:p>
            <a:r>
              <a:rPr lang="uk-UA" dirty="0"/>
              <a:t>9. Яку роль у новелі відіграє музика?</a:t>
            </a:r>
            <a:endParaRPr lang="ru-RU" dirty="0"/>
          </a:p>
          <a:p>
            <a:r>
              <a:rPr lang="uk-UA" dirty="0"/>
              <a:t>10. Назвіть ознаки неоромантизму у новелі.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99247" y="404664"/>
            <a:ext cx="7756263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4000" dirty="0" smtClean="0"/>
              <a:t>ЗАПИТАННЯ </a:t>
            </a:r>
            <a:r>
              <a:rPr lang="uk-UA" sz="4000" dirty="0"/>
              <a:t>ТА ЗАВДАННЯ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2766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98085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uk-UA" sz="2800" dirty="0" smtClean="0"/>
              <a:t>11. Чому письменниця не називає імені головної героїні?</a:t>
            </a:r>
          </a:p>
          <a:p>
            <a:r>
              <a:rPr lang="uk-UA" sz="2800" dirty="0" smtClean="0"/>
              <a:t>12. Яка особливість простежується в однойменних творах різних видів мистецтв?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sz="4000" dirty="0" smtClean="0">
                <a:solidFill>
                  <a:srgbClr val="895D1D"/>
                </a:solidFill>
              </a:rPr>
              <a:t/>
            </a:r>
            <a:br>
              <a:rPr lang="uk-UA" sz="4000" dirty="0" smtClean="0">
                <a:solidFill>
                  <a:srgbClr val="895D1D"/>
                </a:solidFill>
              </a:rPr>
            </a:br>
            <a:r>
              <a:rPr lang="uk-UA" sz="4000" dirty="0" smtClean="0">
                <a:solidFill>
                  <a:srgbClr val="895D1D"/>
                </a:solidFill>
              </a:rPr>
              <a:t>ЗАПИТАННЯ </a:t>
            </a:r>
            <a:r>
              <a:rPr lang="uk-UA" sz="4000" dirty="0">
                <a:solidFill>
                  <a:srgbClr val="895D1D"/>
                </a:solidFill>
              </a:rPr>
              <a:t>ТА ЗАВДАННЯ</a:t>
            </a:r>
            <a:r>
              <a:rPr lang="ru-RU" dirty="0">
                <a:solidFill>
                  <a:srgbClr val="895D1D"/>
                </a:solidFill>
              </a:rPr>
              <a:t/>
            </a:r>
            <a:br>
              <a:rPr lang="ru-RU" dirty="0">
                <a:solidFill>
                  <a:srgbClr val="895D1D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073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996952"/>
            <a:ext cx="7745505" cy="204474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accent1"/>
                </a:solidFill>
              </a:rPr>
              <a:t> Написати есе «Моє враження від музики Ф.Шопена»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1" y="570156"/>
            <a:ext cx="6907846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805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8136904" cy="2524270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</a:rPr>
              <a:t>Imp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r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o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mp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</a:rPr>
              <a:t>tu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</a:rPr>
              <a:t>phantasie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О.Ю.Кобилянська</a:t>
            </a:r>
            <a:b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1894</a:t>
            </a:r>
            <a:endParaRPr lang="uk-U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4" name="Рисунок 3" descr="https://ukrlit.net/textbook/10klas_11/10klas_11.files/image083.jpg"/>
          <p:cNvPicPr/>
          <p:nvPr/>
        </p:nvPicPr>
        <p:blipFill>
          <a:blip r:embed="rId2"/>
          <a:srcRect t="9434" b="8018"/>
          <a:stretch>
            <a:fillRect/>
          </a:stretch>
        </p:blipFill>
        <p:spPr bwMode="auto">
          <a:xfrm>
            <a:off x="539552" y="3747398"/>
            <a:ext cx="2495550" cy="250033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19872" y="4437112"/>
            <a:ext cx="5040560" cy="16561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uk-UA" sz="3600" i="1" dirty="0" smtClean="0">
                <a:solidFill>
                  <a:schemeClr val="accent1">
                    <a:lumMod val="50000"/>
                  </a:schemeClr>
                </a:solidFill>
              </a:rPr>
              <a:t>Музика висікає вогонь з людських сердець.</a:t>
            </a:r>
          </a:p>
          <a:p>
            <a:pPr algn="r"/>
            <a:r>
              <a:rPr lang="uk-UA" sz="3600" i="1" dirty="0" err="1" smtClean="0">
                <a:solidFill>
                  <a:schemeClr val="accent1">
                    <a:lumMod val="50000"/>
                  </a:schemeClr>
                </a:solidFill>
              </a:rPr>
              <a:t>Ф.Шопен</a:t>
            </a:r>
            <a:endParaRPr lang="ru-RU" sz="36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41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562"/>
            <a:ext cx="2448272" cy="351273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1800" y="332656"/>
            <a:ext cx="3379454" cy="1054250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 smtClean="0"/>
              <a:t>Алюзія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7" y="2204864"/>
            <a:ext cx="5256584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Фридерик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Франсуа́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Шопе́н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—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видатний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польський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</a:rPr>
              <a:t>композитор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 та 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піаніст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Його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вважають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національним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героєм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Польщі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3360767"/>
            <a:ext cx="4824536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Ноктю́рн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(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hlinkClick r:id="rId3" tooltip="Французька мова"/>
              </a:rPr>
              <a:t>фр.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nocturne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—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нічний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) —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поширена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назва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музичних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композицій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переважно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інструментальних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що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навіяна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поетичним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настроєм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ночі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672" y="4701336"/>
            <a:ext cx="5904656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    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Усесвітньо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відомими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стали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ноктюрни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hlinkClick r:id="rId4" tooltip="Шопен"/>
              </a:rPr>
              <a:t>Ф. Шопена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який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написав 21 ноктюрн.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Шопенівські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ноктюрни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написані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в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тричастинній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або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hlinkClick r:id="rId5" tooltip="Рондо"/>
              </a:rPr>
              <a:t>рондальній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формі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містять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темпові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контрасти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, як правило — 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                 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повільно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 - 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швидко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 - 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повільно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87105" y="2276872"/>
            <a:ext cx="8159032" cy="384017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vi-VN" sz="3200" b="1" dirty="0" smtClean="0">
                <a:solidFill>
                  <a:schemeClr val="accent1">
                    <a:lumMod val="50000"/>
                  </a:schemeClr>
                </a:solidFill>
              </a:rPr>
              <a:t>Фанта́зія</a:t>
            </a:r>
            <a:r>
              <a:rPr lang="vi-VN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vi-VN" dirty="0" smtClean="0">
                <a:solidFill>
                  <a:schemeClr val="tx1"/>
                </a:solidFill>
              </a:rPr>
              <a:t>(лат.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Phantasia</a:t>
            </a:r>
            <a:r>
              <a:rPr lang="en-US" dirty="0" smtClean="0">
                <a:solidFill>
                  <a:schemeClr val="tx1"/>
                </a:solidFill>
              </a:rPr>
              <a:t> </a:t>
            </a:r>
            <a:r>
              <a:rPr lang="vi-VN" dirty="0" smtClean="0">
                <a:solidFill>
                  <a:schemeClr val="tx1"/>
                </a:solidFill>
              </a:rPr>
              <a:t>від грец.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l-GR" i="1" dirty="0" smtClean="0">
                <a:solidFill>
                  <a:schemeClr val="tx1"/>
                </a:solidFill>
              </a:rPr>
              <a:t>φαντασια</a:t>
            </a:r>
            <a:r>
              <a:rPr lang="el-GR" dirty="0" smtClean="0">
                <a:solidFill>
                  <a:schemeClr val="tx1"/>
                </a:solidFill>
              </a:rPr>
              <a:t> — </a:t>
            </a:r>
            <a:r>
              <a:rPr lang="vi-VN" dirty="0" smtClean="0">
                <a:solidFill>
                  <a:schemeClr val="tx1"/>
                </a:solidFill>
              </a:rPr>
              <a:t>уява) - створення людиною нових образів в</a:t>
            </a:r>
            <a:r>
              <a:rPr lang="uk-UA" dirty="0" smtClean="0">
                <a:solidFill>
                  <a:schemeClr val="tx1"/>
                </a:solidFill>
              </a:rPr>
              <a:t>                                      </a:t>
            </a:r>
            <a:r>
              <a:rPr lang="vi-VN" dirty="0" smtClean="0">
                <a:solidFill>
                  <a:schemeClr val="tx1"/>
                </a:solidFill>
              </a:rPr>
              <a:t>рамках майбутнього часу, з використанням колись сприйнятого минулого, на основі наявного інтелекту.</a:t>
            </a:r>
          </a:p>
          <a:p>
            <a:r>
              <a:rPr lang="ru-RU" sz="3200" b="1" dirty="0" err="1" smtClean="0">
                <a:solidFill>
                  <a:schemeClr val="tx1"/>
                </a:solidFill>
              </a:rPr>
              <a:t>Експромт</a:t>
            </a:r>
            <a:r>
              <a:rPr lang="ru-RU" dirty="0" smtClean="0">
                <a:solidFill>
                  <a:schemeClr val="tx1"/>
                </a:solidFill>
              </a:rPr>
              <a:t> (</a:t>
            </a:r>
            <a:r>
              <a:rPr lang="ru-RU" dirty="0" err="1" smtClean="0">
                <a:solidFill>
                  <a:schemeClr val="tx1"/>
                </a:solidFill>
              </a:rPr>
              <a:t>від</a:t>
            </a:r>
            <a:r>
              <a:rPr lang="ru-RU" dirty="0" smtClean="0">
                <a:solidFill>
                  <a:schemeClr val="tx1"/>
                </a:solidFill>
              </a:rPr>
              <a:t> лат. </a:t>
            </a:r>
            <a:r>
              <a:rPr lang="en-US" i="1" dirty="0" err="1" smtClean="0">
                <a:solidFill>
                  <a:schemeClr val="tx1"/>
                </a:solidFill>
              </a:rPr>
              <a:t>exprom</a:t>
            </a:r>
            <a:r>
              <a:rPr lang="en-US" i="1" dirty="0" smtClean="0">
                <a:solidFill>
                  <a:schemeClr val="tx1"/>
                </a:solidFill>
              </a:rPr>
              <a:t>(p)</a:t>
            </a:r>
            <a:r>
              <a:rPr lang="en-US" i="1" dirty="0" err="1" smtClean="0">
                <a:solidFill>
                  <a:schemeClr val="tx1"/>
                </a:solidFill>
              </a:rPr>
              <a:t>tus</a:t>
            </a:r>
            <a:r>
              <a:rPr lang="en-US" dirty="0" smtClean="0">
                <a:solidFill>
                  <a:schemeClr val="tx1"/>
                </a:solidFill>
              </a:rPr>
              <a:t> — </a:t>
            </a:r>
            <a:r>
              <a:rPr lang="ru-RU" dirty="0" err="1" smtClean="0">
                <a:solidFill>
                  <a:schemeClr val="tx1"/>
                </a:solidFill>
              </a:rPr>
              <a:t>готовий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Експромт</a:t>
            </a: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 err="1" smtClean="0">
                <a:solidFill>
                  <a:schemeClr val="tx1"/>
                </a:solidFill>
              </a:rPr>
              <a:t>літ</a:t>
            </a:r>
            <a:r>
              <a:rPr lang="ru-RU" dirty="0" smtClean="0">
                <a:solidFill>
                  <a:schemeClr val="tx1"/>
                </a:solidFill>
              </a:rPr>
              <a:t>.) — </a:t>
            </a:r>
            <a:r>
              <a:rPr lang="ru-RU" dirty="0" err="1" smtClean="0">
                <a:solidFill>
                  <a:schemeClr val="tx1"/>
                </a:solidFill>
              </a:rPr>
              <a:t>прозовий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віршований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твір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створений</a:t>
            </a:r>
            <a:r>
              <a:rPr lang="ru-RU" dirty="0" smtClean="0">
                <a:solidFill>
                  <a:schemeClr val="tx1"/>
                </a:solidFill>
              </a:rPr>
              <a:t> без </a:t>
            </a:r>
            <a:r>
              <a:rPr lang="ru-RU" dirty="0" err="1" smtClean="0">
                <a:solidFill>
                  <a:schemeClr val="tx1"/>
                </a:solidFill>
              </a:rPr>
              <a:t>підготовки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попереднього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обдумування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Експромт</a:t>
            </a:r>
            <a:r>
              <a:rPr lang="ru-RU" dirty="0" smtClean="0">
                <a:solidFill>
                  <a:schemeClr val="tx1"/>
                </a:solidFill>
              </a:rPr>
              <a:t> (муз.) — </a:t>
            </a:r>
            <a:r>
              <a:rPr lang="ru-RU" dirty="0" err="1" smtClean="0">
                <a:solidFill>
                  <a:schemeClr val="tx1"/>
                </a:solidFill>
              </a:rPr>
              <a:t>лірична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п'єса</a:t>
            </a:r>
            <a:r>
              <a:rPr lang="ru-RU" dirty="0" smtClean="0">
                <a:solidFill>
                  <a:schemeClr val="tx1"/>
                </a:solidFill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</a:rPr>
              <a:t>фортепіано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або</a:t>
            </a:r>
            <a:r>
              <a:rPr lang="ru-RU" dirty="0" smtClean="0">
                <a:solidFill>
                  <a:schemeClr val="tx1"/>
                </a:solidFill>
              </a:rPr>
              <a:t> скрипки, створена </a:t>
            </a:r>
            <a:r>
              <a:rPr lang="ru-RU" dirty="0" err="1" smtClean="0">
                <a:solidFill>
                  <a:schemeClr val="tx1"/>
                </a:solidFill>
              </a:rPr>
              <a:t>ніби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раптово</a:t>
            </a:r>
            <a:r>
              <a:rPr lang="ru-RU" dirty="0" smtClean="0">
                <a:solidFill>
                  <a:schemeClr val="tx1"/>
                </a:solidFill>
              </a:rPr>
              <a:t>, в </a:t>
            </a:r>
            <a:r>
              <a:rPr lang="ru-RU" dirty="0" err="1" smtClean="0">
                <a:solidFill>
                  <a:schemeClr val="tx1"/>
                </a:solidFill>
              </a:rPr>
              <a:t>результаті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імпровізації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 smtClean="0"/>
              <a:t>Пояснення слів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04798" y="2204864"/>
            <a:ext cx="7745505" cy="298085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4400" b="1" dirty="0" smtClean="0">
                <a:solidFill>
                  <a:schemeClr val="tx2"/>
                </a:solidFill>
              </a:rPr>
              <a:t>«</a:t>
            </a:r>
            <a:r>
              <a:rPr lang="uk-UA" sz="4400" b="1" dirty="0" err="1" smtClean="0">
                <a:solidFill>
                  <a:schemeClr val="tx2"/>
                </a:solidFill>
              </a:rPr>
              <a:t>Imp</a:t>
            </a:r>
            <a:r>
              <a:rPr lang="en-US" sz="4400" b="1" dirty="0" smtClean="0">
                <a:solidFill>
                  <a:schemeClr val="tx2"/>
                </a:solidFill>
              </a:rPr>
              <a:t>r</a:t>
            </a:r>
            <a:r>
              <a:rPr lang="uk-UA" sz="4400" b="1" dirty="0" smtClean="0">
                <a:solidFill>
                  <a:schemeClr val="tx2"/>
                </a:solidFill>
              </a:rPr>
              <a:t>o</a:t>
            </a:r>
            <a:r>
              <a:rPr lang="en-US" sz="4400" b="1" dirty="0" smtClean="0">
                <a:solidFill>
                  <a:schemeClr val="tx2"/>
                </a:solidFill>
              </a:rPr>
              <a:t>mp</a:t>
            </a:r>
            <a:r>
              <a:rPr lang="uk-UA" sz="4400" b="1" dirty="0" err="1" smtClean="0">
                <a:solidFill>
                  <a:schemeClr val="tx2"/>
                </a:solidFill>
              </a:rPr>
              <a:t>tu</a:t>
            </a:r>
            <a:r>
              <a:rPr lang="uk-UA" sz="4400" b="1" dirty="0" smtClean="0">
                <a:solidFill>
                  <a:schemeClr val="tx2"/>
                </a:solidFill>
              </a:rPr>
              <a:t> </a:t>
            </a:r>
            <a:r>
              <a:rPr lang="uk-UA" sz="4400" b="1" dirty="0" err="1" smtClean="0">
                <a:solidFill>
                  <a:schemeClr val="tx2"/>
                </a:solidFill>
              </a:rPr>
              <a:t>phantasie</a:t>
            </a:r>
            <a:r>
              <a:rPr lang="uk-UA" sz="4400" b="1" dirty="0" smtClean="0">
                <a:solidFill>
                  <a:schemeClr val="tx2"/>
                </a:solidFill>
              </a:rPr>
              <a:t>» =</a:t>
            </a:r>
            <a:r>
              <a:rPr lang="uk-UA" sz="4400" dirty="0" smtClean="0"/>
              <a:t> спонтанне й вільне  створення людиною   нових образів</a:t>
            </a:r>
            <a:endParaRPr lang="ru-RU" sz="44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1720" y="404664"/>
            <a:ext cx="5251662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 smtClean="0"/>
              <a:t>Пояснення назви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14348" y="1928802"/>
            <a:ext cx="8159033" cy="387781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3200" b="1" dirty="0" smtClean="0">
                <a:solidFill>
                  <a:schemeClr val="accent5"/>
                </a:solidFill>
              </a:rPr>
              <a:t>1. Автор, назва - </a:t>
            </a:r>
            <a:r>
              <a:rPr lang="uk-UA" sz="3200" b="1" dirty="0" smtClean="0">
                <a:solidFill>
                  <a:schemeClr val="tx2"/>
                </a:solidFill>
              </a:rPr>
              <a:t>«</a:t>
            </a:r>
            <a:r>
              <a:rPr lang="uk-UA" sz="3200" b="1" dirty="0" err="1" smtClean="0">
                <a:solidFill>
                  <a:schemeClr val="tx2"/>
                </a:solidFill>
              </a:rPr>
              <a:t>Imp</a:t>
            </a:r>
            <a:r>
              <a:rPr lang="en-US" sz="3200" b="1" dirty="0" smtClean="0">
                <a:solidFill>
                  <a:schemeClr val="tx2"/>
                </a:solidFill>
              </a:rPr>
              <a:t>r</a:t>
            </a:r>
            <a:r>
              <a:rPr lang="uk-UA" sz="3200" b="1" dirty="0" smtClean="0">
                <a:solidFill>
                  <a:schemeClr val="tx2"/>
                </a:solidFill>
              </a:rPr>
              <a:t>o</a:t>
            </a:r>
            <a:r>
              <a:rPr lang="en-US" sz="3200" b="1" dirty="0" smtClean="0">
                <a:solidFill>
                  <a:schemeClr val="tx2"/>
                </a:solidFill>
              </a:rPr>
              <a:t>mp</a:t>
            </a:r>
            <a:r>
              <a:rPr lang="uk-UA" sz="3200" b="1" dirty="0" err="1" smtClean="0">
                <a:solidFill>
                  <a:schemeClr val="tx2"/>
                </a:solidFill>
              </a:rPr>
              <a:t>tu</a:t>
            </a:r>
            <a:r>
              <a:rPr lang="uk-UA" sz="3200" b="1" dirty="0" smtClean="0">
                <a:solidFill>
                  <a:schemeClr val="tx2"/>
                </a:solidFill>
              </a:rPr>
              <a:t> </a:t>
            </a:r>
            <a:r>
              <a:rPr lang="uk-UA" sz="3200" b="1" dirty="0" err="1" smtClean="0">
                <a:solidFill>
                  <a:schemeClr val="tx2"/>
                </a:solidFill>
              </a:rPr>
              <a:t>phantasie</a:t>
            </a:r>
            <a:r>
              <a:rPr lang="uk-UA" sz="3200" b="1" dirty="0" smtClean="0">
                <a:solidFill>
                  <a:schemeClr val="tx2"/>
                </a:solidFill>
              </a:rPr>
              <a:t>» 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br>
              <a:rPr lang="en-US" sz="3200" b="1" dirty="0" smtClean="0">
                <a:solidFill>
                  <a:schemeClr val="tx2"/>
                </a:solidFill>
              </a:rPr>
            </a:br>
            <a:r>
              <a:rPr lang="uk-UA" sz="3200" b="1" dirty="0" smtClean="0">
                <a:solidFill>
                  <a:schemeClr val="tx2"/>
                </a:solidFill>
              </a:rPr>
              <a:t>О.Ю.Кобилянська</a:t>
            </a:r>
            <a:endParaRPr lang="uk-UA" sz="3200" b="1" dirty="0" smtClean="0">
              <a:solidFill>
                <a:schemeClr val="accent5"/>
              </a:solidFill>
            </a:endParaRPr>
          </a:p>
          <a:p>
            <a:pPr>
              <a:buNone/>
            </a:pPr>
            <a:r>
              <a:rPr lang="uk-UA" sz="3200" b="1" dirty="0" smtClean="0">
                <a:solidFill>
                  <a:schemeClr val="accent5"/>
                </a:solidFill>
              </a:rPr>
              <a:t>2. Рід – </a:t>
            </a:r>
            <a:r>
              <a:rPr lang="uk-UA" sz="3200" b="1" dirty="0" smtClean="0">
                <a:solidFill>
                  <a:schemeClr val="tx2"/>
                </a:solidFill>
              </a:rPr>
              <a:t>епос</a:t>
            </a:r>
          </a:p>
          <a:p>
            <a:pPr>
              <a:buNone/>
            </a:pPr>
            <a:r>
              <a:rPr lang="uk-UA" sz="3200" b="1" dirty="0" smtClean="0">
                <a:solidFill>
                  <a:schemeClr val="accent5"/>
                </a:solidFill>
              </a:rPr>
              <a:t>3. Жанр –</a:t>
            </a:r>
            <a:r>
              <a:rPr lang="uk-UA" sz="3200" b="1" dirty="0" smtClean="0">
                <a:solidFill>
                  <a:schemeClr val="tx2"/>
                </a:solidFill>
              </a:rPr>
              <a:t> новела</a:t>
            </a:r>
          </a:p>
          <a:p>
            <a:pPr>
              <a:buNone/>
            </a:pPr>
            <a:r>
              <a:rPr lang="uk-UA" sz="3200" b="1" dirty="0" smtClean="0">
                <a:solidFill>
                  <a:schemeClr val="accent5"/>
                </a:solidFill>
              </a:rPr>
              <a:t>4. Час подій – </a:t>
            </a:r>
            <a:r>
              <a:rPr lang="uk-UA" sz="3200" b="1" dirty="0" smtClean="0">
                <a:solidFill>
                  <a:schemeClr val="tx2"/>
                </a:solidFill>
              </a:rPr>
              <a:t>кін. ХІХ ст.</a:t>
            </a:r>
          </a:p>
          <a:p>
            <a:pPr>
              <a:buNone/>
            </a:pPr>
            <a:r>
              <a:rPr lang="uk-UA" sz="3200" b="1" dirty="0" smtClean="0">
                <a:solidFill>
                  <a:schemeClr val="accent5"/>
                </a:solidFill>
              </a:rPr>
              <a:t>5. Місце подій – </a:t>
            </a:r>
            <a:r>
              <a:rPr lang="uk-UA" sz="3200" b="1" dirty="0" smtClean="0">
                <a:solidFill>
                  <a:schemeClr val="tx2"/>
                </a:solidFill>
              </a:rPr>
              <a:t>Буковина</a:t>
            </a:r>
          </a:p>
          <a:p>
            <a:pPr>
              <a:buNone/>
            </a:pPr>
            <a:r>
              <a:rPr lang="uk-UA" sz="3200" b="1" dirty="0" smtClean="0">
                <a:solidFill>
                  <a:schemeClr val="accent5"/>
                </a:solidFill>
              </a:rPr>
              <a:t>6. Персонажі: </a:t>
            </a:r>
            <a:r>
              <a:rPr lang="uk-UA" sz="3200" b="1" dirty="0" smtClean="0">
                <a:solidFill>
                  <a:schemeClr val="tx2"/>
                </a:solidFill>
              </a:rPr>
              <a:t>дівчина-аристократка,</a:t>
            </a:r>
          </a:p>
          <a:p>
            <a:pPr>
              <a:buNone/>
            </a:pPr>
            <a:r>
              <a:rPr lang="uk-UA" sz="3200" b="1" dirty="0" smtClean="0">
                <a:solidFill>
                  <a:schemeClr val="tx2"/>
                </a:solidFill>
              </a:rPr>
              <a:t>        настройщик фортепіано</a:t>
            </a:r>
            <a:endParaRPr lang="ru-RU" sz="3200" b="1" dirty="0">
              <a:solidFill>
                <a:schemeClr val="accent5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b="1" i="1" dirty="0" smtClean="0">
                <a:solidFill>
                  <a:srgbClr val="A20475"/>
                </a:solidFill>
              </a:rPr>
              <a:t>Аналіз твору</a:t>
            </a:r>
            <a:endParaRPr lang="ru-RU" b="1" i="1" dirty="0">
              <a:solidFill>
                <a:srgbClr val="A20475"/>
              </a:solidFill>
            </a:endParaRPr>
          </a:p>
        </p:txBody>
      </p:sp>
      <p:pic>
        <p:nvPicPr>
          <p:cNvPr id="1026" name="Picture 2" descr="C:\Users\User\Desktop\depositphotos_4234153-stock-photo-flowers-on-sheet-music.jpg"/>
          <p:cNvPicPr>
            <a:picLocks noChangeAspect="1" noChangeArrowheads="1"/>
          </p:cNvPicPr>
          <p:nvPr/>
        </p:nvPicPr>
        <p:blipFill>
          <a:blip r:embed="rId2"/>
          <a:srcRect l="4432" b="12903"/>
          <a:stretch>
            <a:fillRect/>
          </a:stretch>
        </p:blipFill>
        <p:spPr bwMode="auto">
          <a:xfrm>
            <a:off x="5786446" y="2714620"/>
            <a:ext cx="2786082" cy="158943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uk-UA" dirty="0" smtClean="0"/>
              <a:t>Що ми дізналися з першої частини про героїню?</a:t>
            </a:r>
          </a:p>
          <a:p>
            <a:r>
              <a:rPr lang="uk-UA" dirty="0" smtClean="0"/>
              <a:t>Що хотіла показати О. Кобилянська, увівши епізод із жеребцем?</a:t>
            </a:r>
          </a:p>
          <a:p>
            <a:r>
              <a:rPr lang="uk-UA" dirty="0" smtClean="0"/>
              <a:t>Чому дівчина заплакала, коли </a:t>
            </a:r>
            <a:r>
              <a:rPr lang="uk-UA" dirty="0" err="1" smtClean="0"/>
              <a:t>стройник</a:t>
            </a:r>
            <a:r>
              <a:rPr lang="uk-UA" dirty="0" smtClean="0"/>
              <a:t> грав? Який твір він виконував?</a:t>
            </a:r>
          </a:p>
          <a:p>
            <a:r>
              <a:rPr lang="uk-UA" dirty="0" smtClean="0"/>
              <a:t>Яку пораду майстер дав дівчині? Зачитайте.</a:t>
            </a:r>
          </a:p>
          <a:p>
            <a:r>
              <a:rPr lang="uk-UA" dirty="0" smtClean="0"/>
              <a:t>Якою стала дівчина, коли виросла?</a:t>
            </a:r>
          </a:p>
          <a:p>
            <a:r>
              <a:rPr lang="uk-UA" dirty="0" smtClean="0"/>
              <a:t>Як характеризує письменниця героїню? У чому виявлялася оригінальність?</a:t>
            </a:r>
          </a:p>
          <a:p>
            <a:r>
              <a:rPr lang="uk-UA" dirty="0" smtClean="0"/>
              <a:t>Як розмірковує дівчина про життя? Зачитайте.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480720" cy="105425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b="1" i="1" dirty="0" err="1" smtClean="0">
                <a:solidFill>
                  <a:schemeClr val="accent2">
                    <a:lumMod val="50000"/>
                  </a:schemeClr>
                </a:solidFill>
              </a:rPr>
              <a:t>Бліц-опитування</a:t>
            </a:r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33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99247" y="2248347"/>
            <a:ext cx="7873281" cy="4252487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uk-UA" sz="3600" b="1" u="sng" dirty="0" smtClean="0">
                <a:solidFill>
                  <a:srgbClr val="A20475"/>
                </a:solidFill>
              </a:rPr>
              <a:t>У дитинстві</a:t>
            </a:r>
          </a:p>
          <a:p>
            <a:pPr>
              <a:buNone/>
            </a:pPr>
            <a:r>
              <a:rPr lang="uk-UA" sz="3600" b="1" dirty="0" smtClean="0">
                <a:solidFill>
                  <a:schemeClr val="accent1"/>
                </a:solidFill>
              </a:rPr>
              <a:t>1. Вдача дівчини романтична, енергійна, смілива, спостережлива, з багатою уявою.</a:t>
            </a:r>
          </a:p>
          <a:p>
            <a:pPr>
              <a:buNone/>
            </a:pPr>
            <a:r>
              <a:rPr lang="uk-UA" sz="3600" b="1" dirty="0" smtClean="0">
                <a:solidFill>
                  <a:schemeClr val="accent1"/>
                </a:solidFill>
              </a:rPr>
              <a:t>2. Приборкування коня.</a:t>
            </a:r>
          </a:p>
          <a:p>
            <a:pPr>
              <a:buNone/>
            </a:pPr>
            <a:r>
              <a:rPr lang="uk-UA" sz="3600" b="1" dirty="0" smtClean="0">
                <a:solidFill>
                  <a:schemeClr val="accent1"/>
                </a:solidFill>
              </a:rPr>
              <a:t>3. Вплив музики.</a:t>
            </a:r>
          </a:p>
          <a:p>
            <a:pPr>
              <a:buNone/>
            </a:pPr>
            <a:endParaRPr lang="uk-UA" sz="3600" b="1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uk-UA" sz="3600" b="1" u="sng" dirty="0" smtClean="0">
                <a:solidFill>
                  <a:srgbClr val="A20475"/>
                </a:solidFill>
              </a:rPr>
              <a:t>Коли стала дорослою</a:t>
            </a:r>
          </a:p>
          <a:p>
            <a:pPr>
              <a:buNone/>
            </a:pPr>
            <a:r>
              <a:rPr lang="uk-UA" sz="3600" b="1" dirty="0" smtClean="0">
                <a:solidFill>
                  <a:schemeClr val="accent1"/>
                </a:solidFill>
              </a:rPr>
              <a:t>4. Була занадто оригінальною.</a:t>
            </a:r>
          </a:p>
          <a:p>
            <a:pPr>
              <a:buNone/>
            </a:pPr>
            <a:r>
              <a:rPr lang="uk-UA" sz="3600" b="1" dirty="0" smtClean="0">
                <a:solidFill>
                  <a:schemeClr val="accent1"/>
                </a:solidFill>
              </a:rPr>
              <a:t>5. Відчуття (очікування щастя від життя).</a:t>
            </a:r>
          </a:p>
          <a:p>
            <a:pPr>
              <a:buNone/>
            </a:pPr>
            <a:r>
              <a:rPr lang="uk-UA" sz="3600" b="1" dirty="0" smtClean="0">
                <a:solidFill>
                  <a:schemeClr val="accent1"/>
                </a:solidFill>
              </a:rPr>
              <a:t>6. Сила музики.</a:t>
            </a:r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79810" y="74590"/>
            <a:ext cx="6212670" cy="163110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dirty="0" smtClean="0">
                <a:solidFill>
                  <a:schemeClr val="accent5"/>
                </a:solidFill>
              </a:rPr>
              <a:t>План змісту новели</a:t>
            </a:r>
            <a:r>
              <a:rPr lang="uk-UA" dirty="0" smtClean="0"/>
              <a:t> </a:t>
            </a:r>
            <a:r>
              <a:rPr lang="uk-UA" dirty="0" err="1" smtClean="0"/>
              <a:t>–монтаж</a:t>
            </a:r>
            <a:r>
              <a:rPr lang="uk-UA" dirty="0" smtClean="0"/>
              <a:t> </a:t>
            </a:r>
            <a:r>
              <a:rPr lang="uk-UA" u="sng" dirty="0" smtClean="0">
                <a:solidFill>
                  <a:schemeClr val="accent5"/>
                </a:solidFill>
              </a:rPr>
              <a:t>контрастів</a:t>
            </a:r>
            <a:endParaRPr lang="ru-RU" u="sng" dirty="0">
              <a:solidFill>
                <a:schemeClr val="accent5"/>
              </a:solidFill>
            </a:endParaRPr>
          </a:p>
        </p:txBody>
      </p:sp>
      <p:pic>
        <p:nvPicPr>
          <p:cNvPr id="2050" name="Picture 2" descr="C:\Users\User\Desktop\1542485314_1453128122-1.jpg"/>
          <p:cNvPicPr>
            <a:picLocks noChangeAspect="1" noChangeArrowheads="1"/>
          </p:cNvPicPr>
          <p:nvPr/>
        </p:nvPicPr>
        <p:blipFill>
          <a:blip r:embed="rId2"/>
          <a:srcRect l="3796" t="3796" r="3796" b="10244"/>
          <a:stretch>
            <a:fillRect/>
          </a:stretch>
        </p:blipFill>
        <p:spPr bwMode="auto">
          <a:xfrm>
            <a:off x="285720" y="214290"/>
            <a:ext cx="2143140" cy="1993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116632"/>
            <a:ext cx="7756263" cy="1584176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sz="4800" b="1" i="1" dirty="0" smtClean="0">
                <a:solidFill>
                  <a:srgbClr val="A20475"/>
                </a:solidFill>
              </a:rPr>
              <a:t>Кластер до образу ліричної героїні  новели-роздуму</a:t>
            </a:r>
            <a:endParaRPr lang="ru-RU" sz="4800" b="1" i="1" dirty="0">
              <a:solidFill>
                <a:srgbClr val="A20475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00364" y="2500306"/>
            <a:ext cx="3071834" cy="28575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 smtClean="0">
                <a:solidFill>
                  <a:srgbClr val="A20475"/>
                </a:solidFill>
              </a:rPr>
              <a:t>Головна </a:t>
            </a:r>
            <a:r>
              <a:rPr lang="uk-UA" sz="2800" b="1" i="1" dirty="0" err="1" smtClean="0">
                <a:solidFill>
                  <a:srgbClr val="A20475"/>
                </a:solidFill>
              </a:rPr>
              <a:t>героїня-</a:t>
            </a:r>
            <a:endParaRPr lang="uk-UA" sz="2800" b="1" i="1" dirty="0" smtClean="0">
              <a:solidFill>
                <a:srgbClr val="A20475"/>
              </a:solidFill>
            </a:endParaRPr>
          </a:p>
          <a:p>
            <a:pPr algn="ctr"/>
            <a:r>
              <a:rPr lang="uk-UA" sz="2800" b="1" i="1" dirty="0" smtClean="0">
                <a:solidFill>
                  <a:srgbClr val="A20475"/>
                </a:solidFill>
              </a:rPr>
              <a:t>гармонійна ,</a:t>
            </a:r>
          </a:p>
          <a:p>
            <a:pPr algn="ctr"/>
            <a:r>
              <a:rPr lang="uk-UA" sz="2800" b="1" i="1" dirty="0" smtClean="0">
                <a:solidFill>
                  <a:srgbClr val="A20475"/>
                </a:solidFill>
              </a:rPr>
              <a:t>життєлюбна,</a:t>
            </a:r>
          </a:p>
          <a:p>
            <a:pPr algn="ctr"/>
            <a:r>
              <a:rPr lang="uk-UA" sz="2800" b="1" i="1" dirty="0" smtClean="0">
                <a:solidFill>
                  <a:srgbClr val="A20475"/>
                </a:solidFill>
              </a:rPr>
              <a:t>сповнена почуттями </a:t>
            </a:r>
          </a:p>
          <a:p>
            <a:pPr algn="ctr"/>
            <a:r>
              <a:rPr lang="uk-UA" sz="2800" b="1" i="1" dirty="0" smtClean="0">
                <a:solidFill>
                  <a:srgbClr val="A20475"/>
                </a:solidFill>
              </a:rPr>
              <a:t>й емоціями 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00826" y="2714620"/>
            <a:ext cx="241459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A20475"/>
                </a:solidFill>
              </a:rPr>
              <a:t>Смілива</a:t>
            </a:r>
            <a:endParaRPr lang="ru-RU" sz="2000" dirty="0">
              <a:solidFill>
                <a:srgbClr val="A20475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57950" y="3929066"/>
            <a:ext cx="257173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A20475"/>
                </a:solidFill>
              </a:rPr>
              <a:t>Нестримна</a:t>
            </a:r>
            <a:endParaRPr lang="ru-RU" sz="2000" dirty="0">
              <a:solidFill>
                <a:srgbClr val="A20475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86512" y="5286388"/>
            <a:ext cx="2643206" cy="9144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A20475"/>
                </a:solidFill>
              </a:rPr>
              <a:t>Вольова й сильна за  характером</a:t>
            </a:r>
            <a:endParaRPr lang="ru-RU" sz="2000" dirty="0">
              <a:solidFill>
                <a:srgbClr val="A20475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2786058"/>
            <a:ext cx="221457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A20475"/>
                </a:solidFill>
              </a:rPr>
              <a:t>Меланхолійна</a:t>
            </a:r>
            <a:endParaRPr lang="ru-RU" sz="2000" dirty="0">
              <a:solidFill>
                <a:srgbClr val="A20475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4000504"/>
            <a:ext cx="2200284" cy="7858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A20475"/>
                </a:solidFill>
              </a:rPr>
              <a:t>Чуттєва</a:t>
            </a:r>
            <a:endParaRPr lang="ru-RU" sz="2000" dirty="0">
              <a:solidFill>
                <a:srgbClr val="A20475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5286388"/>
            <a:ext cx="2428892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A20475"/>
                </a:solidFill>
              </a:rPr>
              <a:t>Задумлива</a:t>
            </a:r>
            <a:endParaRPr lang="ru-RU" sz="2000" dirty="0">
              <a:solidFill>
                <a:srgbClr val="A20475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2071678"/>
            <a:ext cx="2857488" cy="500066"/>
          </a:xfrm>
          <a:prstGeom prst="rect">
            <a:avLst/>
          </a:prstGeom>
          <a:solidFill>
            <a:srgbClr val="A204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У дитинстві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72198" y="2000240"/>
            <a:ext cx="2857520" cy="571504"/>
          </a:xfrm>
          <a:prstGeom prst="rect">
            <a:avLst/>
          </a:prstGeom>
          <a:solidFill>
            <a:srgbClr val="A204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Дорослою</a:t>
            </a:r>
            <a:endParaRPr lang="ru-RU" sz="3200" dirty="0"/>
          </a:p>
        </p:txBody>
      </p:sp>
      <p:cxnSp>
        <p:nvCxnSpPr>
          <p:cNvPr id="17" name="Прямая со стрелкой 16"/>
          <p:cNvCxnSpPr>
            <a:stCxn id="11" idx="3"/>
          </p:cNvCxnSpPr>
          <p:nvPr/>
        </p:nvCxnSpPr>
        <p:spPr>
          <a:xfrm>
            <a:off x="2428860" y="3243258"/>
            <a:ext cx="571504" cy="114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2" idx="3"/>
          </p:cNvCxnSpPr>
          <p:nvPr/>
        </p:nvCxnSpPr>
        <p:spPr>
          <a:xfrm flipV="1">
            <a:off x="2414566" y="4357695"/>
            <a:ext cx="657236" cy="35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2571736" y="5286388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7" idx="1"/>
          </p:cNvCxnSpPr>
          <p:nvPr/>
        </p:nvCxnSpPr>
        <p:spPr>
          <a:xfrm rot="10800000" flipV="1">
            <a:off x="6072198" y="3171820"/>
            <a:ext cx="428628" cy="114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8" idx="1"/>
          </p:cNvCxnSpPr>
          <p:nvPr/>
        </p:nvCxnSpPr>
        <p:spPr>
          <a:xfrm rot="10800000">
            <a:off x="6000760" y="4357694"/>
            <a:ext cx="357190" cy="28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9" idx="1"/>
          </p:cNvCxnSpPr>
          <p:nvPr/>
        </p:nvCxnSpPr>
        <p:spPr>
          <a:xfrm rot="10800000">
            <a:off x="5857884" y="5286388"/>
            <a:ext cx="428628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2214546" y="5786454"/>
            <a:ext cx="4572032" cy="91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accent5"/>
                </a:solidFill>
              </a:rPr>
              <a:t>Розумна, дотепна, </a:t>
            </a:r>
          </a:p>
          <a:p>
            <a:pPr algn="ctr"/>
            <a:r>
              <a:rPr lang="uk-UA" sz="2800" dirty="0" smtClean="0">
                <a:solidFill>
                  <a:schemeClr val="accent5"/>
                </a:solidFill>
              </a:rPr>
              <a:t>незвичайно багата натура</a:t>
            </a:r>
            <a:endParaRPr lang="ru-RU" sz="28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327</TotalTime>
  <Words>995</Words>
  <Application>Microsoft Office PowerPoint</Application>
  <PresentationFormat>Экран (4:3)</PresentationFormat>
  <Paragraphs>109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Book Antiqua</vt:lpstr>
      <vt:lpstr>Tahoma</vt:lpstr>
      <vt:lpstr>Times New Roman</vt:lpstr>
      <vt:lpstr>Wingdings</vt:lpstr>
      <vt:lpstr>Твердый переплет</vt:lpstr>
      <vt:lpstr>Презентация PowerPoint</vt:lpstr>
      <vt:lpstr>«Impromptu phantasie»   О.Ю.Кобилянська 1894</vt:lpstr>
      <vt:lpstr>Алюзія</vt:lpstr>
      <vt:lpstr>Пояснення слів</vt:lpstr>
      <vt:lpstr>Пояснення назви</vt:lpstr>
      <vt:lpstr>Аналіз твору</vt:lpstr>
      <vt:lpstr>Бліц-опитування </vt:lpstr>
      <vt:lpstr>План змісту новели –монтаж контрастів</vt:lpstr>
      <vt:lpstr>Кластер до образу ліричної героїні  новели-роздуму</vt:lpstr>
      <vt:lpstr>Прийом контрасту  (за аналогією до музичного твору)</vt:lpstr>
      <vt:lpstr>Композиція твору</vt:lpstr>
      <vt:lpstr>Символи</vt:lpstr>
      <vt:lpstr>Ідейно-тематичний аналіз</vt:lpstr>
      <vt:lpstr>Літературний напрям – модернізм Течії модернізму: неоромантизм та імпресіонізм</vt:lpstr>
      <vt:lpstr>Пояснення слів</vt:lpstr>
      <vt:lpstr>ЗАПИТАННЯ ТА ЗАВДАННЯ </vt:lpstr>
      <vt:lpstr> ЗАПИТАННЯ ТА ЗАВДАННЯ </vt:lpstr>
      <vt:lpstr> ЗАПИТАННЯ ТА ЗАВДАННЯ 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Категорії естетики</dc:title>
  <dc:creator>Laprima</dc:creator>
  <cp:lastModifiedBy>compaq</cp:lastModifiedBy>
  <cp:revision>34</cp:revision>
  <dcterms:created xsi:type="dcterms:W3CDTF">2014-12-22T20:21:57Z</dcterms:created>
  <dcterms:modified xsi:type="dcterms:W3CDTF">2022-02-07T09:05:39Z</dcterms:modified>
</cp:coreProperties>
</file>