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87" r:id="rId3"/>
    <p:sldId id="295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86" r:id="rId12"/>
    <p:sldId id="296" r:id="rId13"/>
    <p:sldId id="297" r:id="rId14"/>
    <p:sldId id="304" r:id="rId15"/>
    <p:sldId id="298" r:id="rId16"/>
    <p:sldId id="299" r:id="rId17"/>
    <p:sldId id="300" r:id="rId18"/>
    <p:sldId id="285" r:id="rId19"/>
    <p:sldId id="277" r:id="rId20"/>
    <p:sldId id="305" r:id="rId21"/>
    <p:sldId id="302" r:id="rId22"/>
    <p:sldId id="301" r:id="rId23"/>
    <p:sldId id="303" r:id="rId24"/>
    <p:sldId id="278" r:id="rId25"/>
    <p:sldId id="282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>
                <a:solidFill>
                  <a:schemeClr val="bg1"/>
                </a:solidFill>
                <a:latin typeface="Monotype Corsiva" panose="03010101010201010101" pitchFamily="66" charset="0"/>
              </a:rPr>
              <a:t>№61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2679" y="3445651"/>
            <a:ext cx="731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i="1" dirty="0">
                <a:solidFill>
                  <a:srgbClr val="2F3242"/>
                </a:solidFill>
              </a:rPr>
              <a:t>О. </a:t>
            </a:r>
            <a:r>
              <a:rPr lang="uk-UA" sz="6600" b="1" i="1" dirty="0" err="1">
                <a:solidFill>
                  <a:srgbClr val="2F3242"/>
                </a:solidFill>
              </a:rPr>
              <a:t>Касьян</a:t>
            </a:r>
            <a:r>
              <a:rPr lang="uk-UA" sz="6600" b="1" dirty="0">
                <a:solidFill>
                  <a:srgbClr val="2F3242"/>
                </a:solidFill>
              </a:rPr>
              <a:t> «Хитромудрий час»</a:t>
            </a:r>
            <a:endParaRPr lang="ru-RU" sz="66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 </a:t>
            </a:r>
            <a:r>
              <a:rPr lang="ru-RU" sz="2000" b="1" dirty="0" err="1">
                <a:solidFill>
                  <a:schemeClr val="bg1"/>
                </a:solidFill>
              </a:rPr>
              <a:t>досліджую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світ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14" y="87506"/>
            <a:ext cx="3860801" cy="314655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82AA8-5E8F-4DEF-9EF3-FFD71D06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244232" y="1417859"/>
            <a:ext cx="7477397" cy="520567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486896" y="1539121"/>
            <a:ext cx="6469878" cy="37797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Дзюркоче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вода у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річці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–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дз-дз-дз</a:t>
            </a:r>
            <a:endParaRPr lang="uk-UA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5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42" y="1820103"/>
            <a:ext cx="3544407" cy="306950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Читаємо оповідання «Хитромудрий час»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050" y="1460572"/>
            <a:ext cx="79957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2F3242"/>
                </a:solidFill>
              </a:rPr>
              <a:t>Я </a:t>
            </a:r>
            <a:r>
              <a:rPr lang="ru-RU" sz="4400" b="1" dirty="0" err="1">
                <a:solidFill>
                  <a:srgbClr val="2F3242"/>
                </a:solidFill>
              </a:rPr>
              <a:t>йду</a:t>
            </a:r>
            <a:r>
              <a:rPr lang="ru-RU" sz="4400" b="1" dirty="0">
                <a:solidFill>
                  <a:srgbClr val="2F3242"/>
                </a:solidFill>
              </a:rPr>
              <a:t> до </a:t>
            </a:r>
            <a:r>
              <a:rPr lang="ru-RU" sz="4400" b="1" dirty="0" err="1">
                <a:solidFill>
                  <a:srgbClr val="2F3242"/>
                </a:solidFill>
              </a:rPr>
              <a:t>своєї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кімнати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прибирати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іграшки</a:t>
            </a:r>
            <a:r>
              <a:rPr lang="ru-RU" sz="4400" b="1" dirty="0">
                <a:solidFill>
                  <a:srgbClr val="2F3242"/>
                </a:solidFill>
              </a:rPr>
              <a:t>. Причиняю за собою </a:t>
            </a:r>
            <a:r>
              <a:rPr lang="ru-RU" sz="4400" b="1" dirty="0" err="1">
                <a:solidFill>
                  <a:srgbClr val="2F3242"/>
                </a:solidFill>
              </a:rPr>
              <a:t>двері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</a:p>
          <a:p>
            <a:pPr algn="ctr"/>
            <a:r>
              <a:rPr lang="ru-RU" sz="4400" b="1" dirty="0">
                <a:solidFill>
                  <a:srgbClr val="2F3242"/>
                </a:solidFill>
              </a:rPr>
              <a:t>- Раз, два, три, </a:t>
            </a:r>
            <a:r>
              <a:rPr lang="ru-RU" sz="4400" b="1" dirty="0" err="1">
                <a:solidFill>
                  <a:srgbClr val="2F3242"/>
                </a:solidFill>
              </a:rPr>
              <a:t>кімнато</a:t>
            </a:r>
            <a:r>
              <a:rPr lang="ru-RU" sz="4400" b="1" dirty="0">
                <a:solidFill>
                  <a:srgbClr val="2F3242"/>
                </a:solidFill>
              </a:rPr>
              <a:t>, </a:t>
            </a:r>
            <a:r>
              <a:rPr lang="ru-RU" sz="4400" b="1" dirty="0" err="1">
                <a:solidFill>
                  <a:srgbClr val="2F3242"/>
                </a:solidFill>
              </a:rPr>
              <a:t>приберися</a:t>
            </a:r>
            <a:r>
              <a:rPr lang="ru-RU" sz="4400" b="1" dirty="0">
                <a:solidFill>
                  <a:srgbClr val="2F3242"/>
                </a:solidFill>
              </a:rPr>
              <a:t>! </a:t>
            </a:r>
          </a:p>
          <a:p>
            <a:pPr algn="ctr"/>
            <a:r>
              <a:rPr lang="ru-RU" sz="4400" b="1" dirty="0">
                <a:solidFill>
                  <a:srgbClr val="2F3242"/>
                </a:solidFill>
              </a:rPr>
              <a:t>- </a:t>
            </a:r>
            <a:r>
              <a:rPr lang="ru-RU" sz="4400" b="1" dirty="0" err="1">
                <a:solidFill>
                  <a:srgbClr val="2F3242"/>
                </a:solidFill>
              </a:rPr>
              <a:t>Поліно</a:t>
            </a:r>
            <a:r>
              <a:rPr lang="ru-RU" sz="4400" b="1" dirty="0">
                <a:solidFill>
                  <a:srgbClr val="2F3242"/>
                </a:solidFill>
              </a:rPr>
              <a:t>! </a:t>
            </a:r>
            <a:r>
              <a:rPr lang="ru-RU" sz="4400" b="1" dirty="0" err="1">
                <a:solidFill>
                  <a:srgbClr val="2F3242"/>
                </a:solidFill>
              </a:rPr>
              <a:t>По-лі-но</a:t>
            </a:r>
            <a:r>
              <a:rPr lang="ru-RU" sz="4400" b="1" dirty="0">
                <a:solidFill>
                  <a:srgbClr val="2F3242"/>
                </a:solidFill>
              </a:rPr>
              <a:t>! - </a:t>
            </a:r>
            <a:r>
              <a:rPr lang="ru-RU" sz="4400" b="1" dirty="0" err="1">
                <a:solidFill>
                  <a:srgbClr val="2F3242"/>
                </a:solidFill>
              </a:rPr>
              <a:t>це</a:t>
            </a:r>
            <a:r>
              <a:rPr lang="ru-RU" sz="4400" b="1" dirty="0">
                <a:solidFill>
                  <a:srgbClr val="2F3242"/>
                </a:solidFill>
              </a:rPr>
              <a:t> Данка з </a:t>
            </a:r>
            <a:r>
              <a:rPr lang="ru-RU" sz="4400" b="1" dirty="0" err="1">
                <a:solidFill>
                  <a:srgbClr val="2F3242"/>
                </a:solidFill>
              </a:rPr>
              <a:t>Касею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кличуть</a:t>
            </a:r>
            <a:r>
              <a:rPr lang="ru-RU" sz="4400" b="1" dirty="0">
                <a:solidFill>
                  <a:srgbClr val="2F3242"/>
                </a:solidFill>
              </a:rPr>
              <a:t> мене </a:t>
            </a:r>
            <a:r>
              <a:rPr lang="ru-RU" sz="4400" b="1" dirty="0" err="1">
                <a:solidFill>
                  <a:srgbClr val="2F3242"/>
                </a:solidFill>
              </a:rPr>
              <a:t>гуляти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373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Читаємо оповідання «Хитромудрий час»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936" y="1456402"/>
            <a:ext cx="85067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2F3242"/>
                </a:solidFill>
              </a:rPr>
              <a:t>Добре </a:t>
            </a:r>
            <a:r>
              <a:rPr lang="ru-RU" sz="4400" b="1" dirty="0" err="1">
                <a:solidFill>
                  <a:srgbClr val="2F3242"/>
                </a:solidFill>
              </a:rPr>
              <a:t>їм</a:t>
            </a:r>
            <a:r>
              <a:rPr lang="ru-RU" sz="4400" b="1" dirty="0">
                <a:solidFill>
                  <a:srgbClr val="2F3242"/>
                </a:solidFill>
              </a:rPr>
              <a:t>, у них бабуся! Вона сама </a:t>
            </a:r>
            <a:r>
              <a:rPr lang="ru-RU" sz="4400" b="1" dirty="0" err="1">
                <a:solidFill>
                  <a:srgbClr val="2F3242"/>
                </a:solidFill>
              </a:rPr>
              <a:t>прибирає</a:t>
            </a:r>
            <a:r>
              <a:rPr lang="ru-RU" sz="4400" b="1" dirty="0">
                <a:solidFill>
                  <a:srgbClr val="2F3242"/>
                </a:solidFill>
              </a:rPr>
              <a:t> в </a:t>
            </a:r>
            <a:r>
              <a:rPr lang="ru-RU" sz="4400" b="1" dirty="0" err="1">
                <a:solidFill>
                  <a:srgbClr val="2F3242"/>
                </a:solidFill>
              </a:rPr>
              <a:t>усій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квартирі</a:t>
            </a:r>
            <a:r>
              <a:rPr lang="ru-RU" sz="4400" b="1" dirty="0">
                <a:solidFill>
                  <a:srgbClr val="2F3242"/>
                </a:solidFill>
              </a:rPr>
              <a:t>. І </a:t>
            </a:r>
            <a:r>
              <a:rPr lang="ru-RU" sz="4400" b="1" dirty="0" err="1">
                <a:solidFill>
                  <a:srgbClr val="2F3242"/>
                </a:solidFill>
              </a:rPr>
              <a:t>тільки</a:t>
            </a:r>
            <a:r>
              <a:rPr lang="ru-RU" sz="4400" b="1" dirty="0">
                <a:solidFill>
                  <a:srgbClr val="2F3242"/>
                </a:solidFill>
              </a:rPr>
              <a:t> сварить </a:t>
            </a:r>
            <a:r>
              <a:rPr lang="ru-RU" sz="4400" b="1" dirty="0" err="1">
                <a:solidFill>
                  <a:srgbClr val="2F3242"/>
                </a:solidFill>
              </a:rPr>
              <a:t>дівчаток</a:t>
            </a:r>
            <a:r>
              <a:rPr lang="ru-RU" sz="4400" b="1" dirty="0">
                <a:solidFill>
                  <a:srgbClr val="2F3242"/>
                </a:solidFill>
              </a:rPr>
              <a:t>, коли вони </a:t>
            </a:r>
            <a:r>
              <a:rPr lang="ru-RU" sz="4400" b="1" dirty="0" err="1">
                <a:solidFill>
                  <a:srgbClr val="2F3242"/>
                </a:solidFill>
              </a:rPr>
              <a:t>речі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розкидають</a:t>
            </a:r>
            <a:r>
              <a:rPr lang="ru-RU" sz="4400" b="1" dirty="0">
                <a:solidFill>
                  <a:srgbClr val="2F3242"/>
                </a:solidFill>
              </a:rPr>
              <a:t> і </a:t>
            </a:r>
            <a:r>
              <a:rPr lang="ru-RU" sz="4400" b="1" dirty="0" err="1">
                <a:solidFill>
                  <a:srgbClr val="2F3242"/>
                </a:solidFill>
              </a:rPr>
              <a:t>ліжка</a:t>
            </a:r>
            <a:r>
              <a:rPr lang="ru-RU" sz="4400" b="1" dirty="0">
                <a:solidFill>
                  <a:srgbClr val="2F3242"/>
                </a:solidFill>
              </a:rPr>
              <a:t> не </a:t>
            </a:r>
            <a:r>
              <a:rPr lang="ru-RU" sz="4400" b="1" dirty="0" err="1">
                <a:solidFill>
                  <a:srgbClr val="2F3242"/>
                </a:solidFill>
              </a:rPr>
              <a:t>застеляють</a:t>
            </a:r>
            <a:r>
              <a:rPr lang="ru-RU" sz="4400" b="1" dirty="0">
                <a:solidFill>
                  <a:srgbClr val="2F3242"/>
                </a:solidFill>
              </a:rPr>
              <a:t>. А </a:t>
            </a:r>
            <a:r>
              <a:rPr lang="ru-RU" sz="4400" b="1" dirty="0" err="1">
                <a:solidFill>
                  <a:srgbClr val="2F3242"/>
                </a:solidFill>
              </a:rPr>
              <a:t>потім</a:t>
            </a:r>
            <a:r>
              <a:rPr lang="ru-RU" sz="4400" b="1" dirty="0">
                <a:solidFill>
                  <a:srgbClr val="2F3242"/>
                </a:solidFill>
              </a:rPr>
              <a:t> усе одно сама все </a:t>
            </a:r>
            <a:r>
              <a:rPr lang="ru-RU" sz="4400" b="1" dirty="0" err="1">
                <a:solidFill>
                  <a:srgbClr val="2F3242"/>
                </a:solidFill>
              </a:rPr>
              <a:t>складає</a:t>
            </a:r>
            <a:r>
              <a:rPr lang="ru-RU" sz="4400" b="1" dirty="0">
                <a:solidFill>
                  <a:srgbClr val="2F3242"/>
                </a:solidFill>
              </a:rPr>
              <a:t> й </a:t>
            </a:r>
            <a:r>
              <a:rPr lang="ru-RU" sz="4400" b="1" dirty="0" err="1">
                <a:solidFill>
                  <a:srgbClr val="2F3242"/>
                </a:solidFill>
              </a:rPr>
              <a:t>застеляє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  <a:r>
              <a:rPr lang="ru-RU" sz="4400" b="1" dirty="0" err="1">
                <a:solidFill>
                  <a:srgbClr val="2F3242"/>
                </a:solidFill>
              </a:rPr>
              <a:t>Дуже</a:t>
            </a:r>
            <a:r>
              <a:rPr lang="ru-RU" sz="4400" b="1" dirty="0">
                <a:solidFill>
                  <a:srgbClr val="2F3242"/>
                </a:solidFill>
              </a:rPr>
              <a:t> правильна бабуся.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15750" r="44118" b="5726"/>
          <a:stretch/>
        </p:blipFill>
        <p:spPr>
          <a:xfrm>
            <a:off x="9345705" y="1550491"/>
            <a:ext cx="2272553" cy="46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5">
            <a:hlinkClick r:id="" action="ppaction://media"/>
            <a:extLst>
              <a:ext uri="{FF2B5EF4-FFF2-40B4-BE49-F238E27FC236}">
                <a16:creationId xmlns:a16="http://schemas.microsoft.com/office/drawing/2014/main" id="{BDF9156B-455D-4A7D-84F9-B6197C1CF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7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Читаємо оповідання «Хитромудрий час»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360" y="1275906"/>
            <a:ext cx="8748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Я махаю </a:t>
            </a:r>
            <a:r>
              <a:rPr lang="ru-RU" sz="4000" b="1" dirty="0" err="1">
                <a:solidFill>
                  <a:srgbClr val="2F3242"/>
                </a:solidFill>
              </a:rPr>
              <a:t>дівчаткам</a:t>
            </a:r>
            <a:r>
              <a:rPr lang="ru-RU" sz="4000" b="1" dirty="0">
                <a:solidFill>
                  <a:srgbClr val="2F3242"/>
                </a:solidFill>
              </a:rPr>
              <a:t> з балкона: </a:t>
            </a:r>
          </a:p>
          <a:p>
            <a:pPr marL="571500" indent="-571500" algn="ctr">
              <a:buFontTx/>
              <a:buChar char="-"/>
            </a:pPr>
            <a:r>
              <a:rPr lang="ru-RU" sz="4000" b="1" dirty="0">
                <a:solidFill>
                  <a:srgbClr val="2F3242"/>
                </a:solidFill>
              </a:rPr>
              <a:t>Не </a:t>
            </a:r>
            <a:r>
              <a:rPr lang="ru-RU" sz="4000" b="1" dirty="0" err="1">
                <a:solidFill>
                  <a:srgbClr val="2F3242"/>
                </a:solidFill>
              </a:rPr>
              <a:t>можу</a:t>
            </a:r>
            <a:r>
              <a:rPr lang="ru-RU" sz="4000" b="1" dirty="0">
                <a:solidFill>
                  <a:srgbClr val="2F3242"/>
                </a:solidFill>
              </a:rPr>
              <a:t>, я </a:t>
            </a:r>
            <a:r>
              <a:rPr lang="ru-RU" sz="4000" b="1" dirty="0" err="1">
                <a:solidFill>
                  <a:srgbClr val="2F3242"/>
                </a:solidFill>
              </a:rPr>
              <a:t>зайнята</a:t>
            </a:r>
            <a:r>
              <a:rPr lang="ru-RU" sz="4000" b="1" dirty="0">
                <a:solidFill>
                  <a:srgbClr val="2F3242"/>
                </a:solidFill>
              </a:rPr>
              <a:t>, прибираю! У мене </a:t>
            </a:r>
            <a:r>
              <a:rPr lang="ru-RU" sz="4000" b="1" dirty="0" err="1">
                <a:solidFill>
                  <a:srgbClr val="2F3242"/>
                </a:solidFill>
              </a:rPr>
              <a:t>немає</a:t>
            </a:r>
            <a:r>
              <a:rPr lang="ru-RU" sz="4000" b="1" dirty="0">
                <a:solidFill>
                  <a:srgbClr val="2F3242"/>
                </a:solidFill>
              </a:rPr>
              <a:t> часу! </a:t>
            </a:r>
          </a:p>
          <a:p>
            <a:pPr algn="ctr"/>
            <a:r>
              <a:rPr lang="ru-RU" sz="4000" b="1" dirty="0">
                <a:solidFill>
                  <a:srgbClr val="2F3242"/>
                </a:solidFill>
              </a:rPr>
              <a:t>І </a:t>
            </a:r>
            <a:r>
              <a:rPr lang="ru-RU" sz="4000" b="1" dirty="0" err="1">
                <a:solidFill>
                  <a:srgbClr val="2F3242"/>
                </a:solidFill>
              </a:rPr>
              <a:t>повертаюся</a:t>
            </a:r>
            <a:r>
              <a:rPr lang="ru-RU" sz="4000" b="1" dirty="0">
                <a:solidFill>
                  <a:srgbClr val="2F3242"/>
                </a:solidFill>
              </a:rPr>
              <a:t> до </a:t>
            </a:r>
            <a:r>
              <a:rPr lang="ru-RU" sz="4000" b="1" dirty="0" err="1">
                <a:solidFill>
                  <a:srgbClr val="2F3242"/>
                </a:solidFill>
              </a:rPr>
              <a:t>кімнати</a:t>
            </a:r>
            <a:r>
              <a:rPr lang="ru-RU" sz="4000" b="1" dirty="0">
                <a:solidFill>
                  <a:srgbClr val="2F3242"/>
                </a:solidFill>
              </a:rPr>
              <a:t>, і думаю, як </a:t>
            </a:r>
            <a:r>
              <a:rPr lang="ru-RU" sz="4000" b="1" dirty="0" err="1">
                <a:solidFill>
                  <a:srgbClr val="2F3242"/>
                </a:solidFill>
              </a:rPr>
              <a:t>це</a:t>
            </a:r>
            <a:r>
              <a:rPr lang="ru-RU" sz="4000" b="1" dirty="0">
                <a:solidFill>
                  <a:srgbClr val="2F3242"/>
                </a:solidFill>
              </a:rPr>
              <a:t> так, </a:t>
            </a:r>
            <a:r>
              <a:rPr lang="ru-RU" sz="4000" b="1" dirty="0" err="1">
                <a:solidFill>
                  <a:srgbClr val="2F3242"/>
                </a:solidFill>
              </a:rPr>
              <a:t>що</a:t>
            </a:r>
            <a:r>
              <a:rPr lang="ru-RU" sz="4000" b="1" dirty="0">
                <a:solidFill>
                  <a:srgbClr val="2F3242"/>
                </a:solidFill>
              </a:rPr>
              <a:t> в мене </a:t>
            </a:r>
            <a:r>
              <a:rPr lang="ru-RU" sz="4000" b="1" dirty="0" err="1">
                <a:solidFill>
                  <a:srgbClr val="2F3242"/>
                </a:solidFill>
              </a:rPr>
              <a:t>немає</a:t>
            </a:r>
            <a:r>
              <a:rPr lang="ru-RU" sz="4000" b="1" dirty="0">
                <a:solidFill>
                  <a:srgbClr val="2F3242"/>
                </a:solidFill>
              </a:rPr>
              <a:t> часу? Он же </a:t>
            </a:r>
            <a:r>
              <a:rPr lang="ru-RU" sz="4000" b="1" dirty="0" err="1">
                <a:solidFill>
                  <a:srgbClr val="2F3242"/>
                </a:solidFill>
              </a:rPr>
              <a:t>він</a:t>
            </a:r>
            <a:r>
              <a:rPr lang="ru-RU" sz="4000" b="1" dirty="0">
                <a:solidFill>
                  <a:srgbClr val="2F3242"/>
                </a:solidFill>
              </a:rPr>
              <a:t> на </a:t>
            </a:r>
            <a:r>
              <a:rPr lang="ru-RU" sz="4000" b="1" dirty="0" err="1">
                <a:solidFill>
                  <a:srgbClr val="2F3242"/>
                </a:solidFill>
              </a:rPr>
              <a:t>стіні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цокає</a:t>
            </a:r>
            <a:r>
              <a:rPr lang="ru-RU" sz="4000" b="1" dirty="0">
                <a:solidFill>
                  <a:srgbClr val="2F3242"/>
                </a:solidFill>
              </a:rPr>
              <a:t>, хитрющий! І не спить, і не </a:t>
            </a:r>
            <a:r>
              <a:rPr lang="ru-RU" sz="4000" b="1" dirty="0" err="1">
                <a:solidFill>
                  <a:srgbClr val="2F3242"/>
                </a:solidFill>
              </a:rPr>
              <a:t>ховається</a:t>
            </a:r>
            <a:r>
              <a:rPr lang="ru-RU" sz="4000" b="1" dirty="0">
                <a:solidFill>
                  <a:srgbClr val="2F3242"/>
                </a:solidFill>
              </a:rPr>
              <a:t>. Значить </a:t>
            </a:r>
            <a:r>
              <a:rPr lang="ru-RU" sz="4000" b="1" dirty="0" err="1">
                <a:solidFill>
                  <a:srgbClr val="2F3242"/>
                </a:solidFill>
              </a:rPr>
              <a:t>він</a:t>
            </a:r>
            <a:r>
              <a:rPr lang="ru-RU" sz="4000" b="1" dirty="0">
                <a:solidFill>
                  <a:srgbClr val="2F3242"/>
                </a:solidFill>
              </a:rPr>
              <a:t> є, </a:t>
            </a:r>
            <a:r>
              <a:rPr lang="ru-RU" sz="4000" b="1" dirty="0" err="1">
                <a:solidFill>
                  <a:srgbClr val="2F3242"/>
                </a:solidFill>
              </a:rPr>
              <a:t>навіть</a:t>
            </a:r>
            <a:r>
              <a:rPr lang="ru-RU" sz="4000" b="1" dirty="0">
                <a:solidFill>
                  <a:srgbClr val="2F3242"/>
                </a:solidFill>
              </a:rPr>
              <a:t> коли </a:t>
            </a:r>
            <a:r>
              <a:rPr lang="ru-RU" sz="4000" b="1" dirty="0" err="1">
                <a:solidFill>
                  <a:srgbClr val="2F3242"/>
                </a:solidFill>
              </a:rPr>
              <a:t>його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немає</a:t>
            </a:r>
            <a:r>
              <a:rPr lang="ru-RU" sz="4000" b="1" dirty="0">
                <a:solidFill>
                  <a:srgbClr val="2F3242"/>
                </a:solidFill>
              </a:rPr>
              <a:t>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66" y="2111189"/>
            <a:ext cx="2847310" cy="28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Читаємо оповідання «Хитромудрий час»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253" y="1122780"/>
            <a:ext cx="85067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2F3242"/>
                </a:solidFill>
              </a:rPr>
              <a:t>І я </a:t>
            </a:r>
            <a:r>
              <a:rPr lang="ru-RU" sz="4400" b="1" dirty="0" err="1">
                <a:solidFill>
                  <a:srgbClr val="2F3242"/>
                </a:solidFill>
              </a:rPr>
              <a:t>складаю</a:t>
            </a:r>
            <a:r>
              <a:rPr lang="ru-RU" sz="4400" b="1" dirty="0">
                <a:solidFill>
                  <a:srgbClr val="2F3242"/>
                </a:solidFill>
              </a:rPr>
              <a:t> книжки та </a:t>
            </a:r>
            <a:r>
              <a:rPr lang="ru-RU" sz="4400" b="1" dirty="0" err="1">
                <a:solidFill>
                  <a:srgbClr val="2F3242"/>
                </a:solidFill>
              </a:rPr>
              <a:t>іграшки</a:t>
            </a:r>
            <a:r>
              <a:rPr lang="ru-RU" sz="4400" b="1" dirty="0">
                <a:solidFill>
                  <a:srgbClr val="2F3242"/>
                </a:solidFill>
              </a:rPr>
              <a:t>, а сама тихенько за </a:t>
            </a:r>
            <a:r>
              <a:rPr lang="ru-RU" sz="4400" b="1" dirty="0" err="1">
                <a:solidFill>
                  <a:srgbClr val="2F3242"/>
                </a:solidFill>
              </a:rPr>
              <a:t>годинником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підглядаю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  <a:r>
              <a:rPr lang="ru-RU" sz="4400" b="1" dirty="0" err="1">
                <a:solidFill>
                  <a:srgbClr val="2F3242"/>
                </a:solidFill>
              </a:rPr>
              <a:t>Книжок</a:t>
            </a:r>
            <a:r>
              <a:rPr lang="ru-RU" sz="4400" b="1" dirty="0">
                <a:solidFill>
                  <a:srgbClr val="2F3242"/>
                </a:solidFill>
              </a:rPr>
              <a:t> у мене </a:t>
            </a:r>
            <a:r>
              <a:rPr lang="ru-RU" sz="4400" b="1" dirty="0" err="1">
                <a:solidFill>
                  <a:srgbClr val="2F3242"/>
                </a:solidFill>
              </a:rPr>
              <a:t>багато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  <a:r>
              <a:rPr lang="ru-RU" sz="4400" b="1" dirty="0" err="1">
                <a:solidFill>
                  <a:srgbClr val="2F3242"/>
                </a:solidFill>
              </a:rPr>
              <a:t>Іграшок</a:t>
            </a:r>
            <a:r>
              <a:rPr lang="ru-RU" sz="4400" b="1" dirty="0">
                <a:solidFill>
                  <a:srgbClr val="2F3242"/>
                </a:solidFill>
              </a:rPr>
              <a:t> </a:t>
            </a:r>
            <a:r>
              <a:rPr lang="ru-RU" sz="4400" b="1" dirty="0" err="1">
                <a:solidFill>
                  <a:srgbClr val="2F3242"/>
                </a:solidFill>
              </a:rPr>
              <a:t>теж</a:t>
            </a:r>
            <a:r>
              <a:rPr lang="ru-RU" sz="4400" b="1" dirty="0">
                <a:solidFill>
                  <a:srgbClr val="2F3242"/>
                </a:solidFill>
              </a:rPr>
              <a:t>. </a:t>
            </a:r>
            <a:r>
              <a:rPr lang="ru-RU" sz="4400" b="1" dirty="0" err="1">
                <a:solidFill>
                  <a:srgbClr val="2F3242"/>
                </a:solidFill>
              </a:rPr>
              <a:t>Можна</a:t>
            </a:r>
            <a:r>
              <a:rPr lang="ru-RU" sz="4400" b="1" dirty="0">
                <a:solidFill>
                  <a:srgbClr val="2F3242"/>
                </a:solidFill>
              </a:rPr>
              <a:t> весь день </a:t>
            </a:r>
            <a:r>
              <a:rPr lang="ru-RU" sz="4400" b="1" dirty="0" err="1">
                <a:solidFill>
                  <a:srgbClr val="2F3242"/>
                </a:solidFill>
              </a:rPr>
              <a:t>складати</a:t>
            </a:r>
            <a:r>
              <a:rPr lang="ru-RU" sz="4400" b="1" dirty="0">
                <a:solidFill>
                  <a:srgbClr val="2F3242"/>
                </a:solidFill>
              </a:rPr>
              <a:t>! А </a:t>
            </a:r>
            <a:r>
              <a:rPr lang="ru-RU" sz="4400" b="1" dirty="0" err="1">
                <a:solidFill>
                  <a:srgbClr val="2F3242"/>
                </a:solidFill>
              </a:rPr>
              <a:t>потім</a:t>
            </a:r>
            <a:r>
              <a:rPr lang="ru-RU" sz="4400" b="1" dirty="0">
                <a:solidFill>
                  <a:srgbClr val="2F3242"/>
                </a:solidFill>
              </a:rPr>
              <a:t> заходить мама і </a:t>
            </a:r>
            <a:r>
              <a:rPr lang="ru-RU" sz="4400" b="1" dirty="0" err="1">
                <a:solidFill>
                  <a:srgbClr val="2F3242"/>
                </a:solidFill>
              </a:rPr>
              <a:t>каже</a:t>
            </a:r>
            <a:r>
              <a:rPr lang="ru-RU" sz="4400" b="1" dirty="0">
                <a:solidFill>
                  <a:srgbClr val="2F3242"/>
                </a:solidFill>
              </a:rPr>
              <a:t>: </a:t>
            </a:r>
          </a:p>
          <a:p>
            <a:pPr algn="ctr"/>
            <a:r>
              <a:rPr lang="ru-RU" sz="4400" b="1" dirty="0">
                <a:solidFill>
                  <a:srgbClr val="2F3242"/>
                </a:solidFill>
              </a:rPr>
              <a:t>- Ну, </a:t>
            </a:r>
            <a:r>
              <a:rPr lang="ru-RU" sz="4400" b="1" dirty="0" err="1">
                <a:solidFill>
                  <a:srgbClr val="2F3242"/>
                </a:solidFill>
              </a:rPr>
              <a:t>звичайно</a:t>
            </a:r>
            <a:r>
              <a:rPr lang="ru-RU" sz="4400" b="1" dirty="0">
                <a:solidFill>
                  <a:srgbClr val="2F3242"/>
                </a:solidFill>
              </a:rPr>
              <a:t>! </a:t>
            </a:r>
            <a:r>
              <a:rPr lang="ru-RU" sz="4400" b="1" dirty="0" err="1">
                <a:solidFill>
                  <a:srgbClr val="2F3242"/>
                </a:solidFill>
              </a:rPr>
              <a:t>Нічого</a:t>
            </a:r>
            <a:r>
              <a:rPr lang="ru-RU" sz="4400" b="1" dirty="0">
                <a:solidFill>
                  <a:srgbClr val="2F3242"/>
                </a:solidFill>
              </a:rPr>
              <a:t> не прибрала, а сама </a:t>
            </a:r>
            <a:r>
              <a:rPr lang="ru-RU" sz="4400" b="1" dirty="0" err="1">
                <a:solidFill>
                  <a:srgbClr val="2F3242"/>
                </a:solidFill>
              </a:rPr>
              <a:t>читаєш</a:t>
            </a:r>
            <a:r>
              <a:rPr lang="ru-RU" sz="4400" b="1" dirty="0">
                <a:solidFill>
                  <a:srgbClr val="2F3242"/>
                </a:solidFill>
              </a:rPr>
              <a:t>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3750" l="10000" r="90469">
                        <a14:foregroundMark x1="27656" y1="57813" x2="52344" y2="68750"/>
                        <a14:foregroundMark x1="55625" y1="67188" x2="76563" y2="60938"/>
                        <a14:foregroundMark x1="70469" y1="62031" x2="70156" y2="60469"/>
                        <a14:foregroundMark x1="64219" y1="64219" x2="63438" y2="62656"/>
                        <a14:foregroundMark x1="59375" y1="66094" x2="59375" y2="63125"/>
                        <a14:foregroundMark x1="42656" y1="66094" x2="22969" y2="6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6823" r="11912" b="6486"/>
          <a:stretch/>
        </p:blipFill>
        <p:spPr>
          <a:xfrm>
            <a:off x="8416615" y="1775990"/>
            <a:ext cx="3458677" cy="39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Читаємо оповідання «Хитромудрий час»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45" y="1514942"/>
            <a:ext cx="72160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F3242"/>
                </a:solidFill>
              </a:rPr>
              <a:t>Я </a:t>
            </a:r>
            <a:r>
              <a:rPr lang="ru-RU" sz="4000" b="1" dirty="0" err="1">
                <a:solidFill>
                  <a:srgbClr val="2F3242"/>
                </a:solidFill>
              </a:rPr>
              <a:t>дивлюся</a:t>
            </a:r>
            <a:r>
              <a:rPr lang="ru-RU" sz="4000" b="1" dirty="0">
                <a:solidFill>
                  <a:srgbClr val="2F3242"/>
                </a:solidFill>
              </a:rPr>
              <a:t>: а й </a:t>
            </a:r>
            <a:r>
              <a:rPr lang="ru-RU" sz="4000" b="1" dirty="0" err="1">
                <a:solidFill>
                  <a:srgbClr val="2F3242"/>
                </a:solidFill>
              </a:rPr>
              <a:t>справді</a:t>
            </a:r>
            <a:r>
              <a:rPr lang="ru-RU" sz="4000" b="1" dirty="0">
                <a:solidFill>
                  <a:srgbClr val="2F3242"/>
                </a:solidFill>
              </a:rPr>
              <a:t> - </a:t>
            </a:r>
            <a:r>
              <a:rPr lang="ru-RU" sz="4000" b="1" dirty="0" err="1">
                <a:solidFill>
                  <a:srgbClr val="2F3242"/>
                </a:solidFill>
              </a:rPr>
              <a:t>зовсім</a:t>
            </a:r>
            <a:r>
              <a:rPr lang="ru-RU" sz="4000" b="1" dirty="0">
                <a:solidFill>
                  <a:srgbClr val="2F3242"/>
                </a:solidFill>
              </a:rPr>
              <a:t> не </a:t>
            </a:r>
            <a:r>
              <a:rPr lang="ru-RU" sz="4000" b="1" dirty="0" err="1">
                <a:solidFill>
                  <a:srgbClr val="2F3242"/>
                </a:solidFill>
              </a:rPr>
              <a:t>помітила</a:t>
            </a:r>
            <a:r>
              <a:rPr lang="ru-RU" sz="4000" b="1" dirty="0">
                <a:solidFill>
                  <a:srgbClr val="2F3242"/>
                </a:solidFill>
              </a:rPr>
              <a:t>, як так </a:t>
            </a:r>
            <a:r>
              <a:rPr lang="ru-RU" sz="4000" b="1" dirty="0" err="1">
                <a:solidFill>
                  <a:srgbClr val="2F3242"/>
                </a:solidFill>
              </a:rPr>
              <a:t>сталося</a:t>
            </a:r>
            <a:r>
              <a:rPr lang="ru-RU" sz="4000" b="1" dirty="0">
                <a:solidFill>
                  <a:srgbClr val="2F3242"/>
                </a:solidFill>
              </a:rPr>
              <a:t>, </a:t>
            </a:r>
            <a:r>
              <a:rPr lang="ru-RU" sz="4000" b="1" dirty="0" err="1">
                <a:solidFill>
                  <a:srgbClr val="2F3242"/>
                </a:solidFill>
              </a:rPr>
              <a:t>що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сиджу</a:t>
            </a:r>
            <a:r>
              <a:rPr lang="ru-RU" sz="4000" b="1" dirty="0">
                <a:solidFill>
                  <a:srgbClr val="2F3242"/>
                </a:solidFill>
              </a:rPr>
              <a:t> на </a:t>
            </a:r>
            <a:r>
              <a:rPr lang="ru-RU" sz="4000" b="1" dirty="0" err="1">
                <a:solidFill>
                  <a:srgbClr val="2F3242"/>
                </a:solidFill>
              </a:rPr>
              <a:t>підлозі</a:t>
            </a:r>
            <a:r>
              <a:rPr lang="ru-RU" sz="4000" b="1" dirty="0">
                <a:solidFill>
                  <a:srgbClr val="2F3242"/>
                </a:solidFill>
              </a:rPr>
              <a:t> й читаю книжку. І </a:t>
            </a:r>
            <a:r>
              <a:rPr lang="ru-RU" sz="4000" b="1" dirty="0" err="1">
                <a:solidFill>
                  <a:srgbClr val="2F3242"/>
                </a:solidFill>
              </a:rPr>
              <a:t>навіть</a:t>
            </a:r>
            <a:r>
              <a:rPr lang="ru-RU" sz="4000" b="1" dirty="0">
                <a:solidFill>
                  <a:srgbClr val="2F3242"/>
                </a:solidFill>
              </a:rPr>
              <a:t> за </a:t>
            </a:r>
            <a:r>
              <a:rPr lang="ru-RU" sz="4000" b="1" dirty="0" err="1">
                <a:solidFill>
                  <a:srgbClr val="2F3242"/>
                </a:solidFill>
              </a:rPr>
              <a:t>годинником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підглядати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забула</a:t>
            </a:r>
            <a:r>
              <a:rPr lang="ru-RU" sz="4000" b="1" dirty="0">
                <a:solidFill>
                  <a:srgbClr val="2F3242"/>
                </a:solidFill>
              </a:rPr>
              <a:t>. Мама </a:t>
            </a:r>
            <a:r>
              <a:rPr lang="ru-RU" sz="4000" b="1" dirty="0" err="1">
                <a:solidFill>
                  <a:srgbClr val="2F3242"/>
                </a:solidFill>
              </a:rPr>
              <a:t>каже</a:t>
            </a:r>
            <a:r>
              <a:rPr lang="ru-RU" sz="4000" b="1" dirty="0">
                <a:solidFill>
                  <a:srgbClr val="2F3242"/>
                </a:solidFill>
              </a:rPr>
              <a:t>:</a:t>
            </a:r>
          </a:p>
          <a:p>
            <a:pPr algn="ctr"/>
            <a:r>
              <a:rPr lang="ru-RU" sz="4000" b="1" dirty="0">
                <a:solidFill>
                  <a:srgbClr val="2F3242"/>
                </a:solidFill>
              </a:rPr>
              <a:t> - Давай </a:t>
            </a:r>
            <a:r>
              <a:rPr lang="ru-RU" sz="4000" b="1" dirty="0" err="1">
                <a:solidFill>
                  <a:srgbClr val="2F3242"/>
                </a:solidFill>
              </a:rPr>
              <a:t>хутенько</a:t>
            </a:r>
            <a:r>
              <a:rPr lang="ru-RU" sz="4000" b="1" dirty="0">
                <a:solidFill>
                  <a:srgbClr val="2F3242"/>
                </a:solidFill>
              </a:rPr>
              <a:t> </a:t>
            </a:r>
            <a:r>
              <a:rPr lang="ru-RU" sz="4000" b="1" dirty="0" err="1">
                <a:solidFill>
                  <a:srgbClr val="2F3242"/>
                </a:solidFill>
              </a:rPr>
              <a:t>закінчуй</a:t>
            </a:r>
            <a:r>
              <a:rPr lang="ru-RU" sz="4000" b="1" dirty="0">
                <a:solidFill>
                  <a:srgbClr val="2F3242"/>
                </a:solidFill>
              </a:rPr>
              <a:t> тут, скоро </a:t>
            </a:r>
            <a:r>
              <a:rPr lang="ru-RU" sz="4000" b="1" dirty="0" err="1">
                <a:solidFill>
                  <a:srgbClr val="2F3242"/>
                </a:solidFill>
              </a:rPr>
              <a:t>вечеряти</a:t>
            </a:r>
            <a:r>
              <a:rPr lang="ru-RU" sz="4000" b="1" dirty="0">
                <a:solidFill>
                  <a:srgbClr val="2F3242"/>
                </a:solidFill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5" t="15750" r="44118" b="5726"/>
          <a:stretch/>
        </p:blipFill>
        <p:spPr>
          <a:xfrm>
            <a:off x="7390891" y="1804103"/>
            <a:ext cx="2272553" cy="4643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44" y="1169549"/>
            <a:ext cx="2277545" cy="228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Для роздумів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554650" y="1631214"/>
            <a:ext cx="5983940" cy="35005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Чому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час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здався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Поліні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хитрющим? </a:t>
            </a:r>
          </a:p>
          <a:p>
            <a:pPr algn="ctr"/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Поміркуй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чи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це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4">
                    <a:lumMod val="50000"/>
                  </a:schemeClr>
                </a:solidFill>
              </a:rPr>
              <a:t>справді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 так.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68" y="1631214"/>
            <a:ext cx="3408220" cy="49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Мультфільм</a:t>
            </a:r>
            <a:r>
              <a:rPr lang="ru-RU" sz="2000" b="1" dirty="0"/>
              <a:t> "</a:t>
            </a:r>
            <a:r>
              <a:rPr lang="ru-RU" sz="2000" b="1" dirty="0" err="1"/>
              <a:t>Корисні</a:t>
            </a:r>
            <a:r>
              <a:rPr lang="ru-RU" sz="2000" b="1" dirty="0"/>
              <a:t> </a:t>
            </a:r>
            <a:r>
              <a:rPr lang="ru-RU" sz="2000" b="1" dirty="0" err="1"/>
              <a:t>підказки</a:t>
            </a:r>
            <a:r>
              <a:rPr lang="ru-RU" sz="2000" b="1" dirty="0"/>
              <a:t> 2. Ну, </a:t>
            </a:r>
            <a:r>
              <a:rPr lang="ru-RU" sz="2000" b="1" dirty="0" err="1"/>
              <a:t>постривайте</a:t>
            </a:r>
            <a:r>
              <a:rPr lang="ru-RU" sz="2000" b="1" dirty="0"/>
              <a:t>, </a:t>
            </a:r>
            <a:r>
              <a:rPr lang="ru-RU" sz="2000" b="1" dirty="0" err="1"/>
              <a:t>гармидерята</a:t>
            </a:r>
            <a:r>
              <a:rPr lang="ru-RU" sz="2000" b="1" dirty="0"/>
              <a:t>!"</a:t>
            </a:r>
          </a:p>
        </p:txBody>
      </p:sp>
      <p:pic>
        <p:nvPicPr>
          <p:cNvPr id="2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8456" y="1385048"/>
            <a:ext cx="6765861" cy="495063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94606" y="6371090"/>
            <a:ext cx="5020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https://www.youtube.com/watch?v=j642uQO7aVM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8" name="Полілінія: фігура 7">
            <a:extLst>
              <a:ext uri="{FF2B5EF4-FFF2-40B4-BE49-F238E27FC236}">
                <a16:creationId xmlns:a16="http://schemas.microsoft.com/office/drawing/2014/main" id="{FCBE19BA-91D5-4D3B-AF3C-FF463A782D5F}"/>
              </a:ext>
            </a:extLst>
          </p:cNvPr>
          <p:cNvSpPr/>
          <p:nvPr/>
        </p:nvSpPr>
        <p:spPr>
          <a:xfrm>
            <a:off x="3423959" y="2390386"/>
            <a:ext cx="7181626" cy="1417406"/>
          </a:xfrm>
          <a:custGeom>
            <a:avLst/>
            <a:gdLst>
              <a:gd name="connsiteX0" fmla="*/ 147916 w 7181626"/>
              <a:gd name="connsiteY0" fmla="*/ 448064 h 1417406"/>
              <a:gd name="connsiteX1" fmla="*/ 671791 w 7181626"/>
              <a:gd name="connsiteY1" fmla="*/ 1381514 h 1417406"/>
              <a:gd name="connsiteX2" fmla="*/ 1224241 w 7181626"/>
              <a:gd name="connsiteY2" fmla="*/ 1219589 h 1417406"/>
              <a:gd name="connsiteX3" fmla="*/ 2243416 w 7181626"/>
              <a:gd name="connsiteY3" fmla="*/ 1171964 h 1417406"/>
              <a:gd name="connsiteX4" fmla="*/ 2862541 w 7181626"/>
              <a:gd name="connsiteY4" fmla="*/ 1171964 h 1417406"/>
              <a:gd name="connsiteX5" fmla="*/ 3319741 w 7181626"/>
              <a:gd name="connsiteY5" fmla="*/ 1038614 h 1417406"/>
              <a:gd name="connsiteX6" fmla="*/ 4319866 w 7181626"/>
              <a:gd name="connsiteY6" fmla="*/ 1105289 h 1417406"/>
              <a:gd name="connsiteX7" fmla="*/ 4929466 w 7181626"/>
              <a:gd name="connsiteY7" fmla="*/ 1391039 h 1417406"/>
              <a:gd name="connsiteX8" fmla="*/ 5472391 w 7181626"/>
              <a:gd name="connsiteY8" fmla="*/ 1352939 h 1417406"/>
              <a:gd name="connsiteX9" fmla="*/ 5643841 w 7181626"/>
              <a:gd name="connsiteY9" fmla="*/ 1210064 h 1417406"/>
              <a:gd name="connsiteX10" fmla="*/ 5901016 w 7181626"/>
              <a:gd name="connsiteY10" fmla="*/ 1086239 h 1417406"/>
              <a:gd name="connsiteX11" fmla="*/ 6748741 w 7181626"/>
              <a:gd name="connsiteY11" fmla="*/ 1181489 h 1417406"/>
              <a:gd name="connsiteX12" fmla="*/ 6958291 w 7181626"/>
              <a:gd name="connsiteY12" fmla="*/ 495689 h 1417406"/>
              <a:gd name="connsiteX13" fmla="*/ 3548341 w 7181626"/>
              <a:gd name="connsiteY13" fmla="*/ 389 h 1417406"/>
              <a:gd name="connsiteX14" fmla="*/ 147916 w 7181626"/>
              <a:gd name="connsiteY14" fmla="*/ 448064 h 14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81626" h="1417406">
                <a:moveTo>
                  <a:pt x="147916" y="448064"/>
                </a:moveTo>
                <a:cubicBezTo>
                  <a:pt x="-331509" y="678252"/>
                  <a:pt x="492403" y="1252926"/>
                  <a:pt x="671791" y="1381514"/>
                </a:cubicBezTo>
                <a:cubicBezTo>
                  <a:pt x="851179" y="1510102"/>
                  <a:pt x="962304" y="1254514"/>
                  <a:pt x="1224241" y="1219589"/>
                </a:cubicBezTo>
                <a:cubicBezTo>
                  <a:pt x="1486178" y="1184664"/>
                  <a:pt x="1970366" y="1179902"/>
                  <a:pt x="2243416" y="1171964"/>
                </a:cubicBezTo>
                <a:cubicBezTo>
                  <a:pt x="2516466" y="1164027"/>
                  <a:pt x="2683154" y="1194189"/>
                  <a:pt x="2862541" y="1171964"/>
                </a:cubicBezTo>
                <a:cubicBezTo>
                  <a:pt x="3041928" y="1149739"/>
                  <a:pt x="3076854" y="1049726"/>
                  <a:pt x="3319741" y="1038614"/>
                </a:cubicBezTo>
                <a:cubicBezTo>
                  <a:pt x="3562628" y="1027502"/>
                  <a:pt x="4051579" y="1046552"/>
                  <a:pt x="4319866" y="1105289"/>
                </a:cubicBezTo>
                <a:cubicBezTo>
                  <a:pt x="4588153" y="1164026"/>
                  <a:pt x="4737379" y="1349764"/>
                  <a:pt x="4929466" y="1391039"/>
                </a:cubicBezTo>
                <a:cubicBezTo>
                  <a:pt x="5121553" y="1432314"/>
                  <a:pt x="5353328" y="1383102"/>
                  <a:pt x="5472391" y="1352939"/>
                </a:cubicBezTo>
                <a:cubicBezTo>
                  <a:pt x="5591454" y="1322776"/>
                  <a:pt x="5572404" y="1254514"/>
                  <a:pt x="5643841" y="1210064"/>
                </a:cubicBezTo>
                <a:cubicBezTo>
                  <a:pt x="5715278" y="1165614"/>
                  <a:pt x="5716866" y="1091001"/>
                  <a:pt x="5901016" y="1086239"/>
                </a:cubicBezTo>
                <a:cubicBezTo>
                  <a:pt x="6085166" y="1081477"/>
                  <a:pt x="6572528" y="1279914"/>
                  <a:pt x="6748741" y="1181489"/>
                </a:cubicBezTo>
                <a:cubicBezTo>
                  <a:pt x="6924954" y="1083064"/>
                  <a:pt x="7491691" y="692539"/>
                  <a:pt x="6958291" y="495689"/>
                </a:cubicBezTo>
                <a:cubicBezTo>
                  <a:pt x="6424891" y="298839"/>
                  <a:pt x="4680228" y="11501"/>
                  <a:pt x="3548341" y="389"/>
                </a:cubicBezTo>
                <a:cubicBezTo>
                  <a:pt x="2416454" y="-10723"/>
                  <a:pt x="627341" y="217876"/>
                  <a:pt x="147916" y="44806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3878262" y="1212638"/>
            <a:ext cx="4435475" cy="51903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rgbClr val="653819"/>
                </a:solidFill>
              </a:rPr>
              <a:t>Нумо</a:t>
            </a:r>
            <a:r>
              <a:rPr lang="ru-RU" sz="2800" b="1" dirty="0">
                <a:solidFill>
                  <a:srgbClr val="653819"/>
                </a:solidFill>
              </a:rPr>
              <a:t> </a:t>
            </a:r>
            <a:r>
              <a:rPr lang="ru-RU" sz="2800" b="1" dirty="0" err="1">
                <a:solidFill>
                  <a:srgbClr val="653819"/>
                </a:solidFill>
              </a:rPr>
              <a:t>привітаємось</a:t>
            </a:r>
            <a:r>
              <a:rPr lang="ru-RU" sz="2800" b="1" dirty="0">
                <a:solidFill>
                  <a:srgbClr val="653819"/>
                </a:solidFill>
              </a:rPr>
              <a:t>,</a:t>
            </a:r>
          </a:p>
          <a:p>
            <a:pPr algn="ctr"/>
            <a:r>
              <a:rPr lang="ru-RU" sz="2800" b="1" dirty="0" err="1">
                <a:solidFill>
                  <a:srgbClr val="653819"/>
                </a:solidFill>
              </a:rPr>
              <a:t>Нумо</a:t>
            </a:r>
            <a:r>
              <a:rPr lang="ru-RU" sz="2800" b="1" dirty="0">
                <a:solidFill>
                  <a:srgbClr val="653819"/>
                </a:solidFill>
              </a:rPr>
              <a:t> </a:t>
            </a:r>
            <a:r>
              <a:rPr lang="ru-RU" sz="2800" b="1" dirty="0" err="1">
                <a:solidFill>
                  <a:srgbClr val="653819"/>
                </a:solidFill>
              </a:rPr>
              <a:t>посміхнемося</a:t>
            </a:r>
            <a:r>
              <a:rPr lang="ru-RU" sz="2800" b="1" dirty="0">
                <a:solidFill>
                  <a:srgbClr val="653819"/>
                </a:solidFill>
              </a:rPr>
              <a:t>,</a:t>
            </a:r>
          </a:p>
          <a:p>
            <a:pPr algn="ctr"/>
            <a:r>
              <a:rPr lang="ru-RU" sz="2800" b="1" dirty="0" err="1">
                <a:solidFill>
                  <a:srgbClr val="653819"/>
                </a:solidFill>
              </a:rPr>
              <a:t>Нумо</a:t>
            </a:r>
            <a:r>
              <a:rPr lang="ru-RU" sz="2800" b="1" dirty="0">
                <a:solidFill>
                  <a:srgbClr val="653819"/>
                </a:solidFill>
              </a:rPr>
              <a:t> в </a:t>
            </a:r>
            <a:r>
              <a:rPr lang="ru-RU" sz="2800" b="1" dirty="0" err="1">
                <a:solidFill>
                  <a:srgbClr val="653819"/>
                </a:solidFill>
              </a:rPr>
              <a:t>очі</a:t>
            </a:r>
            <a:r>
              <a:rPr lang="ru-RU" sz="2800" b="1" dirty="0">
                <a:solidFill>
                  <a:srgbClr val="653819"/>
                </a:solidFill>
              </a:rPr>
              <a:t> </a:t>
            </a:r>
            <a:r>
              <a:rPr lang="ru-RU" sz="2800" b="1" dirty="0" err="1">
                <a:solidFill>
                  <a:srgbClr val="653819"/>
                </a:solidFill>
              </a:rPr>
              <a:t>глянемо</a:t>
            </a:r>
            <a:r>
              <a:rPr lang="ru-RU" sz="2800" b="1" dirty="0">
                <a:solidFill>
                  <a:srgbClr val="653819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rgbClr val="653819"/>
                </a:solidFill>
              </a:rPr>
              <a:t>І нам </a:t>
            </a:r>
            <a:r>
              <a:rPr lang="ru-RU" sz="2800" b="1" dirty="0" err="1">
                <a:solidFill>
                  <a:srgbClr val="653819"/>
                </a:solidFill>
              </a:rPr>
              <a:t>тепліше</a:t>
            </a:r>
            <a:r>
              <a:rPr lang="ru-RU" sz="2800" b="1" dirty="0">
                <a:solidFill>
                  <a:srgbClr val="653819"/>
                </a:solidFill>
              </a:rPr>
              <a:t> стане.</a:t>
            </a:r>
          </a:p>
          <a:p>
            <a:pPr algn="ctr"/>
            <a:r>
              <a:rPr lang="ru-RU" sz="2800" b="1" dirty="0">
                <a:solidFill>
                  <a:srgbClr val="653819"/>
                </a:solidFill>
              </a:rPr>
              <a:t>Раз рука, два рука,</a:t>
            </a:r>
          </a:p>
          <a:p>
            <a:pPr algn="ctr"/>
            <a:r>
              <a:rPr lang="ru-RU" sz="2800" b="1" dirty="0">
                <a:solidFill>
                  <a:srgbClr val="653819"/>
                </a:solidFill>
              </a:rPr>
              <a:t>Раз плече, два плече.</a:t>
            </a:r>
          </a:p>
          <a:p>
            <a:pPr algn="ctr"/>
            <a:r>
              <a:rPr lang="ru-RU" sz="2800" b="1" dirty="0">
                <a:solidFill>
                  <a:srgbClr val="653819"/>
                </a:solidFill>
              </a:rPr>
              <a:t>Голова </a:t>
            </a:r>
            <a:r>
              <a:rPr lang="ru-RU" sz="2800" b="1" dirty="0" err="1">
                <a:solidFill>
                  <a:srgbClr val="653819"/>
                </a:solidFill>
              </a:rPr>
              <a:t>вліво</a:t>
            </a:r>
            <a:r>
              <a:rPr lang="ru-RU" sz="2800" b="1" dirty="0">
                <a:solidFill>
                  <a:srgbClr val="653819"/>
                </a:solidFill>
              </a:rPr>
              <a:t>, вправо подивилась,</a:t>
            </a:r>
          </a:p>
          <a:p>
            <a:pPr algn="ctr"/>
            <a:r>
              <a:rPr lang="ru-RU" sz="2800" b="1" dirty="0" err="1">
                <a:solidFill>
                  <a:srgbClr val="653819"/>
                </a:solidFill>
              </a:rPr>
              <a:t>Посміхнулась</a:t>
            </a:r>
            <a:r>
              <a:rPr lang="ru-RU" sz="2800" b="1" dirty="0">
                <a:solidFill>
                  <a:srgbClr val="653819"/>
                </a:solidFill>
              </a:rPr>
              <a:t>, </a:t>
            </a:r>
            <a:r>
              <a:rPr lang="ru-RU" sz="2800" b="1" dirty="0" err="1">
                <a:solidFill>
                  <a:srgbClr val="653819"/>
                </a:solidFill>
              </a:rPr>
              <a:t>привіталась</a:t>
            </a:r>
            <a:r>
              <a:rPr lang="ru-RU" sz="2800" b="1" dirty="0">
                <a:solidFill>
                  <a:srgbClr val="653819"/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1867D5-B1C6-41B5-98F3-A3426D824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r="48019" b="18378"/>
          <a:stretch/>
        </p:blipFill>
        <p:spPr>
          <a:xfrm>
            <a:off x="133060" y="1546069"/>
            <a:ext cx="3290899" cy="43373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9E8177-6840-4E00-BFD6-30DEA9AB6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6" t="18377" r="-4117" b="18378"/>
          <a:stretch/>
        </p:blipFill>
        <p:spPr>
          <a:xfrm>
            <a:off x="8768041" y="1619850"/>
            <a:ext cx="3290899" cy="43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744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 події, про які йдеться у прочитаному оповіданні, та </a:t>
            </a:r>
            <a:r>
              <a:rPr lang="uk-UA" sz="2000" b="1" dirty="0" err="1">
                <a:solidFill>
                  <a:schemeClr val="bg1"/>
                </a:solidFill>
              </a:rPr>
              <a:t>обери</a:t>
            </a:r>
            <a:r>
              <a:rPr lang="uk-UA" sz="2000" b="1" dirty="0">
                <a:solidFill>
                  <a:schemeClr val="bg1"/>
                </a:solidFill>
              </a:rPr>
              <a:t> правильні варіанти відповідей на запитання.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306" y="1375869"/>
            <a:ext cx="11581861" cy="10798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Хто з героїв твору сказав: «Раз, два, три, кімнато, приберися!»?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62395" y="2767648"/>
            <a:ext cx="6743759" cy="8517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Кася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9358" y="4206112"/>
            <a:ext cx="6740331" cy="8067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1">
                    <a:lumMod val="50000"/>
                  </a:schemeClr>
                </a:solidFill>
              </a:rPr>
              <a:t>Мама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62394" y="5748477"/>
            <a:ext cx="6740331" cy="7146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Поліна</a:t>
            </a:r>
            <a:endParaRPr lang="ru-RU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799842" y="2781184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2F3242"/>
                </a:solidFill>
              </a:rPr>
              <a:t>А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015759" y="4135240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Б</a:t>
            </a:r>
            <a:endParaRPr lang="ru-RU" sz="4000" b="1" dirty="0">
              <a:solidFill>
                <a:srgbClr val="2F3242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99842" y="5489297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В</a:t>
            </a:r>
            <a:endParaRPr lang="ru-RU" sz="40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7744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 події, про які йдеться у прочитаному уривку, та </a:t>
            </a:r>
            <a:r>
              <a:rPr lang="uk-UA" sz="2000" b="1" dirty="0" err="1">
                <a:solidFill>
                  <a:schemeClr val="bg1"/>
                </a:solidFill>
              </a:rPr>
              <a:t>обери</a:t>
            </a:r>
            <a:r>
              <a:rPr lang="uk-UA" sz="2000" b="1" dirty="0">
                <a:solidFill>
                  <a:schemeClr val="bg1"/>
                </a:solidFill>
              </a:rPr>
              <a:t> правильні варіанти відповідей.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5800" y="1456403"/>
            <a:ext cx="11300717" cy="9205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Яка справа захопила дівчинку під час прибирання?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58966" y="2716265"/>
            <a:ext cx="6743759" cy="8517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2">
                    <a:lumMod val="50000"/>
                  </a:schemeClr>
                </a:solidFill>
              </a:rPr>
              <a:t>Бавлення іграшками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06981" y="4143467"/>
            <a:ext cx="7011897" cy="822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Читання книжки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6393" y="5489297"/>
            <a:ext cx="7011897" cy="8406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accent5">
                    <a:lumMod val="50000"/>
                  </a:schemeClr>
                </a:solidFill>
              </a:rPr>
              <a:t>Малювання картини</a:t>
            </a:r>
            <a:endParaRPr lang="ru-RU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799842" y="2593202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2F3242"/>
                </a:solidFill>
              </a:rPr>
              <a:t>А</a:t>
            </a:r>
            <a:endParaRPr lang="ru-RU" sz="4400" b="1" dirty="0">
              <a:solidFill>
                <a:srgbClr val="2F3242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32548" y="4127763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Б</a:t>
            </a:r>
            <a:endParaRPr lang="ru-RU" sz="4000" b="1" dirty="0">
              <a:solidFill>
                <a:srgbClr val="2F3242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99842" y="5489297"/>
            <a:ext cx="958617" cy="838203"/>
          </a:xfrm>
          <a:prstGeom prst="ellipse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В</a:t>
            </a:r>
            <a:endParaRPr lang="ru-RU" sz="4000" b="1" dirty="0">
              <a:solidFill>
                <a:srgbClr val="2F3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250" l="7283" r="91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7" r="13562" b="4843"/>
          <a:stretch/>
        </p:blipFill>
        <p:spPr>
          <a:xfrm>
            <a:off x="1101720" y="1710800"/>
            <a:ext cx="3872753" cy="4880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2465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Розв’яжи вирази та розфарбуй годинник в зошиті відповідними кольорами.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54205" y="5692590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47620" y="4505157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91023" y="1340604"/>
            <a:ext cx="59597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37 + 43 =</a:t>
            </a:r>
          </a:p>
          <a:p>
            <a:endParaRPr lang="uk-UA" sz="2000" b="1" dirty="0"/>
          </a:p>
          <a:p>
            <a:r>
              <a:rPr lang="uk-UA" sz="6000" b="1" dirty="0"/>
              <a:t>95 - 20 =</a:t>
            </a:r>
            <a:endParaRPr lang="uk-UA" sz="1600" b="1" dirty="0"/>
          </a:p>
          <a:p>
            <a:endParaRPr lang="uk-UA" sz="1400" b="1" dirty="0"/>
          </a:p>
          <a:p>
            <a:r>
              <a:rPr lang="uk-UA" sz="6000" b="1" dirty="0"/>
              <a:t>16 + 33 =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17937" y="2664727"/>
            <a:ext cx="1115274" cy="7598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75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48906" y="4860405"/>
            <a:ext cx="1084305" cy="6986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32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117938" y="3798961"/>
            <a:ext cx="1115273" cy="7598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49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094953" y="1438208"/>
            <a:ext cx="1138257" cy="7598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80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48907" y="5851429"/>
            <a:ext cx="1084305" cy="8065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</a:rPr>
              <a:t>100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91023" y="4624910"/>
            <a:ext cx="40136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/>
              <a:t>58 – 26 =</a:t>
            </a:r>
          </a:p>
          <a:p>
            <a:endParaRPr lang="uk-UA" sz="1600" b="1" dirty="0"/>
          </a:p>
          <a:p>
            <a:r>
              <a:rPr lang="uk-UA" sz="6000" b="1" dirty="0"/>
              <a:t>64 + 36 =</a:t>
            </a:r>
          </a:p>
        </p:txBody>
      </p:sp>
    </p:spTree>
    <p:extLst>
      <p:ext uri="{BB962C8B-B14F-4D97-AF65-F5344CB8AC3E}">
        <p14:creationId xmlns:p14="http://schemas.microsoft.com/office/powerpoint/2010/main" val="27896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Продовж ряд так, щоб утворилася закономірність.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6585" y="5748477"/>
            <a:ext cx="1047515" cy="1109523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4546865"/>
            <a:ext cx="1054100" cy="1108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Завдання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979751" y="1528442"/>
            <a:ext cx="1914433" cy="2578095"/>
            <a:chOff x="7159066" y="1406967"/>
            <a:chExt cx="2243060" cy="2998679"/>
          </a:xfrm>
        </p:grpSpPr>
        <p:grpSp>
          <p:nvGrpSpPr>
            <p:cNvPr id="48" name="Группа 47"/>
            <p:cNvGrpSpPr/>
            <p:nvPr/>
          </p:nvGrpSpPr>
          <p:grpSpPr>
            <a:xfrm>
              <a:off x="7159066" y="1406967"/>
              <a:ext cx="2243060" cy="2998679"/>
              <a:chOff x="258250" y="1339748"/>
              <a:chExt cx="2243060" cy="2998679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258250" y="1339748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50" name="Овал 49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" name="Пятиугольник 26"/>
            <p:cNvSpPr/>
            <p:nvPr/>
          </p:nvSpPr>
          <p:spPr>
            <a:xfrm rot="11564958">
              <a:off x="7841691" y="3099609"/>
              <a:ext cx="442429" cy="9048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ятиугольник 25"/>
            <p:cNvSpPr/>
            <p:nvPr/>
          </p:nvSpPr>
          <p:spPr>
            <a:xfrm rot="5400000">
              <a:off x="8017428" y="3347777"/>
              <a:ext cx="475129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801453" y="1514009"/>
            <a:ext cx="1914433" cy="2578095"/>
            <a:chOff x="5515324" y="1716640"/>
            <a:chExt cx="2243060" cy="2998679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5515324" y="1716640"/>
              <a:ext cx="2243060" cy="2998679"/>
              <a:chOff x="258250" y="1339748"/>
              <a:chExt cx="2243060" cy="2998679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258250" y="1339748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47" name="Овал 46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ятиугольник 23"/>
            <p:cNvSpPr/>
            <p:nvPr/>
          </p:nvSpPr>
          <p:spPr>
            <a:xfrm rot="12927255">
              <a:off x="6246011" y="3357175"/>
              <a:ext cx="395802" cy="9048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ятиугольник 22"/>
            <p:cNvSpPr/>
            <p:nvPr/>
          </p:nvSpPr>
          <p:spPr>
            <a:xfrm rot="16200000">
              <a:off x="6360139" y="3262628"/>
              <a:ext cx="475129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8128465" y="4313877"/>
            <a:ext cx="1959653" cy="2428827"/>
            <a:chOff x="1910895" y="1948456"/>
            <a:chExt cx="2243067" cy="2998683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1910895" y="1948456"/>
              <a:ext cx="2243067" cy="2998683"/>
              <a:chOff x="177588" y="1377584"/>
              <a:chExt cx="2243060" cy="2998680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177588" y="1377584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44" name="Овал 43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6" name="Рисунок 5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177588" y="1377585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57" name="Овал 56"/>
              <p:cNvSpPr/>
              <p:nvPr/>
            </p:nvSpPr>
            <p:spPr>
              <a:xfrm>
                <a:off x="1140142" y="2623432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" name="Пятиугольник 19"/>
            <p:cNvSpPr/>
            <p:nvPr/>
          </p:nvSpPr>
          <p:spPr>
            <a:xfrm rot="5400000">
              <a:off x="2842324" y="3851431"/>
              <a:ext cx="475130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ятиугольник 20"/>
            <p:cNvSpPr/>
            <p:nvPr/>
          </p:nvSpPr>
          <p:spPr>
            <a:xfrm rot="13649230">
              <a:off x="2746111" y="3492977"/>
              <a:ext cx="401505" cy="93434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ятиугольник 57"/>
            <p:cNvSpPr/>
            <p:nvPr/>
          </p:nvSpPr>
          <p:spPr>
            <a:xfrm rot="5400000">
              <a:off x="2842324" y="3851432"/>
              <a:ext cx="475130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2477196" y="3930773"/>
            <a:ext cx="2144499" cy="2763267"/>
            <a:chOff x="2949432" y="1285523"/>
            <a:chExt cx="2243060" cy="2998679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2949432" y="1285523"/>
              <a:ext cx="2243060" cy="2998679"/>
              <a:chOff x="258250" y="1339748"/>
              <a:chExt cx="2243060" cy="2998679"/>
            </a:xfrm>
          </p:grpSpPr>
          <p:pic>
            <p:nvPicPr>
              <p:cNvPr id="37" name="Рисунок 3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258250" y="1339748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38" name="Овал 37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" name="Пятиугольник 13"/>
            <p:cNvSpPr/>
            <p:nvPr/>
          </p:nvSpPr>
          <p:spPr>
            <a:xfrm rot="5400000">
              <a:off x="3828062" y="3241385"/>
              <a:ext cx="415028" cy="65985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ятиугольник 14"/>
            <p:cNvSpPr/>
            <p:nvPr/>
          </p:nvSpPr>
          <p:spPr>
            <a:xfrm rot="15615022">
              <a:off x="3816552" y="2846131"/>
              <a:ext cx="372065" cy="9359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5292981" y="4037198"/>
            <a:ext cx="2034201" cy="2550415"/>
            <a:chOff x="715450" y="1796948"/>
            <a:chExt cx="2243060" cy="2998679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715450" y="1796948"/>
              <a:ext cx="2243060" cy="2998679"/>
              <a:chOff x="258250" y="1339748"/>
              <a:chExt cx="2243060" cy="2998679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258250" y="1339748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41" name="Овал 40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Пятиугольник 17"/>
            <p:cNvSpPr/>
            <p:nvPr/>
          </p:nvSpPr>
          <p:spPr>
            <a:xfrm rot="14330888">
              <a:off x="1537772" y="3387628"/>
              <a:ext cx="370478" cy="9048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ятиугольник 16"/>
            <p:cNvSpPr/>
            <p:nvPr/>
          </p:nvSpPr>
          <p:spPr>
            <a:xfrm rot="16200000">
              <a:off x="1586334" y="3325130"/>
              <a:ext cx="475129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97361" y="1507405"/>
            <a:ext cx="1914433" cy="2578095"/>
            <a:chOff x="559665" y="1257668"/>
            <a:chExt cx="2243060" cy="2998679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559665" y="1257668"/>
              <a:ext cx="2243060" cy="2998679"/>
              <a:chOff x="258250" y="1339748"/>
              <a:chExt cx="2243060" cy="2998679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9" b="744"/>
              <a:stretch/>
            </p:blipFill>
            <p:spPr>
              <a:xfrm>
                <a:off x="258250" y="1339748"/>
                <a:ext cx="2243060" cy="2998679"/>
              </a:xfrm>
              <a:prstGeom prst="rect">
                <a:avLst/>
              </a:prstGeom>
            </p:spPr>
          </p:pic>
          <p:sp>
            <p:nvSpPr>
              <p:cNvPr id="31" name="Овал 30"/>
              <p:cNvSpPr/>
              <p:nvPr/>
            </p:nvSpPr>
            <p:spPr>
              <a:xfrm>
                <a:off x="1140142" y="2623431"/>
                <a:ext cx="556325" cy="690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0" name="Пятиугольник 59"/>
            <p:cNvSpPr/>
            <p:nvPr/>
          </p:nvSpPr>
          <p:spPr>
            <a:xfrm rot="16200000">
              <a:off x="1397369" y="2789912"/>
              <a:ext cx="475129" cy="6731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ятиугольник 60"/>
            <p:cNvSpPr/>
            <p:nvPr/>
          </p:nvSpPr>
          <p:spPr>
            <a:xfrm rot="10800000">
              <a:off x="1220342" y="2970648"/>
              <a:ext cx="442429" cy="90487"/>
            </a:xfrm>
            <a:prstGeom prst="homePlate">
              <a:avLst/>
            </a:prstGeom>
            <a:solidFill>
              <a:srgbClr val="2F324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" b="11322"/>
          <a:stretch/>
        </p:blipFill>
        <p:spPr>
          <a:xfrm>
            <a:off x="3925341" y="3187829"/>
            <a:ext cx="4647996" cy="337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9402 -0.39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-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21185 -0.36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0.02083 L 0.60781 -0.361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uk-UA" sz="2000" b="1" dirty="0" err="1">
                <a:solidFill>
                  <a:schemeClr val="bg1"/>
                </a:solidFill>
              </a:rPr>
              <a:t>лего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2" y="4863667"/>
            <a:ext cx="4966283" cy="18211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44" y="2935280"/>
            <a:ext cx="5298087" cy="19428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9" y="1054570"/>
            <a:ext cx="510330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Створимо пірамідку нашого 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32258A9F-8212-49B1-95DF-38C4E708E613}"/>
              </a:ext>
            </a:extLst>
          </p:cNvPr>
          <p:cNvGrpSpPr/>
          <p:nvPr/>
        </p:nvGrpSpPr>
        <p:grpSpPr>
          <a:xfrm>
            <a:off x="216770" y="2131040"/>
            <a:ext cx="11758460" cy="3266128"/>
            <a:chOff x="2233765" y="2416091"/>
            <a:chExt cx="7095632" cy="197094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CDC0D07-BCA4-43BA-943E-A61F5BC9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685" y="3901258"/>
              <a:ext cx="1324712" cy="48577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FD3DB48-8647-4217-B1DE-6D0B9870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635" y="3901258"/>
              <a:ext cx="1324712" cy="485775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CFCFC9C-D992-4D0F-97AF-CA4B6B78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695" y="3901258"/>
              <a:ext cx="1324712" cy="48577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CD47C33-D5B9-4E96-83DF-AEF1FE0C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645" y="3901258"/>
              <a:ext cx="1324712" cy="4857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F01A5CB-26BD-45DD-88D0-A1E9B453F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5" y="3901257"/>
              <a:ext cx="1324712" cy="485775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0C88430-E17B-4753-864B-FCDF9CDAF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65" y="3901256"/>
              <a:ext cx="1324712" cy="485775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62CD9BD-64E4-4776-83D0-02385D6A5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477" y="3596493"/>
              <a:ext cx="1324712" cy="4857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1CFA840-AB05-4EAD-9BF5-8BA20D03C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009" y="3596493"/>
              <a:ext cx="1324712" cy="485775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CAE8A8F-ED90-45B6-9BFE-936E2D4D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000" y="3596492"/>
              <a:ext cx="1324712" cy="48577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2A56DD96-B1F7-4F1C-ADA8-96AA5C7F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5129" y="3602023"/>
              <a:ext cx="1324712" cy="4857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11BBB4F-404C-4E5B-A942-0561BF9D8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391" y="3591422"/>
              <a:ext cx="1324712" cy="48577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DCA355C-9011-4AA5-8EB6-B254531EB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892" y="3291728"/>
              <a:ext cx="1324712" cy="48577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78B8658-2E7D-457C-B7BF-AABF9F0E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991" y="3283940"/>
              <a:ext cx="1324712" cy="48577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C337BD8-1A07-4057-9340-4CF9529A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971" y="3289471"/>
              <a:ext cx="1324712" cy="48577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5541D30-3110-49B0-B435-C9AA00F5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031" y="3289471"/>
              <a:ext cx="1324712" cy="485775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B18C06D-0181-41C6-A3E2-2C099413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863" y="3003434"/>
              <a:ext cx="1324712" cy="48577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40088A84-4338-4DB1-AAF9-E9BA8FBA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468" y="3003434"/>
              <a:ext cx="1324712" cy="485775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681C890-2938-4826-8E65-94D2B61C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428" y="3002428"/>
              <a:ext cx="1324712" cy="48577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56E03B9-4415-403C-833B-8A9DEF3B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895" y="2715447"/>
              <a:ext cx="1324712" cy="48577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EF81BC7-2234-4250-B943-8CF44F2C9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392" y="2715385"/>
              <a:ext cx="1324712" cy="48577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6CA5EBA-688D-4105-BC6C-C57F519E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877" y="2416091"/>
              <a:ext cx="1324712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3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Програма «Як почуває себе ненька Україна?» в прямому ефірі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73D871-F8E9-49D2-B0F0-2844CCCC5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12" y="1273705"/>
            <a:ext cx="9644776" cy="54251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EB3798-FD88-4C06-853A-DDD3032B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94" y="3033088"/>
            <a:ext cx="664369" cy="414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DF4143-1517-459E-BD87-61BD62318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77" y="3889659"/>
            <a:ext cx="3116472" cy="336578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BF752B-E74B-4974-88E2-607D0C780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9052" r="14150" b="16806"/>
          <a:stretch/>
        </p:blipFill>
        <p:spPr>
          <a:xfrm flipH="1">
            <a:off x="501314" y="4226524"/>
            <a:ext cx="2216372" cy="2366318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877B13A1-60DA-45AE-AA15-944A5F7E597F}"/>
              </a:ext>
            </a:extLst>
          </p:cNvPr>
          <p:cNvSpPr/>
          <p:nvPr/>
        </p:nvSpPr>
        <p:spPr>
          <a:xfrm>
            <a:off x="266700" y="6363471"/>
            <a:ext cx="11658600" cy="2293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B85ABA71-FB8C-485A-89DE-104D54B4A742}"/>
              </a:ext>
            </a:extLst>
          </p:cNvPr>
          <p:cNvSpPr/>
          <p:nvPr/>
        </p:nvSpPr>
        <p:spPr>
          <a:xfrm>
            <a:off x="363592" y="6226573"/>
            <a:ext cx="655583" cy="450107"/>
          </a:xfrm>
          <a:prstGeom prst="rect">
            <a:avLst/>
          </a:prstGeom>
          <a:solidFill>
            <a:srgbClr val="FF53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31D0FF76-9E6F-4DD7-8951-8D7A59D6A5F9}"/>
              </a:ext>
            </a:extLst>
          </p:cNvPr>
          <p:cNvSpPr/>
          <p:nvPr/>
        </p:nvSpPr>
        <p:spPr>
          <a:xfrm>
            <a:off x="240024" y="1264024"/>
            <a:ext cx="1369476" cy="49794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LIVE</a:t>
            </a:r>
            <a:endParaRPr lang="uk-UA" sz="3200" b="1" dirty="0"/>
          </a:p>
        </p:txBody>
      </p:sp>
      <p:sp>
        <p:nvSpPr>
          <p:cNvPr id="39" name="Бульбашка прямої мови: прямокутна з округленими кутами 38">
            <a:extLst>
              <a:ext uri="{FF2B5EF4-FFF2-40B4-BE49-F238E27FC236}">
                <a16:creationId xmlns:a16="http://schemas.microsoft.com/office/drawing/2014/main" id="{4B21E80B-0553-4061-ABBB-97E9DE1F1BF0}"/>
              </a:ext>
            </a:extLst>
          </p:cNvPr>
          <p:cNvSpPr/>
          <p:nvPr/>
        </p:nvSpPr>
        <p:spPr>
          <a:xfrm>
            <a:off x="1784926" y="2105025"/>
            <a:ext cx="3358574" cy="1669615"/>
          </a:xfrm>
          <a:prstGeom prst="wedgeRoundRectCallout">
            <a:avLst>
              <a:gd name="adj1" fmla="val -35552"/>
              <a:gd name="adj2" fmla="val 7054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Привіт, друзі!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А яка зараз пора року?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Який місяць?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Яке сьогодні число?</a:t>
            </a:r>
          </a:p>
        </p:txBody>
      </p:sp>
      <p:sp>
        <p:nvSpPr>
          <p:cNvPr id="40" name="Бульбашка прямої мови: прямокутна з округленими кутами 39">
            <a:extLst>
              <a:ext uri="{FF2B5EF4-FFF2-40B4-BE49-F238E27FC236}">
                <a16:creationId xmlns:a16="http://schemas.microsoft.com/office/drawing/2014/main" id="{8473B87A-8FC6-499A-A4D1-0F4D70A28CF5}"/>
              </a:ext>
            </a:extLst>
          </p:cNvPr>
          <p:cNvSpPr/>
          <p:nvPr/>
        </p:nvSpPr>
        <p:spPr>
          <a:xfrm>
            <a:off x="7562850" y="2405761"/>
            <a:ext cx="4362450" cy="1669615"/>
          </a:xfrm>
          <a:prstGeom prst="wedgeRoundRectCallout">
            <a:avLst>
              <a:gd name="adj1" fmla="val -2654"/>
              <a:gd name="adj2" fmla="val 6597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Мої вітання!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Яким було вранці небо, коли ми йшли до школи?</a:t>
            </a:r>
          </a:p>
          <a:p>
            <a:pPr algn="ctr"/>
            <a:r>
              <a:rPr lang="uk-UA" sz="2000" b="1">
                <a:solidFill>
                  <a:schemeClr val="accent2">
                    <a:lumMod val="50000"/>
                  </a:schemeClr>
                </a:solidFill>
              </a:rPr>
              <a:t>Що стосовно опадів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Кому відома температура повітря?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5331685" y="1104742"/>
            <a:ext cx="621506" cy="62865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6048863" y="1196049"/>
            <a:ext cx="1034700" cy="5619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6995683" y="1157129"/>
            <a:ext cx="1034700" cy="56190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8536451" y="1191586"/>
            <a:ext cx="1072847" cy="62865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9675376" y="1157129"/>
            <a:ext cx="907593" cy="62865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10624185" y="1023713"/>
            <a:ext cx="1097280" cy="94023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12" y="3457731"/>
            <a:ext cx="3063304" cy="29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9883 -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83 -7.40741E-7 L 0.21055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55 0.00093 L 0.38073 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073 0.00185 L 0.55326 0.0020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26 0.00208 L 0.7013 0.0018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3 0.00185 L 0.82461 0.0023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7" grpId="1" animBg="1"/>
      <p:bldP spid="37" grpId="2" animBg="1"/>
      <p:bldP spid="37" grpId="3" animBg="1"/>
      <p:bldP spid="37" grpId="4" animBg="1"/>
      <p:bldP spid="37" grpId="5" animBg="1"/>
      <p:bldP spid="37" grpId="6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8D680240-E512-40DB-986F-C31A2046D1DC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2000" b="1" dirty="0">
                <a:solidFill>
                  <a:schemeClr val="bg1"/>
                </a:solidFill>
              </a:rPr>
              <a:t>Робота над скоромовкою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608B72-D86B-48B7-BDE1-7099206EF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3"/>
          <a:stretch/>
        </p:blipFill>
        <p:spPr>
          <a:xfrm>
            <a:off x="5823508" y="1441969"/>
            <a:ext cx="6189587" cy="4187548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1D1848A-2991-4EFE-90F4-610D3A1160E8}"/>
              </a:ext>
            </a:extLst>
          </p:cNvPr>
          <p:cNvSpPr/>
          <p:nvPr/>
        </p:nvSpPr>
        <p:spPr>
          <a:xfrm>
            <a:off x="429860" y="2154551"/>
            <a:ext cx="5522610" cy="37797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Морж у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</a:rPr>
              <a:t>морі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 днями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</a:rPr>
              <a:t>кисне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Море для моржа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</a:rPr>
              <a:t>корисне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B6BF3C-D226-4C29-85D0-F86047395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7556086" y="1828800"/>
            <a:ext cx="4303253" cy="4711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487514" y="2523371"/>
            <a:ext cx="6222310" cy="23495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err="1">
                <a:solidFill>
                  <a:schemeClr val="accent2">
                    <a:lumMod val="50000"/>
                  </a:schemeClr>
                </a:solidFill>
              </a:rPr>
              <a:t>Запросимо</a:t>
            </a:r>
            <a:r>
              <a:rPr lang="ru-RU" sz="6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6600" b="1" dirty="0" err="1">
                <a:solidFill>
                  <a:schemeClr val="accent2">
                    <a:lumMod val="50000"/>
                  </a:schemeClr>
                </a:solidFill>
              </a:rPr>
              <a:t>тишу</a:t>
            </a:r>
            <a:r>
              <a:rPr lang="ru-RU" sz="6600" b="1" dirty="0">
                <a:solidFill>
                  <a:schemeClr val="accent2">
                    <a:lumMod val="50000"/>
                  </a:schemeClr>
                </a:solidFill>
              </a:rPr>
              <a:t> – ц-ц-ц</a:t>
            </a:r>
            <a:endParaRPr lang="uk-UA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8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728DB8-C227-4177-8B6F-44D9B7A13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11305"/>
          <a:stretch/>
        </p:blipFill>
        <p:spPr>
          <a:xfrm flipH="1">
            <a:off x="65206" y="1262270"/>
            <a:ext cx="7409020" cy="5514749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407383" y="2046293"/>
            <a:ext cx="6469878" cy="37797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Вітерець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лісі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листя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колише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– ш-ш-ш</a:t>
            </a:r>
            <a:endParaRPr lang="uk-UA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31537F-0E5B-4F30-AD9A-C6BD49EF4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t="1" r="9120" b="10579"/>
          <a:stretch/>
        </p:blipFill>
        <p:spPr>
          <a:xfrm>
            <a:off x="6217308" y="1172817"/>
            <a:ext cx="5735450" cy="542433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38426" y="2048846"/>
            <a:ext cx="6469878" cy="41883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err="1">
                <a:solidFill>
                  <a:schemeClr val="accent2">
                    <a:lumMod val="50000"/>
                  </a:schemeClr>
                </a:solidFill>
              </a:rPr>
              <a:t>Прилетіли</a:t>
            </a:r>
            <a:r>
              <a:rPr lang="ru-RU" sz="8000" b="1" dirty="0">
                <a:solidFill>
                  <a:schemeClr val="accent2">
                    <a:lumMod val="50000"/>
                  </a:schemeClr>
                </a:solidFill>
              </a:rPr>
              <a:t> птахи – </a:t>
            </a:r>
            <a:r>
              <a:rPr lang="ru-RU" sz="8000" b="1" dirty="0" err="1">
                <a:solidFill>
                  <a:schemeClr val="accent2">
                    <a:lumMod val="50000"/>
                  </a:schemeClr>
                </a:solidFill>
              </a:rPr>
              <a:t>шух-шух-шух</a:t>
            </a:r>
            <a:endParaRPr lang="uk-UA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5407383" y="2046293"/>
            <a:ext cx="6469878" cy="37797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Заспівав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соловей –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тьох-тьох-тьох</a:t>
            </a:r>
            <a:endParaRPr lang="uk-UA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44C645-FD82-42DE-BCCA-E8CC74BCD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1"/>
          <a:stretch/>
        </p:blipFill>
        <p:spPr>
          <a:xfrm>
            <a:off x="911639" y="1304453"/>
            <a:ext cx="3860450" cy="54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16.09.2021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F1E5A7-DD49-4900-BE0A-267A89E24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4" r="3687" b="9052"/>
          <a:stretch/>
        </p:blipFill>
        <p:spPr>
          <a:xfrm>
            <a:off x="5971750" y="1390552"/>
            <a:ext cx="6115912" cy="5154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Артикуляційна вправа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35812-3BA2-49D2-AA7A-D60B6300788C}"/>
              </a:ext>
            </a:extLst>
          </p:cNvPr>
          <p:cNvSpPr txBox="1"/>
          <p:nvPr/>
        </p:nvSpPr>
        <p:spPr>
          <a:xfrm>
            <a:off x="338426" y="2048846"/>
            <a:ext cx="6469878" cy="37797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Накрапає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7200" b="1" dirty="0" err="1">
                <a:solidFill>
                  <a:schemeClr val="accent2">
                    <a:lumMod val="50000"/>
                  </a:schemeClr>
                </a:solidFill>
              </a:rPr>
              <a:t>дощик</a:t>
            </a:r>
            <a:r>
              <a:rPr lang="ru-RU" sz="7200" b="1" dirty="0">
                <a:solidFill>
                  <a:schemeClr val="accent2">
                    <a:lumMod val="50000"/>
                  </a:schemeClr>
                </a:solidFill>
              </a:rPr>
              <a:t> – крап-крап-крап</a:t>
            </a:r>
            <a:endParaRPr lang="uk-UA" sz="7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704</Words>
  <Application>Microsoft Office PowerPoint</Application>
  <PresentationFormat>Широкий екран</PresentationFormat>
  <Paragraphs>189</Paragraphs>
  <Slides>26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Василь Цупа</cp:lastModifiedBy>
  <cp:revision>64</cp:revision>
  <dcterms:created xsi:type="dcterms:W3CDTF">2018-01-05T16:38:53Z</dcterms:created>
  <dcterms:modified xsi:type="dcterms:W3CDTF">2021-09-16T10:44:42Z</dcterms:modified>
</cp:coreProperties>
</file>