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1799" r:id="rId3"/>
    <p:sldId id="1804" r:id="rId4"/>
    <p:sldId id="1805" r:id="rId5"/>
    <p:sldId id="1806" r:id="rId6"/>
    <p:sldId id="1800" r:id="rId7"/>
    <p:sldId id="1808" r:id="rId8"/>
    <p:sldId id="1927" r:id="rId9"/>
    <p:sldId id="1930" r:id="rId10"/>
    <p:sldId id="1935" r:id="rId11"/>
    <p:sldId id="1929" r:id="rId12"/>
    <p:sldId id="1476" r:id="rId13"/>
    <p:sldId id="1477" r:id="rId14"/>
    <p:sldId id="1710" r:id="rId15"/>
    <p:sldId id="1692" r:id="rId16"/>
    <p:sldId id="304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гій Мацаєнко" initials="СМ" lastIdx="1" clrIdx="0">
    <p:extLst>
      <p:ext uri="{19B8F6BF-5375-455C-9EA6-DF929625EA0E}">
        <p15:presenceInfo xmlns:p15="http://schemas.microsoft.com/office/powerpoint/2012/main" userId="1a9c3d308a22d43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9426B"/>
    <a:srgbClr val="F8BFD9"/>
    <a:srgbClr val="A30161"/>
    <a:srgbClr val="ED018D"/>
    <a:srgbClr val="2A9290"/>
    <a:srgbClr val="37BFBD"/>
    <a:srgbClr val="A4D499"/>
    <a:srgbClr val="58B9E9"/>
    <a:srgbClr val="FEC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 autoAdjust="0"/>
    <p:restoredTop sz="95071" autoAdjust="0"/>
  </p:normalViewPr>
  <p:slideViewPr>
    <p:cSldViewPr snapToGrid="0">
      <p:cViewPr varScale="1">
        <p:scale>
          <a:sx n="83" d="100"/>
          <a:sy n="83" d="100"/>
        </p:scale>
        <p:origin x="6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206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A4128-2E62-47AA-8262-642D327A1196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EDA6B-87EA-4F9D-8CF3-AA5A509B1C1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4173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hyperlink" Target="http://teach-inf.com.ua/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teach-inf.com.ua/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890F28-18AC-428A-AC36-95008B18AA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6" b="5026"/>
          <a:stretch/>
        </p:blipFill>
        <p:spPr>
          <a:xfrm>
            <a:off x="-1" y="-822"/>
            <a:ext cx="4656139" cy="5968948"/>
          </a:xfrm>
          <a:prstGeom prst="rect">
            <a:avLst/>
          </a:prstGeom>
        </p:spPr>
      </p:pic>
      <p:sp>
        <p:nvSpPr>
          <p:cNvPr id="6" name="Rectangle 24">
            <a:extLst>
              <a:ext uri="{FF2B5EF4-FFF2-40B4-BE49-F238E27FC236}">
                <a16:creationId xmlns:a16="http://schemas.microsoft.com/office/drawing/2014/main" id="{36DD4E8F-7AFE-4B20-8199-CD50FEF3C52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27379365-6BE4-45D7-84F6-049B9DC8584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E7EF410E-0AB3-4124-8DBA-D3207C4EDC17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4BE153C2-9176-411C-A7E5-3906CA88B41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938C7BF3-85C4-4CD5-A4F3-A73E03288FAD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F785A720-DB7F-47E5-AF80-193CA074A432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Freeform 21" descr="2">
            <a:extLst>
              <a:ext uri="{FF2B5EF4-FFF2-40B4-BE49-F238E27FC236}">
                <a16:creationId xmlns:a16="http://schemas.microsoft.com/office/drawing/2014/main" id="{AF4C6B19-8327-48F6-B153-248564F8358F}"/>
              </a:ext>
            </a:extLst>
          </p:cNvPr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4" name="Freeform 19" descr="4">
            <a:extLst>
              <a:ext uri="{FF2B5EF4-FFF2-40B4-BE49-F238E27FC236}">
                <a16:creationId xmlns:a16="http://schemas.microsoft.com/office/drawing/2014/main" id="{6ECE3C05-D9C4-41A0-A432-DBD2EF775C5D}"/>
              </a:ext>
            </a:extLst>
          </p:cNvPr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5" name="Freeform 20" descr="1">
            <a:extLst>
              <a:ext uri="{FF2B5EF4-FFF2-40B4-BE49-F238E27FC236}">
                <a16:creationId xmlns:a16="http://schemas.microsoft.com/office/drawing/2014/main" id="{E3E4BADD-6D17-4D74-A381-6D560B9B69AE}"/>
              </a:ext>
            </a:extLst>
          </p:cNvPr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6" name="Freeform 22" descr="55282">
            <a:extLst>
              <a:ext uri="{FF2B5EF4-FFF2-40B4-BE49-F238E27FC236}">
                <a16:creationId xmlns:a16="http://schemas.microsoft.com/office/drawing/2014/main" id="{B4BCDAFE-EC09-4432-8FB4-61A4E23E87C2}"/>
              </a:ext>
            </a:extLst>
          </p:cNvPr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7" name="Oval 23">
            <a:extLst>
              <a:ext uri="{FF2B5EF4-FFF2-40B4-BE49-F238E27FC236}">
                <a16:creationId xmlns:a16="http://schemas.microsoft.com/office/drawing/2014/main" id="{4FE8C664-C910-46F9-BB6C-0CD71C804B69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DCE515-A64B-432E-B6E9-041371DB099F}"/>
              </a:ext>
            </a:extLst>
          </p:cNvPr>
          <p:cNvSpPr txBox="1"/>
          <p:nvPr userDrawn="1"/>
        </p:nvSpPr>
        <p:spPr>
          <a:xfrm>
            <a:off x="1322947" y="3065864"/>
            <a:ext cx="2441027" cy="1960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uk-UA" sz="150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2A9EDB9-D229-4B61-8938-4456B7212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0" name="Підзаголовок 2">
            <a:extLst>
              <a:ext uri="{FF2B5EF4-FFF2-40B4-BE49-F238E27FC236}">
                <a16:creationId xmlns:a16="http://schemas.microsoft.com/office/drawing/2014/main" id="{A17CD5B7-6510-4D04-97AA-09F1B306B5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  <p:sp>
        <p:nvSpPr>
          <p:cNvPr id="22" name="Прямокутник 21">
            <a:hlinkClick r:id="rId7"/>
            <a:extLst>
              <a:ext uri="{FF2B5EF4-FFF2-40B4-BE49-F238E27FC236}">
                <a16:creationId xmlns:a16="http://schemas.microsoft.com/office/drawing/2014/main" id="{0A9EE559-9761-4D97-9E44-8374E07204F8}"/>
              </a:ext>
            </a:extLst>
          </p:cNvPr>
          <p:cNvSpPr/>
          <p:nvPr userDrawn="1"/>
        </p:nvSpPr>
        <p:spPr>
          <a:xfrm>
            <a:off x="6500000" y="6184950"/>
            <a:ext cx="5564194" cy="589217"/>
          </a:xfrm>
          <a:prstGeom prst="rect">
            <a:avLst/>
          </a:prstGeom>
          <a:solidFill>
            <a:srgbClr val="4040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4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teach-inf.</a:t>
            </a:r>
            <a:r>
              <a:rPr lang="en-US" sz="4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com</a:t>
            </a:r>
            <a:r>
              <a:rPr lang="en-AU" sz="4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.ua</a:t>
            </a:r>
            <a:endParaRPr lang="uk-UA" sz="4000" b="1" kern="0" dirty="0">
              <a:solidFill>
                <a:schemeClr val="bg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CCE5FE44-3C2E-4B8B-BA70-615FD5A47189}"/>
              </a:ext>
            </a:extLst>
          </p:cNvPr>
          <p:cNvSpPr/>
          <p:nvPr userDrawn="1"/>
        </p:nvSpPr>
        <p:spPr>
          <a:xfrm>
            <a:off x="0" y="0"/>
            <a:ext cx="12192000" cy="109290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Автор: Мацаєнко Сергій Васильович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Джерело: </a:t>
            </a:r>
            <a:r>
              <a:rPr lang="en-AU" sz="36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teach-inf.</a:t>
            </a:r>
            <a:r>
              <a:rPr lang="en-US" sz="36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com</a:t>
            </a:r>
            <a:r>
              <a:rPr lang="en-AU" sz="36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.ua</a:t>
            </a:r>
            <a:endParaRPr lang="uk-UA" sz="3600" b="1" kern="0" dirty="0">
              <a:solidFill>
                <a:schemeClr val="bg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51E9186E-2AA2-4DD1-8ECA-EA676B1D18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Автор: Мацаєнко Сергій Васильович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Джерело: </a:t>
            </a:r>
            <a:r>
              <a:rPr lang="en-AU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teach-inf.</a:t>
            </a:r>
            <a:r>
              <a:rPr lang="en-US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com</a:t>
            </a:r>
            <a:r>
              <a:rPr lang="en-AU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.ua</a:t>
            </a:r>
            <a:endParaRPr lang="uk-UA" sz="6000" b="1" kern="0" dirty="0">
              <a:solidFill>
                <a:schemeClr val="bg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0" dirty="0">
                <a:solidFill>
                  <a:srgbClr val="19426B"/>
                </a:solidFill>
                <a:latin typeface="Comic Sans MS" panose="030F0702030302020204" pitchFamily="66" charset="0"/>
              </a:rPr>
              <a:t>4</a:t>
            </a:r>
            <a:endParaRPr lang="uk-UA" sz="4400" b="1" i="0" dirty="0">
              <a:solidFill>
                <a:srgbClr val="19426B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614B7FE7-04BD-45FB-B614-DBDFFDC10CA7}"/>
              </a:ext>
            </a:extLst>
          </p:cNvPr>
          <p:cNvGrpSpPr/>
          <p:nvPr userDrawn="1"/>
        </p:nvGrpSpPr>
        <p:grpSpPr>
          <a:xfrm>
            <a:off x="-15226" y="6550240"/>
            <a:ext cx="4779249" cy="307777"/>
            <a:chOff x="467543" y="6506203"/>
            <a:chExt cx="4779249" cy="30777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B0CEADB-F5EE-42A0-9880-239C63B6F713}"/>
                </a:ext>
              </a:extLst>
            </p:cNvPr>
            <p:cNvSpPr txBox="1"/>
            <p:nvPr/>
          </p:nvSpPr>
          <p:spPr>
            <a:xfrm>
              <a:off x="467543" y="6506203"/>
              <a:ext cx="477924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©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Вивчаємо інформатику        </a:t>
              </a:r>
              <a:r>
                <a:rPr lang="en-US" sz="1400" b="1" i="1" dirty="0">
                  <a:solidFill>
                    <a:srgbClr val="0070C0"/>
                  </a:solidFill>
                  <a:latin typeface="Comic Sans MS" panose="030F0702030302020204" pitchFamily="66" charset="0"/>
                  <a:hlinkClick r:id="rId6" tooltip="Перейти на сайт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teach-inf.com.ua</a:t>
              </a:r>
              <a:endParaRPr lang="ru-RU" sz="1400" b="1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E43170F3-31F6-4DEB-8D96-D3A5B9777B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021953" y="6552070"/>
              <a:ext cx="325911" cy="192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hyperlink" Target="https://www.pinterest.com/pin/746823550702995697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584394"/>
            <a:ext cx="7137066" cy="1801607"/>
          </a:xfrm>
        </p:spPr>
        <p:txBody>
          <a:bodyPr>
            <a:noAutofit/>
          </a:bodyPr>
          <a:lstStyle/>
          <a:p>
            <a:r>
              <a:rPr lang="uk-UA" sz="5400" dirty="0"/>
              <a:t>Алгоритми з розгалуженням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  <a:latin typeface="Verdana"/>
              </a:rPr>
              <a:t>За програмою нової української школи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lang="uk-UA" sz="3600" b="1" i="1" kern="0" dirty="0">
                <a:solidFill>
                  <a:srgbClr val="002060"/>
                </a:solidFill>
                <a:latin typeface="Verdana"/>
              </a:rPr>
              <a:t>20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8" name="Picture 4" descr="coding, laptop, programming icon">
            <a:extLst>
              <a:ext uri="{FF2B5EF4-FFF2-40B4-BE49-F238E27FC236}">
                <a16:creationId xmlns:a16="http://schemas.microsoft.com/office/drawing/2014/main" id="{83389645-C0E0-4ED3-98F7-FB962EF8D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462" y="3690861"/>
            <a:ext cx="2341018" cy="234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 ÐµÐ·ÑÐ»ÑÑÐ°Ñ Ð¿Ð¾ÑÑÐºÑ Ð·Ð¾Ð±ÑÐ°Ð¶ÐµÐ½Ñ Ð·Ð° Ð·Ð°Ð¿Ð¸ÑÐ¾Ð¼ &quot;Scratch icon&quot;">
            <a:extLst>
              <a:ext uri="{FF2B5EF4-FFF2-40B4-BE49-F238E27FC236}">
                <a16:creationId xmlns:a16="http://schemas.microsoft.com/office/drawing/2014/main" id="{7B445344-3453-4907-909C-092944C0A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357" y="3690860"/>
            <a:ext cx="2341020" cy="23410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ED125B-CF15-4CD9-9B6E-3CD173F0EA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001"/>
          <a:stretch/>
        </p:blipFill>
        <p:spPr>
          <a:xfrm>
            <a:off x="7029301" y="1196763"/>
            <a:ext cx="5090691" cy="5498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Алгоритми з розгалуженням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2DFF8D-D76B-4DC2-92DB-FB21408567B8}"/>
              </a:ext>
            </a:extLst>
          </p:cNvPr>
          <p:cNvSpPr txBox="1"/>
          <p:nvPr/>
        </p:nvSpPr>
        <p:spPr>
          <a:xfrm>
            <a:off x="72008" y="1196763"/>
            <a:ext cx="6806774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ctr"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складання умови скористаємося «</a:t>
            </a:r>
            <a:r>
              <a:rPr lang="uk-UA" sz="2800" b="1" i="1" kern="0" dirty="0">
                <a:solidFill>
                  <a:srgbClr val="FFFF00"/>
                </a:solidFill>
              </a:rPr>
              <a:t>цеглинкою</a:t>
            </a:r>
            <a:r>
              <a:rPr lang="uk-UA" sz="2800" b="1" i="1" kern="0" dirty="0">
                <a:solidFill>
                  <a:srgbClr val="FFFFFF"/>
                </a:solidFill>
              </a:rPr>
              <a:t>» </a:t>
            </a:r>
            <a:r>
              <a:rPr lang="uk-UA" sz="2800" b="1" i="1" kern="0" dirty="0">
                <a:solidFill>
                  <a:srgbClr val="FFFF00"/>
                </a:solidFill>
              </a:rPr>
              <a:t>=</a:t>
            </a:r>
            <a:r>
              <a:rPr lang="uk-UA" sz="2800" b="1" i="1" kern="0" dirty="0">
                <a:solidFill>
                  <a:srgbClr val="FFFFFF"/>
                </a:solidFill>
              </a:rPr>
              <a:t>  з групи </a:t>
            </a:r>
            <a:r>
              <a:rPr lang="uk-UA" sz="2800" b="1" i="1" kern="0" dirty="0">
                <a:solidFill>
                  <a:srgbClr val="FFFF00"/>
                </a:solidFill>
              </a:rPr>
              <a:t>Оператори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34CB168A-E1D2-4B3B-BA06-03B13BAF13F1}"/>
              </a:ext>
            </a:extLst>
          </p:cNvPr>
          <p:cNvSpPr/>
          <p:nvPr/>
        </p:nvSpPr>
        <p:spPr>
          <a:xfrm>
            <a:off x="6998821" y="5662208"/>
            <a:ext cx="777390" cy="62810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20" name="Стрілка вліво 20">
            <a:extLst>
              <a:ext uri="{FF2B5EF4-FFF2-40B4-BE49-F238E27FC236}">
                <a16:creationId xmlns:a16="http://schemas.microsoft.com/office/drawing/2014/main" id="{98BF8B22-7D19-40EF-84B0-8AD2B1C94BFB}"/>
              </a:ext>
            </a:extLst>
          </p:cNvPr>
          <p:cNvSpPr/>
          <p:nvPr/>
        </p:nvSpPr>
        <p:spPr>
          <a:xfrm rot="18900000">
            <a:off x="7402889" y="5057053"/>
            <a:ext cx="1153332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</a:t>
            </a:r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E081C69F-9400-44F9-81A0-7B2E7B129E42}"/>
              </a:ext>
            </a:extLst>
          </p:cNvPr>
          <p:cNvSpPr/>
          <p:nvPr/>
        </p:nvSpPr>
        <p:spPr>
          <a:xfrm>
            <a:off x="7776211" y="6084570"/>
            <a:ext cx="1428749" cy="45339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22" name="Стрілка вліво 20">
            <a:extLst>
              <a:ext uri="{FF2B5EF4-FFF2-40B4-BE49-F238E27FC236}">
                <a16:creationId xmlns:a16="http://schemas.microsoft.com/office/drawing/2014/main" id="{9107EF43-92DF-4948-B26F-A25817A3B1F0}"/>
              </a:ext>
            </a:extLst>
          </p:cNvPr>
          <p:cNvSpPr/>
          <p:nvPr/>
        </p:nvSpPr>
        <p:spPr>
          <a:xfrm rot="18900000">
            <a:off x="8353143" y="5426426"/>
            <a:ext cx="1153332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kern="0" dirty="0">
                <a:solidFill>
                  <a:srgbClr val="FFFFFF"/>
                </a:solidFill>
                <a:latin typeface="Verdana"/>
              </a:rPr>
              <a:t>2</a:t>
            </a:r>
            <a:endParaRPr kumimoji="0" lang="uk-UA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70F7224-D808-4068-AB3A-5022FE46A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049" y="3251665"/>
            <a:ext cx="5090691" cy="1704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657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Алгоритми з розгалуженням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2DFF8D-D76B-4DC2-92DB-FB21408567B8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Програма для виконавця, який даватиме поради, як діяти під час дощу.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EDBA8E8-5D72-4D54-B330-77E00A133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427" y="2271918"/>
            <a:ext cx="4177146" cy="420831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704F114-7598-4265-87A9-1AE1266740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7" y="2414908"/>
            <a:ext cx="3253083" cy="4114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8B14D22-DC1B-4B75-88B7-418F742F34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9237" y="2271918"/>
            <a:ext cx="3750756" cy="405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91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2F648611-A54F-43DE-8333-1213A90F3D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Автор: Мацаєнко Сергій Васильович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Джерело: </a:t>
            </a:r>
            <a:r>
              <a:rPr lang="en-AU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teach-inf.</a:t>
            </a:r>
            <a:r>
              <a:rPr lang="en-US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com</a:t>
            </a:r>
            <a:r>
              <a:rPr lang="en-AU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.ua</a:t>
            </a:r>
            <a:endParaRPr lang="uk-UA" sz="6000" b="1" kern="0" dirty="0">
              <a:solidFill>
                <a:schemeClr val="bg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Фізкультхвилинка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90701A9C-3AC9-4521-B936-C0993CEC11ED}"/>
              </a:ext>
            </a:extLst>
          </p:cNvPr>
          <p:cNvGrpSpPr/>
          <p:nvPr/>
        </p:nvGrpSpPr>
        <p:grpSpPr>
          <a:xfrm>
            <a:off x="147262" y="2065984"/>
            <a:ext cx="11902497" cy="3569853"/>
            <a:chOff x="147262" y="2065984"/>
            <a:chExt cx="11902497" cy="3569853"/>
          </a:xfrm>
        </p:grpSpPr>
        <p:pic>
          <p:nvPicPr>
            <p:cNvPr id="15362" name="Picture 2" descr="Cartoon little kids exercising on white background">
              <a:extLst>
                <a:ext uri="{FF2B5EF4-FFF2-40B4-BE49-F238E27FC236}">
                  <a16:creationId xmlns:a16="http://schemas.microsoft.com/office/drawing/2014/main" id="{CB942B8A-3B8C-4B52-BE3A-7671EEE1A58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986"/>
            <a:stretch/>
          </p:blipFill>
          <p:spPr bwMode="auto">
            <a:xfrm>
              <a:off x="147262" y="2211183"/>
              <a:ext cx="6671059" cy="3424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Cartoon little kids exercising on white background">
              <a:extLst>
                <a:ext uri="{FF2B5EF4-FFF2-40B4-BE49-F238E27FC236}">
                  <a16:creationId xmlns:a16="http://schemas.microsoft.com/office/drawing/2014/main" id="{4E8EA036-1E08-478B-9CD8-57EFE60372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09" t="45545" r="3807" b="7532"/>
            <a:stretch/>
          </p:blipFill>
          <p:spPr bwMode="auto">
            <a:xfrm flipH="1">
              <a:off x="7040879" y="2065984"/>
              <a:ext cx="5008880" cy="35698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956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CD5B84EA-A37A-4F28-A4EC-288931F498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Автор: Мацаєнко Сергій Васильович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Джерело: </a:t>
            </a:r>
            <a:r>
              <a:rPr lang="en-AU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teach-inf.</a:t>
            </a:r>
            <a:r>
              <a:rPr lang="en-US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com</a:t>
            </a:r>
            <a:r>
              <a:rPr lang="en-AU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.ua</a:t>
            </a:r>
            <a:endParaRPr lang="uk-UA" sz="6000" b="1" kern="0" dirty="0">
              <a:solidFill>
                <a:schemeClr val="bg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Працюємо за комп’ютером</a:t>
            </a:r>
            <a:endParaRPr lang="uk-UA" sz="3600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59" y="1272160"/>
            <a:ext cx="4659624" cy="534781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89511" y="2133942"/>
            <a:ext cx="3233804" cy="1191816"/>
          </a:xfrm>
          <a:prstGeom prst="wedgeRoundRectCallout">
            <a:avLst>
              <a:gd name="adj1" fmla="val -61110"/>
              <a:gd name="adj2" fmla="val 156308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1" u="none" strike="noStrike" kern="0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</a:defRPr>
            </a:lvl1pPr>
          </a:lstStyle>
          <a:p>
            <a:pPr lvl="0">
              <a:defRPr/>
            </a:pPr>
            <a:r>
              <a:rPr lang="uk-UA" dirty="0"/>
              <a:t>Сторінка</a:t>
            </a:r>
          </a:p>
          <a:p>
            <a:pPr lvl="0">
              <a:defRPr/>
            </a:pPr>
            <a:r>
              <a:rPr lang="uk-UA" dirty="0"/>
              <a:t>73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E499753-8159-4B4C-AB9C-E1DCF77518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82" r="9530"/>
          <a:stretch/>
        </p:blipFill>
        <p:spPr>
          <a:xfrm>
            <a:off x="7228115" y="1177376"/>
            <a:ext cx="4839154" cy="564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6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9CD5E671-AFB3-4BDA-A24B-E0072FF13F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Автор: Мацаєнко Сергій Васильович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6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Джерело: teach-inf.com.ua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Працюємо за комп’ютером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2A91FA-3432-484E-89EC-A1FEF5AA2995}"/>
              </a:ext>
            </a:extLst>
          </p:cNvPr>
          <p:cNvSpPr txBox="1"/>
          <p:nvPr/>
        </p:nvSpPr>
        <p:spPr>
          <a:xfrm>
            <a:off x="72008" y="1815743"/>
            <a:ext cx="6418244" cy="9541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Відкрий середовище </a:t>
            </a:r>
            <a:r>
              <a:rPr lang="uk-UA" sz="2800" b="1" i="1" kern="0" dirty="0" err="1">
                <a:solidFill>
                  <a:srgbClr val="FFFFFF"/>
                </a:solidFill>
              </a:rPr>
              <a:t>Скретч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D223D0-ACC0-4671-92A6-877A2DAB14B1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Завдання. </a:t>
            </a:r>
            <a:r>
              <a:rPr lang="uk-UA" sz="2800" b="1" i="1" kern="0" dirty="0">
                <a:solidFill>
                  <a:srgbClr val="FFFFFF"/>
                </a:solidFill>
              </a:rPr>
              <a:t>Оформлюємо сцену.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CABE06-F938-4420-9A3F-B50EF226146E}"/>
              </a:ext>
            </a:extLst>
          </p:cNvPr>
          <p:cNvSpPr txBox="1"/>
          <p:nvPr/>
        </p:nvSpPr>
        <p:spPr>
          <a:xfrm>
            <a:off x="72008" y="2861829"/>
            <a:ext cx="6418244" cy="5232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Відкрий проєкт </a:t>
            </a:r>
            <a:r>
              <a:rPr lang="uk-UA" sz="2800" b="1" i="1" kern="0" dirty="0">
                <a:solidFill>
                  <a:srgbClr val="FFFF00"/>
                </a:solidFill>
              </a:rPr>
              <a:t>Акваріум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  <a:endParaRPr lang="uk-UA" sz="2800" b="1" i="1" kern="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B1C4A9-7D74-4987-BAEA-03F4F6F94BA1}"/>
              </a:ext>
            </a:extLst>
          </p:cNvPr>
          <p:cNvSpPr txBox="1"/>
          <p:nvPr/>
        </p:nvSpPr>
        <p:spPr>
          <a:xfrm>
            <a:off x="72008" y="3480809"/>
            <a:ext cx="6418244" cy="9541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Добери декорації для </a:t>
            </a:r>
            <a:r>
              <a:rPr lang="uk-UA" sz="2800" b="1" i="1" kern="0" dirty="0">
                <a:solidFill>
                  <a:srgbClr val="FFFF00"/>
                </a:solidFill>
              </a:rPr>
              <a:t>Сцени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E98425-8877-4498-887A-0DF83EE784C9}"/>
              </a:ext>
            </a:extLst>
          </p:cNvPr>
          <p:cNvSpPr txBox="1"/>
          <p:nvPr/>
        </p:nvSpPr>
        <p:spPr>
          <a:xfrm>
            <a:off x="72008" y="4530676"/>
            <a:ext cx="6418244" cy="9541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>
                <a:solidFill>
                  <a:srgbClr val="FFFFFF"/>
                </a:solidFill>
              </a:rPr>
              <a:t>Збережи проєкт </a:t>
            </a:r>
            <a:r>
              <a:rPr lang="uk-UA" sz="2800" b="1" i="1" kern="0" dirty="0">
                <a:solidFill>
                  <a:srgbClr val="FFFFFF"/>
                </a:solidFill>
              </a:rPr>
              <a:t>для подальшого використання.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0D297EA-39B6-444E-82CB-1658A0DD2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862" y="1801824"/>
            <a:ext cx="5485129" cy="411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9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Працюємо за комп’ютером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16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A3D48-3883-4123-85BE-1276D430891F}"/>
              </a:ext>
            </a:extLst>
          </p:cNvPr>
          <p:cNvSpPr txBox="1"/>
          <p:nvPr/>
        </p:nvSpPr>
        <p:spPr>
          <a:xfrm>
            <a:off x="72008" y="1196763"/>
            <a:ext cx="8188765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Завдання</a:t>
            </a:r>
            <a:r>
              <a:rPr lang="uk-UA" sz="2800" b="1" i="1" kern="0" dirty="0">
                <a:solidFill>
                  <a:srgbClr val="FFFFFF"/>
                </a:solidFill>
              </a:rPr>
              <a:t>: скласти програму, за якою Рудий кіт навчатиме правилам переходу вулиці на світлофорі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(із неповним розгалуженням).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499776-7BFC-4876-A1BC-BA25ABDAF651}"/>
              </a:ext>
            </a:extLst>
          </p:cNvPr>
          <p:cNvSpPr txBox="1"/>
          <p:nvPr/>
        </p:nvSpPr>
        <p:spPr>
          <a:xfrm>
            <a:off x="72007" y="3125826"/>
            <a:ext cx="8188765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Фрагмент блок-схеми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4886BC-E0DE-4B81-B6D0-782BE25E8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600" y="3762227"/>
            <a:ext cx="4485578" cy="277397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63F9BE5-B400-4B8D-A1BA-B2D811CE1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1578" y="1185869"/>
            <a:ext cx="3768412" cy="550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2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sp>
        <p:nvSpPr>
          <p:cNvPr id="4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програмою нової української школи</a:t>
            </a:r>
          </a:p>
        </p:txBody>
      </p:sp>
      <p:sp>
        <p:nvSpPr>
          <p:cNvPr id="7" name="Округлена прямокутна виноска 5">
            <a:extLst>
              <a:ext uri="{FF2B5EF4-FFF2-40B4-BE49-F238E27FC236}">
                <a16:creationId xmlns:a16="http://schemas.microsoft.com/office/drawing/2014/main" id="{C1C93DBE-9F9A-4FB3-821A-F5EF73C92053}"/>
              </a:ext>
            </a:extLst>
          </p:cNvPr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lang="uk-UA" sz="3600" b="1" i="1" kern="0" dirty="0">
                <a:solidFill>
                  <a:srgbClr val="002060"/>
                </a:solidFill>
                <a:latin typeface="Verdana"/>
              </a:rPr>
              <a:t>20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9" name="Picture 4" descr="coding, laptop, programming icon">
            <a:extLst>
              <a:ext uri="{FF2B5EF4-FFF2-40B4-BE49-F238E27FC236}">
                <a16:creationId xmlns:a16="http://schemas.microsoft.com/office/drawing/2014/main" id="{E79E2291-2F9C-42F4-AB73-50745D480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462" y="3690861"/>
            <a:ext cx="2341018" cy="234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Ð ÐµÐ·ÑÐ»ÑÑÐ°Ñ Ð¿Ð¾ÑÑÐºÑ Ð·Ð¾Ð±ÑÐ°Ð¶ÐµÐ½Ñ Ð·Ð° Ð·Ð°Ð¿Ð¸ÑÐ¾Ð¼ &quot;Scratch icon&quot;">
            <a:extLst>
              <a:ext uri="{FF2B5EF4-FFF2-40B4-BE49-F238E27FC236}">
                <a16:creationId xmlns:a16="http://schemas.microsoft.com/office/drawing/2014/main" id="{34137CB2-B5BB-4DC7-8BB5-2E013E15E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357" y="3690860"/>
            <a:ext cx="2341020" cy="23410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Алгоритми з розгалуженням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112A1A-8F04-4EA1-9964-9E3BEDA0B89E}"/>
              </a:ext>
            </a:extLst>
          </p:cNvPr>
          <p:cNvSpPr txBox="1"/>
          <p:nvPr/>
        </p:nvSpPr>
        <p:spPr>
          <a:xfrm>
            <a:off x="1403649" y="1196752"/>
            <a:ext cx="5504047" cy="4247317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000" b="1" i="1" kern="0" dirty="0">
                <a:solidFill>
                  <a:srgbClr val="FFFFFF"/>
                </a:solidFill>
              </a:rPr>
              <a:t>Часто трапляються ситуації, у яких слід приймати рішення або виконувати дії залежно від того, чи виконується умова. Такі ситуації в алгоритмах називають </a:t>
            </a:r>
            <a:r>
              <a:rPr lang="uk-UA" sz="3000" b="1" i="1" kern="0" dirty="0">
                <a:solidFill>
                  <a:srgbClr val="FFFF00"/>
                </a:solidFill>
              </a:rPr>
              <a:t>розгалуженнями</a:t>
            </a:r>
            <a:r>
              <a:rPr lang="uk-UA" sz="30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7C82FD69-B4AC-4767-A5BF-670D44702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040" y="1196752"/>
            <a:ext cx="1434688" cy="143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Algorithm, diagram, flowchart, usability, workflow icon - Download on Iconfinder">
            <a:extLst>
              <a:ext uri="{FF2B5EF4-FFF2-40B4-BE49-F238E27FC236}">
                <a16:creationId xmlns:a16="http://schemas.microsoft.com/office/drawing/2014/main" id="{6085EF9F-74CB-46DD-87DF-C0C72F1804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7" t="4774" r="4603" b="4475"/>
          <a:stretch/>
        </p:blipFill>
        <p:spPr bwMode="auto">
          <a:xfrm>
            <a:off x="7433589" y="1191815"/>
            <a:ext cx="4259018" cy="424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51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Алгоритми з розгалуженням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E1E722-1A47-496D-9E02-B4095DFBBCEA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блок-схемах команду перевірки умови записують у блоці, що має форму ромба.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6D686F-37F3-4C27-8D8B-F0E2A1E1A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0" y="2303255"/>
            <a:ext cx="12050142" cy="41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5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Алгоритми з розгалуженням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E1E722-1A47-496D-9E02-B4095DFBBCEA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уроках української мови ви вивчали правило написання префіксів </a:t>
            </a:r>
            <a:r>
              <a:rPr lang="uk-UA" sz="2800" b="1" i="1" kern="0" dirty="0">
                <a:solidFill>
                  <a:srgbClr val="FFFF00"/>
                </a:solidFill>
              </a:rPr>
              <a:t>з-</a:t>
            </a:r>
            <a:r>
              <a:rPr lang="uk-UA" sz="2800" b="1" i="1" kern="0" dirty="0">
                <a:solidFill>
                  <a:srgbClr val="FFFFFF"/>
                </a:solidFill>
              </a:rPr>
              <a:t> або </a:t>
            </a:r>
            <a:r>
              <a:rPr lang="uk-UA" sz="2800" b="1" i="1" kern="0" dirty="0">
                <a:solidFill>
                  <a:srgbClr val="FFFF00"/>
                </a:solidFill>
              </a:rPr>
              <a:t>с-</a:t>
            </a:r>
            <a:r>
              <a:rPr lang="uk-UA" sz="2800" b="1" i="1" kern="0" dirty="0">
                <a:solidFill>
                  <a:srgbClr val="FFFFFF"/>
                </a:solidFill>
              </a:rPr>
              <a:t>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6F4A51F-CBA8-4D20-846C-B0391C50E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4399" y="2258441"/>
            <a:ext cx="6835593" cy="43908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380F42-017F-4E2B-882B-F4F2249B88E2}"/>
              </a:ext>
            </a:extLst>
          </p:cNvPr>
          <p:cNvSpPr txBox="1"/>
          <p:nvPr/>
        </p:nvSpPr>
        <p:spPr>
          <a:xfrm>
            <a:off x="72008" y="2278064"/>
            <a:ext cx="5086401" cy="3970318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корінь слова починається з літер </a:t>
            </a:r>
            <a:r>
              <a:rPr lang="uk-UA" sz="2800" b="1" i="1" kern="0" dirty="0">
                <a:solidFill>
                  <a:srgbClr val="FFFF00"/>
                </a:solidFill>
              </a:rPr>
              <a:t>к, п, т, ф, х, </a:t>
            </a:r>
            <a:r>
              <a:rPr lang="uk-UA" sz="2800" b="1" i="1" kern="0" dirty="0">
                <a:solidFill>
                  <a:srgbClr val="FFFFFF"/>
                </a:solidFill>
              </a:rPr>
              <a:t>то пишеться префікс </a:t>
            </a:r>
            <a:r>
              <a:rPr lang="uk-UA" sz="2800" b="1" i="1" kern="0" dirty="0">
                <a:solidFill>
                  <a:srgbClr val="FFFF00"/>
                </a:solidFill>
              </a:rPr>
              <a:t>с-</a:t>
            </a:r>
            <a:r>
              <a:rPr lang="uk-UA" sz="2800" b="1" i="1" kern="0" dirty="0">
                <a:solidFill>
                  <a:srgbClr val="FFFFFF"/>
                </a:solidFill>
              </a:rPr>
              <a:t>. В усіх інших випадках пишеться префікс </a:t>
            </a:r>
            <a:r>
              <a:rPr lang="uk-UA" sz="2800" b="1" i="1" kern="0" dirty="0">
                <a:solidFill>
                  <a:srgbClr val="FFFF00"/>
                </a:solidFill>
              </a:rPr>
              <a:t>з-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 от як виглядатиме блок-схема цього алгоритму:</a:t>
            </a:r>
          </a:p>
        </p:txBody>
      </p:sp>
    </p:spTree>
    <p:extLst>
      <p:ext uri="{BB962C8B-B14F-4D97-AF65-F5344CB8AC3E}">
        <p14:creationId xmlns:p14="http://schemas.microsoft.com/office/powerpoint/2010/main" val="259565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Алгоритми з розгалуженням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pic>
        <p:nvPicPr>
          <p:cNvPr id="6" name="Picture 2" descr="question, sign icon">
            <a:extLst>
              <a:ext uri="{FF2B5EF4-FFF2-40B4-BE49-F238E27FC236}">
                <a16:creationId xmlns:a16="http://schemas.microsoft.com/office/drawing/2014/main" id="{2A154078-6974-474E-9A3D-6A8AC06F4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2" y="1174570"/>
            <a:ext cx="1403648" cy="140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14CEF8-F9AF-4C78-85C2-88E5150EFB19}"/>
              </a:ext>
            </a:extLst>
          </p:cNvPr>
          <p:cNvSpPr txBox="1"/>
          <p:nvPr/>
        </p:nvSpPr>
        <p:spPr>
          <a:xfrm>
            <a:off x="1401490" y="1199586"/>
            <a:ext cx="3748975" cy="224676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Склади алгоритм переходу вулиці на пішохідному переході без світлофора.</a:t>
            </a:r>
          </a:p>
        </p:txBody>
      </p:sp>
      <p:pic>
        <p:nvPicPr>
          <p:cNvPr id="1028" name="Picture 4" descr="School children cross road on pedestrian crossing Vector Image">
            <a:extLst>
              <a:ext uri="{FF2B5EF4-FFF2-40B4-BE49-F238E27FC236}">
                <a16:creationId xmlns:a16="http://schemas.microsoft.com/office/drawing/2014/main" id="{761D44C5-6BE3-4959-9B89-C7C603851B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4" r="11939" b="17126"/>
          <a:stretch/>
        </p:blipFill>
        <p:spPr bwMode="auto">
          <a:xfrm>
            <a:off x="5277678" y="1174570"/>
            <a:ext cx="6898990" cy="547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62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Алгоритми з розгалуженням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E1E722-1A47-496D-9E02-B4095DFBBCEA}"/>
              </a:ext>
            </a:extLst>
          </p:cNvPr>
          <p:cNvSpPr txBox="1"/>
          <p:nvPr/>
        </p:nvSpPr>
        <p:spPr>
          <a:xfrm>
            <a:off x="72008" y="848895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Вінні-Пух склав алгоритм діставання меду з вулика. У ньому виявилася зайва команда. Яка?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F15394-E518-4A1D-B099-C3DB9281146B}"/>
              </a:ext>
            </a:extLst>
          </p:cNvPr>
          <p:cNvSpPr txBox="1"/>
          <p:nvPr/>
        </p:nvSpPr>
        <p:spPr>
          <a:xfrm>
            <a:off x="72008" y="2453286"/>
            <a:ext cx="12050142" cy="46166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Узяти в П’ятачка повітряну кульку блакитного кольору.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04E0BB-6542-48CB-8C06-C313CE51177A}"/>
              </a:ext>
            </a:extLst>
          </p:cNvPr>
          <p:cNvSpPr txBox="1"/>
          <p:nvPr/>
        </p:nvSpPr>
        <p:spPr>
          <a:xfrm>
            <a:off x="72008" y="1866534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Алгоритм діставання меду з вулика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15C3A8-952A-48B6-A270-45D93AD45538}"/>
              </a:ext>
            </a:extLst>
          </p:cNvPr>
          <p:cNvSpPr txBox="1"/>
          <p:nvPr/>
        </p:nvSpPr>
        <p:spPr>
          <a:xfrm>
            <a:off x="70929" y="2976108"/>
            <a:ext cx="12050142" cy="44627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Походити навколо дерева з кулькою над головою.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686529-C9F8-4C07-891E-2E31BF68F614}"/>
              </a:ext>
            </a:extLst>
          </p:cNvPr>
          <p:cNvSpPr txBox="1"/>
          <p:nvPr/>
        </p:nvSpPr>
        <p:spPr>
          <a:xfrm>
            <a:off x="70929" y="3479703"/>
            <a:ext cx="12050142" cy="44627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Піднятися на кульці вгору до вулика, схованого в дуплі дерева.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E4C99E-F256-4E7B-9570-611AA2ABD277}"/>
              </a:ext>
            </a:extLst>
          </p:cNvPr>
          <p:cNvSpPr txBox="1"/>
          <p:nvPr/>
        </p:nvSpPr>
        <p:spPr>
          <a:xfrm>
            <a:off x="70929" y="3992183"/>
            <a:ext cx="12050142" cy="44627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Зазирнути в дупло.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09399E-9E29-49E2-8A07-9ECCD0356523}"/>
              </a:ext>
            </a:extLst>
          </p:cNvPr>
          <p:cNvSpPr txBox="1"/>
          <p:nvPr/>
        </p:nvSpPr>
        <p:spPr>
          <a:xfrm>
            <a:off x="70929" y="4504663"/>
            <a:ext cx="12050142" cy="44627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Проспівати пісню про те, що це прилетіла хмарка, а не ведмідь.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E87F0C-0482-4405-8EB5-F66ADEACEDE9}"/>
              </a:ext>
            </a:extLst>
          </p:cNvPr>
          <p:cNvSpPr txBox="1"/>
          <p:nvPr/>
        </p:nvSpPr>
        <p:spPr>
          <a:xfrm>
            <a:off x="70928" y="5017143"/>
            <a:ext cx="9092949" cy="44627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Непомітно для бджіл просунути лапу у вулик.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6B5355-E953-40ED-AE90-A8D59B5854D2}"/>
              </a:ext>
            </a:extLst>
          </p:cNvPr>
          <p:cNvSpPr txBox="1"/>
          <p:nvPr/>
        </p:nvSpPr>
        <p:spPr>
          <a:xfrm>
            <a:off x="70928" y="5529623"/>
            <a:ext cx="9092949" cy="44627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7"/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Набрати лапою меду.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9F37BD-EE06-4781-813E-1A905299ECE7}"/>
              </a:ext>
            </a:extLst>
          </p:cNvPr>
          <p:cNvSpPr txBox="1"/>
          <p:nvPr/>
        </p:nvSpPr>
        <p:spPr>
          <a:xfrm>
            <a:off x="70928" y="6033881"/>
            <a:ext cx="9092949" cy="44627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8"/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Спуститися на землю.</a:t>
            </a:r>
          </a:p>
        </p:txBody>
      </p:sp>
      <p:pic>
        <p:nvPicPr>
          <p:cNvPr id="2050" name="Picture 2" descr="Говно-охуенно: Винни-Пух">
            <a:extLst>
              <a:ext uri="{FF2B5EF4-FFF2-40B4-BE49-F238E27FC236}">
                <a16:creationId xmlns:a16="http://schemas.microsoft.com/office/drawing/2014/main" id="{1A043D36-E52C-4234-BE9B-20124318D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217" y="4965145"/>
            <a:ext cx="1629551" cy="186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66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5A11"/>
                                      </p:to>
                                    </p:animClr>
                                    <p:set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CF21AD-4C26-4DE3-BADA-878191CBC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52" r="13098"/>
          <a:stretch/>
        </p:blipFill>
        <p:spPr>
          <a:xfrm>
            <a:off x="5158409" y="1196761"/>
            <a:ext cx="6961583" cy="52739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Переглянь відео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725FA2-60EE-429C-B93B-01D19306B058}"/>
              </a:ext>
            </a:extLst>
          </p:cNvPr>
          <p:cNvSpPr txBox="1"/>
          <p:nvPr/>
        </p:nvSpPr>
        <p:spPr>
          <a:xfrm>
            <a:off x="72008" y="1196763"/>
            <a:ext cx="4907496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dirty="0">
                <a:solidFill>
                  <a:schemeClr val="bg1"/>
                </a:solidFill>
              </a:rPr>
              <a:t>Переглянь </a:t>
            </a:r>
            <a:r>
              <a:rPr lang="uk-UA" sz="2800" b="1" i="1" dirty="0" err="1">
                <a:solidFill>
                  <a:schemeClr val="bg1"/>
                </a:solidFill>
              </a:rPr>
              <a:t>відеоінструкцію</a:t>
            </a:r>
            <a:r>
              <a:rPr lang="uk-UA" sz="2800" b="1" i="1" dirty="0">
                <a:solidFill>
                  <a:schemeClr val="bg1"/>
                </a:solidFill>
              </a:rPr>
              <a:t>. 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230894-8C68-412F-94EF-80394F048F55}"/>
              </a:ext>
            </a:extLst>
          </p:cNvPr>
          <p:cNvSpPr txBox="1"/>
          <p:nvPr/>
        </p:nvSpPr>
        <p:spPr>
          <a:xfrm>
            <a:off x="72008" y="2271687"/>
            <a:ext cx="4907496" cy="138499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dirty="0">
                <a:solidFill>
                  <a:schemeClr val="bg1"/>
                </a:solidFill>
              </a:rPr>
              <a:t>Склади й виконай алгоритм малювання птахів.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11" name="Picture 4" descr="click, interface, pointer icon">
            <a:hlinkClick r:id="rId4"/>
            <a:extLst>
              <a:ext uri="{FF2B5EF4-FFF2-40B4-BE49-F238E27FC236}">
                <a16:creationId xmlns:a16="http://schemas.microsoft.com/office/drawing/2014/main" id="{C5018BEE-F91B-4ECD-8188-7E1D9F36B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927" y="2718946"/>
            <a:ext cx="1492546" cy="161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3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Алгоритми з розгалуженням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2DFF8D-D76B-4DC2-92DB-FB21408567B8}"/>
              </a:ext>
            </a:extLst>
          </p:cNvPr>
          <p:cNvSpPr txBox="1"/>
          <p:nvPr/>
        </p:nvSpPr>
        <p:spPr>
          <a:xfrm>
            <a:off x="72008" y="1196763"/>
            <a:ext cx="6806774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середовищі </a:t>
            </a:r>
            <a:r>
              <a:rPr lang="uk-UA" sz="2800" b="1" i="1" kern="0" dirty="0" err="1">
                <a:solidFill>
                  <a:srgbClr val="FFFF00"/>
                </a:solidFill>
              </a:rPr>
              <a:t>Скретч</a:t>
            </a:r>
            <a:r>
              <a:rPr lang="uk-UA" sz="2800" b="1" i="1" kern="0" dirty="0">
                <a:solidFill>
                  <a:srgbClr val="FFFFFF"/>
                </a:solidFill>
              </a:rPr>
              <a:t> для створення алгоритмів із неповним розгалуженням існує команда </a:t>
            </a:r>
            <a:r>
              <a:rPr lang="uk-UA" sz="2800" b="1" i="1" kern="0" dirty="0">
                <a:solidFill>
                  <a:srgbClr val="FFFF00"/>
                </a:solidFill>
              </a:rPr>
              <a:t>якщо то</a:t>
            </a:r>
            <a:r>
              <a:rPr lang="uk-UA" sz="2800" b="1" i="1" kern="0" dirty="0">
                <a:solidFill>
                  <a:srgbClr val="FFFFFF"/>
                </a:solidFill>
              </a:rPr>
              <a:t>, яка міститься в групі </a:t>
            </a:r>
            <a:r>
              <a:rPr lang="uk-UA" sz="2800" b="1" i="1" kern="0" dirty="0">
                <a:solidFill>
                  <a:srgbClr val="FFFF00"/>
                </a:solidFill>
              </a:rPr>
              <a:t>Керування</a:t>
            </a:r>
            <a:r>
              <a:rPr lang="uk-UA" sz="2800" b="1" i="1" kern="0" dirty="0">
                <a:solidFill>
                  <a:srgbClr val="FFFFFF"/>
                </a:solidFill>
              </a:rPr>
              <a:t>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E39537-A41E-4FFE-A13E-8C83AB82C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9300" y="1196763"/>
            <a:ext cx="5090692" cy="5498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EF247EC0-4B07-4E50-9819-3554CF332722}"/>
              </a:ext>
            </a:extLst>
          </p:cNvPr>
          <p:cNvSpPr/>
          <p:nvPr/>
        </p:nvSpPr>
        <p:spPr>
          <a:xfrm>
            <a:off x="6998821" y="4530638"/>
            <a:ext cx="777390" cy="62810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9" name="Стрілка вліво 20">
            <a:extLst>
              <a:ext uri="{FF2B5EF4-FFF2-40B4-BE49-F238E27FC236}">
                <a16:creationId xmlns:a16="http://schemas.microsoft.com/office/drawing/2014/main" id="{081B8D5F-52F4-405A-9050-9B3B46CA9A05}"/>
              </a:ext>
            </a:extLst>
          </p:cNvPr>
          <p:cNvSpPr/>
          <p:nvPr/>
        </p:nvSpPr>
        <p:spPr>
          <a:xfrm rot="18900000">
            <a:off x="7402889" y="3925483"/>
            <a:ext cx="1153332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9C457E9-BD8A-4203-B573-202D6AC7B5FD}"/>
              </a:ext>
            </a:extLst>
          </p:cNvPr>
          <p:cNvSpPr/>
          <p:nvPr/>
        </p:nvSpPr>
        <p:spPr>
          <a:xfrm>
            <a:off x="7827628" y="5631530"/>
            <a:ext cx="1445912" cy="102073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11" name="Стрілка вліво 20">
            <a:extLst>
              <a:ext uri="{FF2B5EF4-FFF2-40B4-BE49-F238E27FC236}">
                <a16:creationId xmlns:a16="http://schemas.microsoft.com/office/drawing/2014/main" id="{3303EABD-FF37-467A-983E-307D0C3A967A}"/>
              </a:ext>
            </a:extLst>
          </p:cNvPr>
          <p:cNvSpPr/>
          <p:nvPr/>
        </p:nvSpPr>
        <p:spPr>
          <a:xfrm rot="18900000">
            <a:off x="8517769" y="4999706"/>
            <a:ext cx="1153332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kern="0" dirty="0">
                <a:solidFill>
                  <a:srgbClr val="FFFFFF"/>
                </a:solidFill>
                <a:latin typeface="Verdana"/>
              </a:rPr>
              <a:t>2</a:t>
            </a:r>
            <a:endParaRPr kumimoji="0" lang="uk-UA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42B7B36-006F-4D4B-815A-DA4129206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6716" y="3594028"/>
            <a:ext cx="3657600" cy="2609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575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58621A-7BEC-4F2D-A624-B00D880AA2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036"/>
          <a:stretch/>
        </p:blipFill>
        <p:spPr>
          <a:xfrm>
            <a:off x="7029301" y="1200949"/>
            <a:ext cx="5090691" cy="5494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Алгоритми з розгалуженням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2DFF8D-D76B-4DC2-92DB-FB21408567B8}"/>
              </a:ext>
            </a:extLst>
          </p:cNvPr>
          <p:cNvSpPr txBox="1"/>
          <p:nvPr/>
        </p:nvSpPr>
        <p:spPr>
          <a:xfrm>
            <a:off x="72008" y="1196763"/>
            <a:ext cx="6806774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Складемо програму для виконавця, який даватиме поради, як діяти під час дощу. Організувати діалог допоможе команда </a:t>
            </a:r>
            <a:r>
              <a:rPr lang="uk-UA" sz="2800" b="1" i="1" kern="0" dirty="0">
                <a:solidFill>
                  <a:srgbClr val="FFFF00"/>
                </a:solidFill>
              </a:rPr>
              <a:t>запитати і чекати </a:t>
            </a:r>
            <a:r>
              <a:rPr lang="uk-UA" sz="2800" b="1" i="1" kern="0" dirty="0">
                <a:solidFill>
                  <a:srgbClr val="FFFFFF"/>
                </a:solidFill>
              </a:rPr>
              <a:t>з групи </a:t>
            </a:r>
            <a:r>
              <a:rPr lang="uk-UA" sz="2800" b="1" i="1" kern="0" dirty="0">
                <a:solidFill>
                  <a:srgbClr val="FFFF00"/>
                </a:solidFill>
              </a:rPr>
              <a:t>Датчики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CFDC740E-DAA8-4AA2-AD2E-92AC7151E7A1}"/>
              </a:ext>
            </a:extLst>
          </p:cNvPr>
          <p:cNvSpPr/>
          <p:nvPr/>
        </p:nvSpPr>
        <p:spPr>
          <a:xfrm>
            <a:off x="6998821" y="5091750"/>
            <a:ext cx="777390" cy="62810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11" name="Стрілка вліво 20">
            <a:extLst>
              <a:ext uri="{FF2B5EF4-FFF2-40B4-BE49-F238E27FC236}">
                <a16:creationId xmlns:a16="http://schemas.microsoft.com/office/drawing/2014/main" id="{0BE4D7AC-2593-4F0F-8FEF-EC676C0D6AD7}"/>
              </a:ext>
            </a:extLst>
          </p:cNvPr>
          <p:cNvSpPr/>
          <p:nvPr/>
        </p:nvSpPr>
        <p:spPr>
          <a:xfrm rot="2700000" flipH="1">
            <a:off x="6302115" y="4512500"/>
            <a:ext cx="1153332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2A946706-CA9A-4EEF-AF00-D5287D13672B}"/>
              </a:ext>
            </a:extLst>
          </p:cNvPr>
          <p:cNvSpPr/>
          <p:nvPr/>
        </p:nvSpPr>
        <p:spPr>
          <a:xfrm>
            <a:off x="7779232" y="4603301"/>
            <a:ext cx="2445409" cy="573219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13" name="Стрілка вліво 20">
            <a:extLst>
              <a:ext uri="{FF2B5EF4-FFF2-40B4-BE49-F238E27FC236}">
                <a16:creationId xmlns:a16="http://schemas.microsoft.com/office/drawing/2014/main" id="{E0E5810E-EFBA-45EA-B934-F4670EB78C71}"/>
              </a:ext>
            </a:extLst>
          </p:cNvPr>
          <p:cNvSpPr/>
          <p:nvPr/>
        </p:nvSpPr>
        <p:spPr>
          <a:xfrm rot="18900000">
            <a:off x="8530809" y="4004497"/>
            <a:ext cx="1153332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kern="0" dirty="0">
                <a:solidFill>
                  <a:srgbClr val="FFFFFF"/>
                </a:solidFill>
                <a:latin typeface="Verdana"/>
              </a:rPr>
              <a:t>2</a:t>
            </a:r>
            <a:endParaRPr kumimoji="0" lang="uk-UA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E46053-AC13-4B89-B465-89EDF200B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922" y="4373708"/>
            <a:ext cx="5526946" cy="1204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133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204605</TotalTime>
  <Words>472</Words>
  <Application>Microsoft Office PowerPoint</Application>
  <PresentationFormat>Широкий екран</PresentationFormat>
  <Paragraphs>78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Comic Sans MS</vt:lpstr>
      <vt:lpstr>Times New Roman</vt:lpstr>
      <vt:lpstr>Verdana</vt:lpstr>
      <vt:lpstr>Wingdings</vt:lpstr>
      <vt:lpstr>Тема Office</vt:lpstr>
      <vt:lpstr>Алгоритми з розгалуженням</vt:lpstr>
      <vt:lpstr>Алгоритми з розгалуженням</vt:lpstr>
      <vt:lpstr>Алгоритми з розгалуженням</vt:lpstr>
      <vt:lpstr>Алгоритми з розгалуженням</vt:lpstr>
      <vt:lpstr>Алгоритми з розгалуженням</vt:lpstr>
      <vt:lpstr>Алгоритми з розгалуженням</vt:lpstr>
      <vt:lpstr>Переглянь відео</vt:lpstr>
      <vt:lpstr>Алгоритми з розгалуженням</vt:lpstr>
      <vt:lpstr>Алгоритми з розгалуженням</vt:lpstr>
      <vt:lpstr>Алгоритми з розгалуженням</vt:lpstr>
      <vt:lpstr>Алгоритми з розгалуженням</vt:lpstr>
      <vt:lpstr>Фізкультхвилинка</vt:lpstr>
      <vt:lpstr>Працюємо за комп’ютером</vt:lpstr>
      <vt:lpstr>Працюємо за комп’ютером</vt:lpstr>
      <vt:lpstr>Працюємо за комп’ютером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Сергій Мацаєнко</cp:lastModifiedBy>
  <cp:revision>1039</cp:revision>
  <dcterms:created xsi:type="dcterms:W3CDTF">2016-06-06T19:48:43Z</dcterms:created>
  <dcterms:modified xsi:type="dcterms:W3CDTF">2021-10-08T20:50:26Z</dcterms:modified>
</cp:coreProperties>
</file>