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62" r:id="rId4"/>
    <p:sldId id="264" r:id="rId5"/>
    <p:sldId id="259" r:id="rId6"/>
    <p:sldId id="258" r:id="rId7"/>
    <p:sldId id="257" r:id="rId8"/>
    <p:sldId id="261" r:id="rId9"/>
    <p:sldId id="263" r:id="rId10"/>
    <p:sldId id="265" r:id="rId11"/>
    <p:sldId id="266" r:id="rId12"/>
    <p:sldId id="267" r:id="rId13"/>
    <p:sldId id="272" r:id="rId14"/>
    <p:sldId id="273" r:id="rId15"/>
    <p:sldId id="274" r:id="rId16"/>
    <p:sldId id="275" r:id="rId17"/>
    <p:sldId id="276" r:id="rId18"/>
    <p:sldId id="277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CC"/>
    <a:srgbClr val="FF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1" autoAdjust="0"/>
    <p:restoredTop sz="94660"/>
  </p:normalViewPr>
  <p:slideViewPr>
    <p:cSldViewPr>
      <p:cViewPr>
        <p:scale>
          <a:sx n="90" d="100"/>
          <a:sy n="90" d="100"/>
        </p:scale>
        <p:origin x="-780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B94F-28AB-4838-A662-472BE34ADC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C9B9-C2B2-407B-A639-F973DB5882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0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A60E-3031-4D9E-938A-DA91B004A3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B104-3366-480F-AC09-B99144A5C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31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9583-54DC-4866-BFD6-494AB18FC1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7D38-04AB-4849-8A69-ECFD7CBD2D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015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B94F-28AB-4838-A662-472BE34ADC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C9B9-C2B2-407B-A639-F973DB5882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02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575B6-257C-4EF3-A92D-027241CBC0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2857-2DF5-4E5B-AD1D-1BD55B5B41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858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E21C-10A4-4BD6-BCE2-70347C9F7D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12F22-819E-4D05-A94C-C5C4CB9298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017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2830-AF76-4792-9DDF-FC8540277D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4BEB-F82C-482C-A191-7D8A3685DB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3177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DD03-A35F-4030-A82C-D807A545D4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93F3-FDD7-489C-8AF3-EAC70080F2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88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5D89-2A2E-4150-8108-08F5EAE768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CFC2-4D86-4FCB-A4EC-AE594C9FEC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946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9C96-1213-4C3E-8DF2-9389E0E6B2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70FA3-28A8-4F7D-B535-257DCAE914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778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7F1F-B88B-47B8-849D-A9863624E0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88DC-6985-4944-B7F0-8FBFA77FE0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848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575B6-257C-4EF3-A92D-027241CBC0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2857-2DF5-4E5B-AD1D-1BD55B5B41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858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7FD8-2374-40C5-9816-973EF89AB5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6FED-EED9-4A99-951F-DDD0951899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8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A60E-3031-4D9E-938A-DA91B004A3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B104-3366-480F-AC09-B99144A5C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314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9583-54DC-4866-BFD6-494AB18FC1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7D38-04AB-4849-8A69-ECFD7CBD2D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015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FB94F-28AB-4838-A662-472BE34ADC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9C9B9-C2B2-407B-A639-F973DB58824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8602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575B6-257C-4EF3-A92D-027241CBC0F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E2857-2DF5-4E5B-AD1D-1BD55B5B41E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8584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E21C-10A4-4BD6-BCE2-70347C9F7D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12F22-819E-4D05-A94C-C5C4CB9298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0171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2830-AF76-4792-9DDF-FC8540277D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4BEB-F82C-482C-A191-7D8A3685DB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3177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DD03-A35F-4030-A82C-D807A545D4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93F3-FDD7-489C-8AF3-EAC70080F2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889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5D89-2A2E-4150-8108-08F5EAE768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CFC2-4D86-4FCB-A4EC-AE594C9FEC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9465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9C96-1213-4C3E-8DF2-9389E0E6B2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70FA3-28A8-4F7D-B535-257DCAE914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77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9E21C-10A4-4BD6-BCE2-70347C9F7D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12F22-819E-4D05-A94C-C5C4CB9298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017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7F1F-B88B-47B8-849D-A9863624E0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88DC-6985-4944-B7F0-8FBFA77FE0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848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7FD8-2374-40C5-9816-973EF89AB5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6FED-EED9-4A99-951F-DDD0951899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82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4A60E-3031-4D9E-938A-DA91B004A3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CB104-3366-480F-AC09-B99144A5C7B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314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89583-54DC-4866-BFD6-494AB18FC1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7D38-04AB-4849-8A69-ECFD7CBD2D6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601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32830-AF76-4792-9DDF-FC8540277DC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B4BEB-F82C-482C-A191-7D8A3685DB4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317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DD03-A35F-4030-A82C-D807A545D4C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B93F3-FDD7-489C-8AF3-EAC70080F2A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88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05D89-2A2E-4150-8108-08F5EAE7689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2CFC2-4D86-4FCB-A4EC-AE594C9FEC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946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29C96-1213-4C3E-8DF2-9389E0E6B2E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70FA3-28A8-4F7D-B535-257DCAE914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77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87F1F-B88B-47B8-849D-A9863624E0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488DC-6985-4944-B7F0-8FBFA77FE0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84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7FD8-2374-40C5-9816-973EF89AB54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B6FED-EED9-4A99-951F-DDD0951899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188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E2C470-3D14-4CDB-96BE-75881DA726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AC8CF5-7D7D-4EEF-BE80-C713B9D269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95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E2C470-3D14-4CDB-96BE-75881DA726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AC8CF5-7D7D-4EEF-BE80-C713B9D269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95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E2C470-3D14-4CDB-96BE-75881DA726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07.02.2022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AC8CF5-7D7D-4EEF-BE80-C713B9D2698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95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6444208" cy="4032448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pPr marL="0" indent="0" algn="ctr">
              <a:buNone/>
            </a:pPr>
            <a:r>
              <a:rPr lang="uk-UA" sz="7200" b="1" dirty="0" smtClean="0">
                <a:solidFill>
                  <a:srgbClr val="FF0000"/>
                </a:solidFill>
              </a:rPr>
              <a:t>ПРАВОПИС </a:t>
            </a:r>
          </a:p>
          <a:p>
            <a:pPr marL="0" indent="0" algn="ctr">
              <a:buNone/>
            </a:pPr>
            <a:r>
              <a:rPr lang="uk-UA" sz="7200" b="1" dirty="0" smtClean="0">
                <a:solidFill>
                  <a:srgbClr val="FF0000"/>
                </a:solidFill>
              </a:rPr>
              <a:t>ПРЕФІКСІВ І СУФІКСІВ</a:t>
            </a:r>
          </a:p>
          <a:p>
            <a:pPr marL="0" indent="0" algn="ctr">
              <a:buNone/>
            </a:pPr>
            <a:endParaRPr lang="uk-UA" sz="2800" b="1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1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9000" y="1"/>
            <a:ext cx="9163000" cy="6857999"/>
          </a:xfr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8632" y="0"/>
            <a:ext cx="9144000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Прочитайте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наведені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з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вайбера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повідомлення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, 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яких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автори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припустилися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помилок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Користуючись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своїми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технічними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засобами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надішліть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по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черзі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одне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одному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ці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репліки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правильно.</a:t>
            </a:r>
            <a:endParaRPr kumimoji="0" lang="ru-RU" sz="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cs typeface="Arial" pitchFamily="34" charset="0"/>
              </a:rPr>
              <a:t>  </a:t>
            </a:r>
            <a:endParaRPr kumimoji="0" lang="ru-RU" sz="16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Roboto"/>
              <a:cs typeface="Arial" pitchFamily="34" charset="0"/>
            </a:endParaRPr>
          </a:p>
        </p:txBody>
      </p:sp>
      <p:pic>
        <p:nvPicPr>
          <p:cNvPr id="2050" name="Picture 2" descr="https://subject.com.ua/textbook/mova/10klas_7/10klas_7.files/image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3536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077072"/>
            <a:ext cx="1728192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97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5842992" cy="3312368"/>
          </a:xfrm>
        </p:spPr>
        <p:txBody>
          <a:bodyPr/>
          <a:lstStyle/>
          <a:p>
            <a:pPr lvl="0" algn="just" eaLnBrk="1" hangingPunct="1"/>
            <a:r>
              <a:rPr lang="uk-UA" altLang="ru-RU" sz="4400" b="1" dirty="0">
                <a:solidFill>
                  <a:srgbClr val="FF0000"/>
                </a:solidFill>
              </a:rPr>
              <a:t>СУФІКС</a:t>
            </a:r>
            <a:r>
              <a:rPr lang="uk-UA" altLang="ru-RU" dirty="0">
                <a:solidFill>
                  <a:prstClr val="black"/>
                </a:solidFill>
              </a:rPr>
              <a:t> (від лат. </a:t>
            </a:r>
            <a:r>
              <a:rPr lang="en-US" altLang="ru-RU" dirty="0" err="1">
                <a:solidFill>
                  <a:prstClr val="black"/>
                </a:solidFill>
              </a:rPr>
              <a:t>suffixus</a:t>
            </a:r>
            <a:r>
              <a:rPr lang="en-US" altLang="ru-RU" dirty="0">
                <a:solidFill>
                  <a:prstClr val="black"/>
                </a:solidFill>
              </a:rPr>
              <a:t> - </a:t>
            </a:r>
            <a:r>
              <a:rPr lang="uk-UA" altLang="ru-RU" dirty="0">
                <a:solidFill>
                  <a:prstClr val="black"/>
                </a:solidFill>
              </a:rPr>
              <a:t>прикріплений) – частина слова, що стоїть після кореня і слугує для творення нових слів чи граматичних форм</a:t>
            </a:r>
            <a:r>
              <a:rPr lang="uk-UA" altLang="ru-RU" dirty="0" smtClean="0">
                <a:solidFill>
                  <a:prstClr val="black"/>
                </a:solidFill>
              </a:rPr>
              <a:t>.</a:t>
            </a:r>
            <a:endParaRPr lang="ru-RU" altLang="ru-RU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3356992"/>
            <a:ext cx="2232248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30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5400" b="1" dirty="0" smtClean="0">
                <a:solidFill>
                  <a:srgbClr val="00B050"/>
                </a:solidFill>
              </a:rPr>
              <a:t>СУФІКСИ</a:t>
            </a:r>
            <a:endParaRPr lang="ru-RU" altLang="ru-RU" sz="5400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48850817"/>
              </p:ext>
            </p:extLst>
          </p:nvPr>
        </p:nvGraphicFramePr>
        <p:xfrm>
          <a:off x="179512" y="1412776"/>
          <a:ext cx="8784976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uk-UA" sz="3200" dirty="0" smtClean="0"/>
                        <a:t>И пишемо</a:t>
                      </a:r>
                      <a:endParaRPr lang="ru-RU" sz="32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-ик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-ник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-иц</a:t>
                      </a:r>
                      <a:r>
                        <a:rPr lang="uk-UA" sz="2000" dirty="0" smtClean="0"/>
                        <a:t>(я), </a:t>
                      </a:r>
                    </a:p>
                    <a:p>
                      <a:r>
                        <a:rPr lang="uk-UA" sz="2000" dirty="0" err="1" smtClean="0"/>
                        <a:t>-ищ</a:t>
                      </a:r>
                      <a:r>
                        <a:rPr lang="uk-UA" sz="2000" dirty="0" smtClean="0"/>
                        <a:t>(е), </a:t>
                      </a:r>
                      <a:r>
                        <a:rPr lang="uk-UA" sz="2000" dirty="0" err="1" smtClean="0"/>
                        <a:t>-івник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-чик</a:t>
                      </a:r>
                      <a:r>
                        <a:rPr lang="uk-UA" sz="2000" dirty="0" smtClean="0"/>
                        <a:t> (</a:t>
                      </a:r>
                      <a:r>
                        <a:rPr lang="uk-UA" sz="2000" dirty="0" err="1" smtClean="0"/>
                        <a:t>-щик</a:t>
                      </a:r>
                      <a:r>
                        <a:rPr lang="uk-UA" sz="2000" dirty="0" smtClean="0"/>
                        <a:t>), </a:t>
                      </a:r>
                      <a:r>
                        <a:rPr lang="uk-UA" sz="2000" dirty="0" err="1" smtClean="0"/>
                        <a:t>-иськ</a:t>
                      </a:r>
                      <a:r>
                        <a:rPr lang="uk-UA" sz="2000" dirty="0" smtClean="0"/>
                        <a:t>: </a:t>
                      </a:r>
                      <a:r>
                        <a:rPr lang="uk-UA" sz="2000" dirty="0" smtClean="0">
                          <a:solidFill>
                            <a:srgbClr val="7030A0"/>
                          </a:solidFill>
                        </a:rPr>
                        <a:t>працівник, медик, становище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b="1" dirty="0" smtClean="0"/>
                        <a:t>але: </a:t>
                      </a:r>
                      <a:r>
                        <a:rPr lang="uk-UA" sz="2000" dirty="0" smtClean="0">
                          <a:solidFill>
                            <a:srgbClr val="C00000"/>
                          </a:solidFill>
                        </a:rPr>
                        <a:t>механік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-ив</a:t>
                      </a:r>
                      <a:r>
                        <a:rPr lang="uk-UA" sz="2000" baseline="0" dirty="0" smtClean="0"/>
                        <a:t>(о) іменників середнього роду: </a:t>
                      </a:r>
                      <a:r>
                        <a:rPr lang="uk-UA" sz="2000" baseline="0" dirty="0" smtClean="0">
                          <a:solidFill>
                            <a:srgbClr val="7030A0"/>
                          </a:solidFill>
                        </a:rPr>
                        <a:t>паливо, </a:t>
                      </a:r>
                      <a:r>
                        <a:rPr lang="uk-UA" sz="2000" baseline="0" dirty="0" err="1" smtClean="0">
                          <a:solidFill>
                            <a:srgbClr val="7030A0"/>
                          </a:solidFill>
                        </a:rPr>
                        <a:t>мариво</a:t>
                      </a:r>
                      <a:r>
                        <a:rPr lang="uk-UA" sz="2000" baseline="0" dirty="0" smtClean="0">
                          <a:solidFill>
                            <a:srgbClr val="7030A0"/>
                          </a:solidFill>
                        </a:rPr>
                        <a:t>, </a:t>
                      </a:r>
                      <a:r>
                        <a:rPr lang="uk-UA" sz="2000" baseline="0" dirty="0" err="1" smtClean="0">
                          <a:solidFill>
                            <a:srgbClr val="7030A0"/>
                          </a:solidFill>
                        </a:rPr>
                        <a:t>стріливо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</a:t>
                      </a:r>
                      <a:r>
                        <a:rPr lang="uk-UA" sz="1800" dirty="0" err="1" smtClean="0"/>
                        <a:t>ин</a:t>
                      </a:r>
                      <a:r>
                        <a:rPr lang="uk-UA" sz="1800" dirty="0" smtClean="0"/>
                        <a:t>, </a:t>
                      </a:r>
                      <a:r>
                        <a:rPr lang="uk-UA" sz="1800" dirty="0" err="1" smtClean="0"/>
                        <a:t>-ин</a:t>
                      </a:r>
                      <a:r>
                        <a:rPr lang="uk-UA" sz="1800" dirty="0" smtClean="0"/>
                        <a:t>(а), </a:t>
                      </a:r>
                      <a:r>
                        <a:rPr lang="uk-UA" sz="1800" dirty="0" err="1" smtClean="0"/>
                        <a:t>-анин</a:t>
                      </a:r>
                      <a:r>
                        <a:rPr lang="uk-UA" sz="1800" dirty="0" smtClean="0"/>
                        <a:t>: 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1800" dirty="0" smtClean="0"/>
                        <a:t>У суфіксах іменників жіночого роду: </a:t>
                      </a:r>
                      <a:r>
                        <a:rPr lang="uk-UA" sz="1800" dirty="0" smtClean="0">
                          <a:solidFill>
                            <a:srgbClr val="7030A0"/>
                          </a:solidFill>
                        </a:rPr>
                        <a:t>далина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1800" dirty="0" smtClean="0"/>
                        <a:t>У суфіксах іменників чоловічого роду: </a:t>
                      </a:r>
                      <a:r>
                        <a:rPr lang="uk-UA" sz="1800" dirty="0" smtClean="0">
                          <a:solidFill>
                            <a:srgbClr val="7030A0"/>
                          </a:solidFill>
                        </a:rPr>
                        <a:t>вінничанин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1800" dirty="0" smtClean="0"/>
                        <a:t>У суфіксах присвійних прикметників: </a:t>
                      </a:r>
                      <a:r>
                        <a:rPr lang="uk-UA" sz="1800" dirty="0" smtClean="0">
                          <a:solidFill>
                            <a:srgbClr val="7030A0"/>
                          </a:solidFill>
                        </a:rPr>
                        <a:t>сестрин</a:t>
                      </a:r>
                      <a:endParaRPr lang="ru-RU" sz="18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-ичок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ичк</a:t>
                      </a:r>
                      <a:r>
                        <a:rPr lang="uk-UA" sz="2000" dirty="0" smtClean="0"/>
                        <a:t>(а),</a:t>
                      </a:r>
                      <a:r>
                        <a:rPr lang="uk-UA" sz="2000" baseline="0" dirty="0" smtClean="0"/>
                        <a:t> що походить від </a:t>
                      </a:r>
                      <a:r>
                        <a:rPr lang="uk-UA" sz="2000" baseline="0" dirty="0" err="1" smtClean="0"/>
                        <a:t>–ик</a:t>
                      </a:r>
                      <a:r>
                        <a:rPr lang="uk-UA" sz="2000" baseline="0" dirty="0" smtClean="0"/>
                        <a:t>, </a:t>
                      </a:r>
                    </a:p>
                    <a:p>
                      <a:r>
                        <a:rPr lang="uk-UA" sz="2000" baseline="0" dirty="0" err="1" smtClean="0"/>
                        <a:t>-иц</a:t>
                      </a:r>
                      <a:r>
                        <a:rPr lang="uk-UA" sz="2000" baseline="0" dirty="0" smtClean="0"/>
                        <a:t>: </a:t>
                      </a:r>
                      <a:r>
                        <a:rPr lang="uk-UA" sz="2000" baseline="0" dirty="0" smtClean="0">
                          <a:solidFill>
                            <a:srgbClr val="7030A0"/>
                          </a:solidFill>
                        </a:rPr>
                        <a:t>кошичок, вуличка</a:t>
                      </a:r>
                      <a:endParaRPr lang="ru-RU" sz="20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0706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5400" b="1" dirty="0" smtClean="0">
                <a:solidFill>
                  <a:srgbClr val="FFFF00"/>
                </a:solidFill>
              </a:rPr>
              <a:t>СУФІКСИ </a:t>
            </a:r>
            <a:endParaRPr lang="ru-RU" altLang="ru-RU" sz="54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16269890"/>
              </p:ext>
            </p:extLst>
          </p:nvPr>
        </p:nvGraphicFramePr>
        <p:xfrm>
          <a:off x="323850" y="1844675"/>
          <a:ext cx="8496300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0"/>
                <a:gridCol w="2832100"/>
                <a:gridCol w="28321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СУФІКСИ ПИШЕМО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-альник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-ильник</a:t>
                      </a:r>
                      <a:r>
                        <a:rPr lang="uk-UA" sz="2000" dirty="0" smtClean="0"/>
                        <a:t>, </a:t>
                      </a:r>
                    </a:p>
                    <a:p>
                      <a:r>
                        <a:rPr lang="uk-UA" sz="2000" dirty="0" err="1" smtClean="0"/>
                        <a:t>-їльник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-альність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-аль</a:t>
                      </a:r>
                      <a:r>
                        <a:rPr lang="uk-UA" sz="2000" dirty="0" smtClean="0"/>
                        <a:t>, </a:t>
                      </a:r>
                    </a:p>
                    <a:p>
                      <a:r>
                        <a:rPr lang="uk-UA" sz="2000" dirty="0" err="1" smtClean="0"/>
                        <a:t>-ень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-ець</a:t>
                      </a:r>
                      <a:r>
                        <a:rPr lang="uk-UA" sz="2000" dirty="0" smtClean="0"/>
                        <a:t> (</a:t>
                      </a:r>
                      <a:r>
                        <a:rPr lang="uk-UA" sz="2000" dirty="0" err="1" smtClean="0"/>
                        <a:t>-єць</a:t>
                      </a:r>
                      <a:r>
                        <a:rPr lang="uk-UA" sz="2000" dirty="0" smtClean="0"/>
                        <a:t>), </a:t>
                      </a:r>
                      <a:r>
                        <a:rPr lang="uk-UA" sz="2000" dirty="0" err="1" smtClean="0"/>
                        <a:t>-ість</a:t>
                      </a:r>
                      <a:r>
                        <a:rPr lang="uk-UA" sz="2000" dirty="0" smtClean="0"/>
                        <a:t>, </a:t>
                      </a:r>
                    </a:p>
                    <a:p>
                      <a:r>
                        <a:rPr lang="uk-UA" sz="2000" dirty="0" err="1" smtClean="0"/>
                        <a:t>-тель</a:t>
                      </a:r>
                      <a:r>
                        <a:rPr lang="uk-UA" sz="2000" dirty="0" smtClean="0"/>
                        <a:t> завжди з ь: 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</a:rPr>
                        <a:t>шанувальник, </a:t>
                      </a:r>
                      <a:r>
                        <a:rPr lang="uk-UA" sz="2000" dirty="0" err="1" smtClean="0">
                          <a:solidFill>
                            <a:srgbClr val="002060"/>
                          </a:solidFill>
                        </a:rPr>
                        <a:t>архівознавець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</a:rPr>
                        <a:t>, здатність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-анн</a:t>
                      </a:r>
                      <a:r>
                        <a:rPr lang="uk-UA" sz="2000" dirty="0" smtClean="0"/>
                        <a:t>(</a:t>
                      </a:r>
                      <a:r>
                        <a:rPr lang="uk-UA" sz="2000" dirty="0" err="1" smtClean="0"/>
                        <a:t>ий</a:t>
                      </a:r>
                      <a:r>
                        <a:rPr lang="uk-UA" sz="2000" dirty="0" smtClean="0"/>
                        <a:t>), </a:t>
                      </a:r>
                      <a:r>
                        <a:rPr lang="uk-UA" sz="2000" dirty="0" err="1" smtClean="0"/>
                        <a:t>-енн</a:t>
                      </a:r>
                      <a:r>
                        <a:rPr lang="uk-UA" sz="2000" dirty="0" smtClean="0"/>
                        <a:t>(</a:t>
                      </a:r>
                      <a:r>
                        <a:rPr lang="uk-UA" sz="2000" dirty="0" err="1" smtClean="0"/>
                        <a:t>ий</a:t>
                      </a:r>
                      <a:r>
                        <a:rPr lang="uk-UA" sz="2000" dirty="0" smtClean="0"/>
                        <a:t>) для вираження найвищої міри ознаки: </a:t>
                      </a:r>
                      <a:r>
                        <a:rPr lang="uk-UA" sz="2000" dirty="0" smtClean="0">
                          <a:solidFill>
                            <a:srgbClr val="002060"/>
                          </a:solidFill>
                        </a:rPr>
                        <a:t>нездоланний, неоціненний</a:t>
                      </a:r>
                      <a:r>
                        <a:rPr lang="uk-UA" sz="2000" dirty="0" smtClean="0"/>
                        <a:t>, але</a:t>
                      </a:r>
                      <a:r>
                        <a:rPr lang="uk-UA" sz="2000" baseline="0" dirty="0" smtClean="0"/>
                        <a:t> у дієприкметниках </a:t>
                      </a:r>
                    </a:p>
                    <a:p>
                      <a:r>
                        <a:rPr lang="uk-UA" sz="2000" baseline="0" dirty="0" err="1" smtClean="0"/>
                        <a:t>–ан</a:t>
                      </a:r>
                      <a:r>
                        <a:rPr lang="uk-UA" sz="2000" baseline="0" dirty="0" smtClean="0"/>
                        <a:t>(</a:t>
                      </a:r>
                      <a:r>
                        <a:rPr lang="uk-UA" sz="2000" baseline="0" dirty="0" err="1" smtClean="0"/>
                        <a:t>ий</a:t>
                      </a:r>
                      <a:r>
                        <a:rPr lang="uk-UA" sz="2000" baseline="0" dirty="0" smtClean="0"/>
                        <a:t>), </a:t>
                      </a:r>
                      <a:r>
                        <a:rPr lang="uk-UA" sz="2000" baseline="0" dirty="0" err="1" smtClean="0"/>
                        <a:t>-ен</a:t>
                      </a:r>
                      <a:r>
                        <a:rPr lang="uk-UA" sz="2000" baseline="0" dirty="0" smtClean="0"/>
                        <a:t>(</a:t>
                      </a:r>
                      <a:r>
                        <a:rPr lang="uk-UA" sz="2000" baseline="0" dirty="0" err="1" smtClean="0"/>
                        <a:t>ий</a:t>
                      </a:r>
                      <a:r>
                        <a:rPr lang="uk-UA" sz="2000" baseline="0" dirty="0" smtClean="0"/>
                        <a:t>): </a:t>
                      </a: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</a:rPr>
                        <a:t>нездоланий, неоцінений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-инн</a:t>
                      </a:r>
                      <a:r>
                        <a:rPr lang="uk-UA" sz="2000" dirty="0" smtClean="0"/>
                        <a:t>(я), </a:t>
                      </a:r>
                      <a:r>
                        <a:rPr lang="uk-UA" sz="2000" dirty="0" err="1" smtClean="0"/>
                        <a:t>-інн</a:t>
                      </a:r>
                      <a:r>
                        <a:rPr lang="uk-UA" sz="2000" dirty="0" smtClean="0"/>
                        <a:t>(я), </a:t>
                      </a:r>
                      <a:r>
                        <a:rPr lang="uk-UA" sz="2000" dirty="0" err="1" smtClean="0"/>
                        <a:t>-анн</a:t>
                      </a:r>
                      <a:r>
                        <a:rPr lang="uk-UA" sz="2000" dirty="0" smtClean="0"/>
                        <a:t>(я) в іменниках</a:t>
                      </a:r>
                      <a:r>
                        <a:rPr lang="uk-UA" sz="2000" baseline="0" dirty="0" smtClean="0"/>
                        <a:t> з двома н: </a:t>
                      </a:r>
                      <a:r>
                        <a:rPr lang="uk-UA" sz="2000" baseline="0" dirty="0" smtClean="0">
                          <a:solidFill>
                            <a:srgbClr val="002060"/>
                          </a:solidFill>
                        </a:rPr>
                        <a:t>картоплиння, насіння, зростання</a:t>
                      </a:r>
                      <a:endParaRPr lang="ru-RU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t="100000" r="100000"/>
                      </a:path>
                      <a:tileRect l="-100000" b="-10000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9660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5400" b="1" dirty="0" smtClean="0">
                <a:solidFill>
                  <a:schemeClr val="accent2">
                    <a:lumMod val="50000"/>
                  </a:schemeClr>
                </a:solidFill>
              </a:rPr>
              <a:t>СУФІКСИ</a:t>
            </a:r>
            <a:endParaRPr lang="ru-RU" altLang="ru-RU" sz="54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559900"/>
              </p:ext>
            </p:extLst>
          </p:nvPr>
        </p:nvGraphicFramePr>
        <p:xfrm>
          <a:off x="323850" y="1844675"/>
          <a:ext cx="84963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100"/>
                <a:gridCol w="2832100"/>
                <a:gridCol w="2832100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Е ПИШЕМО</a:t>
                      </a:r>
                      <a:endParaRPr lang="ru-RU" sz="28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-елез</a:t>
                      </a:r>
                      <a:r>
                        <a:rPr lang="uk-UA" sz="2000" dirty="0" smtClean="0"/>
                        <a:t>(ний), </a:t>
                      </a:r>
                      <a:r>
                        <a:rPr lang="uk-UA" sz="2000" dirty="0" err="1" smtClean="0"/>
                        <a:t>-ер</a:t>
                      </a:r>
                      <a:r>
                        <a:rPr lang="uk-UA" sz="2000" dirty="0" smtClean="0"/>
                        <a:t>(о), </a:t>
                      </a:r>
                      <a:r>
                        <a:rPr lang="uk-UA" sz="2000" dirty="0" err="1" smtClean="0"/>
                        <a:t>-тель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-еньк</a:t>
                      </a:r>
                      <a:r>
                        <a:rPr lang="uk-UA" sz="2000" dirty="0" smtClean="0"/>
                        <a:t>, </a:t>
                      </a:r>
                      <a:r>
                        <a:rPr lang="uk-UA" sz="2000" dirty="0" err="1" smtClean="0"/>
                        <a:t>-есеньк</a:t>
                      </a:r>
                      <a:r>
                        <a:rPr lang="uk-UA" sz="2000" dirty="0" smtClean="0"/>
                        <a:t>: </a:t>
                      </a:r>
                      <a:r>
                        <a:rPr lang="uk-UA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довжелезний, шестеро, вихователь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-ен</a:t>
                      </a:r>
                      <a:r>
                        <a:rPr lang="uk-UA" sz="2000" dirty="0" smtClean="0"/>
                        <a:t>: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2000" dirty="0" smtClean="0"/>
                        <a:t>У дієприкметниках: </a:t>
                      </a:r>
                      <a:r>
                        <a:rPr lang="uk-UA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утворений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2000" dirty="0" smtClean="0"/>
                        <a:t>В іменниках середнього роду І</a:t>
                      </a:r>
                      <a:r>
                        <a:rPr lang="en-US" sz="2000" dirty="0" smtClean="0"/>
                        <a:t>V</a:t>
                      </a:r>
                      <a:r>
                        <a:rPr lang="uk-UA" sz="2000" dirty="0" smtClean="0"/>
                        <a:t> відміни: </a:t>
                      </a:r>
                      <a:r>
                        <a:rPr lang="uk-UA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імена,</a:t>
                      </a:r>
                      <a:r>
                        <a:rPr lang="uk-UA" sz="20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племена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err="1" smtClean="0"/>
                        <a:t>-ечок</a:t>
                      </a:r>
                      <a:r>
                        <a:rPr lang="uk-UA" sz="2000" dirty="0" smtClean="0"/>
                        <a:t> (</a:t>
                      </a:r>
                      <a:r>
                        <a:rPr lang="uk-UA" sz="2000" dirty="0" err="1" smtClean="0"/>
                        <a:t>-єчок</a:t>
                      </a:r>
                      <a:r>
                        <a:rPr lang="uk-UA" sz="2000" dirty="0" smtClean="0"/>
                        <a:t>), </a:t>
                      </a:r>
                      <a:r>
                        <a:rPr lang="uk-UA" sz="2000" dirty="0" err="1" smtClean="0"/>
                        <a:t>-ечк</a:t>
                      </a:r>
                      <a:r>
                        <a:rPr lang="uk-UA" sz="2000" dirty="0" smtClean="0"/>
                        <a:t>(а)</a:t>
                      </a:r>
                    </a:p>
                    <a:p>
                      <a:r>
                        <a:rPr lang="uk-UA" sz="2000" dirty="0" smtClean="0"/>
                        <a:t>(</a:t>
                      </a:r>
                      <a:r>
                        <a:rPr lang="uk-UA" sz="2000" dirty="0" err="1" smtClean="0"/>
                        <a:t>-єчк</a:t>
                      </a:r>
                      <a:r>
                        <a:rPr lang="uk-UA" sz="2000" dirty="0" smtClean="0"/>
                        <a:t>), </a:t>
                      </a:r>
                      <a:r>
                        <a:rPr lang="uk-UA" sz="2000" dirty="0" err="1" smtClean="0"/>
                        <a:t>-енк</a:t>
                      </a:r>
                      <a:r>
                        <a:rPr lang="uk-UA" sz="2000" dirty="0" smtClean="0"/>
                        <a:t> (</a:t>
                      </a:r>
                      <a:r>
                        <a:rPr lang="uk-UA" sz="2000" dirty="0" err="1" smtClean="0"/>
                        <a:t>-єнк</a:t>
                      </a:r>
                      <a:r>
                        <a:rPr lang="uk-UA" sz="2000" dirty="0" smtClean="0"/>
                        <a:t>): </a:t>
                      </a:r>
                      <a:r>
                        <a:rPr lang="uk-UA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вершечок, краєчок, книжечка, Марієчка, Кравченко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326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alt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СУФІКСИ</a:t>
            </a:r>
            <a:endParaRPr lang="ru-RU" altLang="ru-RU" sz="5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81707969"/>
              </p:ext>
            </p:extLst>
          </p:nvPr>
        </p:nvGraphicFramePr>
        <p:xfrm>
          <a:off x="179512" y="1628800"/>
          <a:ext cx="8856984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1584176"/>
                <a:gridCol w="1512168"/>
                <a:gridCol w="1440160"/>
                <a:gridCol w="1512168"/>
                <a:gridCol w="13681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err="1" smtClean="0"/>
                        <a:t>-ов-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err="1" smtClean="0"/>
                        <a:t>-ев-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err="1" smtClean="0"/>
                        <a:t>-єв-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-и-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і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/>
                        <a:t>ї</a:t>
                      </a:r>
                      <a:endParaRPr lang="ru-RU" sz="2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після твердих,</a:t>
                      </a:r>
                      <a:r>
                        <a:rPr lang="uk-UA" sz="1800" baseline="0" dirty="0" smtClean="0"/>
                        <a:t> шиплячих приголосних та й з наголосом на закінченні: </a:t>
                      </a:r>
                      <a:r>
                        <a:rPr lang="uk-UA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грошовий, вольовий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92D050">
                            <a:tint val="66000"/>
                            <a:satMod val="160000"/>
                          </a:srgbClr>
                        </a:gs>
                        <a:gs pos="50000">
                          <a:srgbClr val="92D050">
                            <a:tint val="44500"/>
                            <a:satMod val="160000"/>
                          </a:srgbClr>
                        </a:gs>
                        <a:gs pos="100000">
                          <a:srgbClr val="92D05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після</a:t>
                      </a:r>
                      <a:r>
                        <a:rPr lang="uk-UA" sz="1800" baseline="0" dirty="0" smtClean="0"/>
                        <a:t> м</a:t>
                      </a:r>
                      <a:r>
                        <a:rPr lang="en-US" sz="1800" baseline="0" dirty="0" smtClean="0"/>
                        <a:t>’</a:t>
                      </a:r>
                      <a:r>
                        <a:rPr lang="uk-UA" sz="1800" baseline="0" dirty="0" smtClean="0"/>
                        <a:t>якого та шиплячого приголосного із наголосом на основі: </a:t>
                      </a:r>
                      <a:r>
                        <a:rPr lang="uk-UA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грушевий, березневий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tx2">
                            <a:lumMod val="40000"/>
                            <a:lumOff val="60000"/>
                            <a:tint val="66000"/>
                            <a:satMod val="160000"/>
                          </a:schemeClr>
                        </a:gs>
                        <a:gs pos="50000">
                          <a:schemeClr val="tx2">
                            <a:lumMod val="40000"/>
                            <a:lumOff val="60000"/>
                            <a:tint val="44500"/>
                            <a:satMod val="160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smtClean="0"/>
                        <a:t>після</a:t>
                      </a:r>
                      <a:r>
                        <a:rPr lang="uk-UA" sz="1800" baseline="0" dirty="0" smtClean="0"/>
                        <a:t> м</a:t>
                      </a:r>
                      <a:r>
                        <a:rPr lang="en-US" sz="1800" baseline="0" dirty="0" smtClean="0"/>
                        <a:t>’</a:t>
                      </a:r>
                      <a:r>
                        <a:rPr lang="uk-UA" sz="1800" baseline="0" dirty="0" smtClean="0"/>
                        <a:t>яких приголосних або й: </a:t>
                      </a:r>
                      <a:r>
                        <a:rPr lang="uk-UA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дієвий, суттєвий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2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err="1" smtClean="0"/>
                        <a:t>-ир</a:t>
                      </a:r>
                      <a:r>
                        <a:rPr lang="uk-UA" sz="1800" dirty="0" smtClean="0"/>
                        <a:t>,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baseline="0" dirty="0" err="1" smtClean="0"/>
                        <a:t>-ист</a:t>
                      </a:r>
                      <a:r>
                        <a:rPr lang="uk-UA" sz="1800" baseline="0" dirty="0" smtClean="0"/>
                        <a:t>, </a:t>
                      </a:r>
                    </a:p>
                    <a:p>
                      <a:r>
                        <a:rPr lang="uk-UA" sz="1800" baseline="0" dirty="0" err="1" smtClean="0"/>
                        <a:t>-изм</a:t>
                      </a:r>
                      <a:r>
                        <a:rPr lang="uk-UA" sz="1800" baseline="0" dirty="0" smtClean="0"/>
                        <a:t>, </a:t>
                      </a:r>
                      <a:r>
                        <a:rPr lang="uk-UA" sz="1800" baseline="0" dirty="0" err="1" smtClean="0"/>
                        <a:t>-ичн</a:t>
                      </a:r>
                      <a:r>
                        <a:rPr lang="uk-UA" sz="1800" baseline="0" dirty="0" smtClean="0"/>
                        <a:t>, після д, т, з, с, ц, ж, ч, ш, р: </a:t>
                      </a:r>
                      <a:r>
                        <a:rPr lang="uk-UA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бригадир, дантист, тероризм, історичний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6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6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6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err="1" smtClean="0"/>
                        <a:t>-ір</a:t>
                      </a:r>
                      <a:r>
                        <a:rPr lang="uk-UA" sz="1800" dirty="0" smtClean="0"/>
                        <a:t>,</a:t>
                      </a:r>
                      <a:r>
                        <a:rPr lang="uk-UA" sz="1800" baseline="0" dirty="0" smtClean="0"/>
                        <a:t> </a:t>
                      </a:r>
                      <a:r>
                        <a:rPr lang="uk-UA" sz="1800" baseline="0" dirty="0" err="1" smtClean="0"/>
                        <a:t>-іст</a:t>
                      </a:r>
                      <a:r>
                        <a:rPr lang="uk-UA" sz="1800" baseline="0" dirty="0" smtClean="0"/>
                        <a:t>, </a:t>
                      </a:r>
                    </a:p>
                    <a:p>
                      <a:r>
                        <a:rPr lang="uk-UA" sz="1800" baseline="0" dirty="0" err="1" smtClean="0"/>
                        <a:t>-ізм</a:t>
                      </a:r>
                      <a:r>
                        <a:rPr lang="uk-UA" sz="1800" baseline="0" dirty="0" smtClean="0"/>
                        <a:t>, </a:t>
                      </a:r>
                      <a:r>
                        <a:rPr lang="uk-UA" sz="1800" baseline="0" dirty="0" err="1" smtClean="0"/>
                        <a:t>-ічн</a:t>
                      </a:r>
                      <a:r>
                        <a:rPr lang="uk-UA" sz="1800" baseline="0" dirty="0" smtClean="0"/>
                        <a:t> після решти приголосних: </a:t>
                      </a:r>
                      <a:r>
                        <a:rPr lang="uk-UA" sz="18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спеціаліст, плюралізм, академічний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4">
                            <a:lumMod val="40000"/>
                            <a:lumOff val="60000"/>
                            <a:shade val="30000"/>
                            <a:satMod val="115000"/>
                          </a:schemeClr>
                        </a:gs>
                        <a:gs pos="50000">
                          <a:schemeClr val="accent4">
                            <a:lumMod val="40000"/>
                            <a:lumOff val="60000"/>
                            <a:shade val="67500"/>
                            <a:satMod val="115000"/>
                          </a:schemeClr>
                        </a:gs>
                        <a:gs pos="100000">
                          <a:schemeClr val="accent4">
                            <a:lumMod val="40000"/>
                            <a:lumOff val="60000"/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800" dirty="0" err="1" smtClean="0"/>
                        <a:t>-їр</a:t>
                      </a:r>
                      <a:r>
                        <a:rPr lang="uk-UA" sz="1800" dirty="0" smtClean="0"/>
                        <a:t>, </a:t>
                      </a:r>
                      <a:r>
                        <a:rPr lang="uk-UA" sz="1800" dirty="0" err="1" smtClean="0"/>
                        <a:t>-їст</a:t>
                      </a:r>
                      <a:r>
                        <a:rPr lang="uk-UA" sz="1800" dirty="0" smtClean="0"/>
                        <a:t>, </a:t>
                      </a:r>
                    </a:p>
                    <a:p>
                      <a:r>
                        <a:rPr lang="uk-UA" sz="1800" dirty="0" err="1" smtClean="0"/>
                        <a:t>-їзм</a:t>
                      </a:r>
                      <a:r>
                        <a:rPr lang="uk-UA" sz="1800" dirty="0" smtClean="0"/>
                        <a:t>, </a:t>
                      </a:r>
                      <a:r>
                        <a:rPr lang="uk-UA" sz="1800" dirty="0" err="1" smtClean="0"/>
                        <a:t>-їчн</a:t>
                      </a:r>
                      <a:r>
                        <a:rPr lang="uk-UA" sz="1800" dirty="0" smtClean="0"/>
                        <a:t> після голосних: </a:t>
                      </a:r>
                      <a:r>
                        <a:rPr lang="uk-UA" sz="18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конвоїр, героїзм, архаїчний</a:t>
                      </a:r>
                      <a:endParaRPr lang="ru-RU" sz="18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916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одним вырезанным углом 1"/>
          <p:cNvSpPr/>
          <p:nvPr/>
        </p:nvSpPr>
        <p:spPr>
          <a:xfrm>
            <a:off x="179512" y="1052736"/>
            <a:ext cx="8784976" cy="5256584"/>
          </a:xfrm>
          <a:prstGeom prst="snip1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98984"/>
          </a:xfrm>
        </p:spPr>
        <p:txBody>
          <a:bodyPr/>
          <a:lstStyle/>
          <a:p>
            <a:pPr eaLnBrk="1" hangingPunct="1"/>
            <a:r>
              <a:rPr lang="uk-UA" altLang="ru-RU" sz="5400" b="1" dirty="0" smtClean="0">
                <a:solidFill>
                  <a:schemeClr val="bg1">
                    <a:lumMod val="50000"/>
                  </a:schemeClr>
                </a:solidFill>
              </a:rPr>
              <a:t>СУФІКСИ</a:t>
            </a:r>
            <a:endParaRPr lang="ru-RU" altLang="ru-RU" sz="5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611560" y="1484784"/>
            <a:ext cx="7920880" cy="3960439"/>
          </a:xfrm>
        </p:spPr>
        <p:txBody>
          <a:bodyPr/>
          <a:lstStyle/>
          <a:p>
            <a:pPr eaLnBrk="1" hangingPunct="1"/>
            <a:r>
              <a:rPr lang="uk-UA" altLang="ru-RU" sz="2200" b="1" dirty="0" smtClean="0">
                <a:solidFill>
                  <a:srgbClr val="C00000"/>
                </a:solidFill>
              </a:rPr>
              <a:t>ЗАПАМ</a:t>
            </a:r>
            <a:r>
              <a:rPr lang="en-US" altLang="ru-RU" sz="2200" b="1" dirty="0" smtClean="0">
                <a:solidFill>
                  <a:srgbClr val="C00000"/>
                </a:solidFill>
              </a:rPr>
              <a:t>’</a:t>
            </a:r>
            <a:r>
              <a:rPr lang="uk-UA" altLang="ru-RU" sz="2200" b="1" dirty="0" smtClean="0">
                <a:solidFill>
                  <a:srgbClr val="C00000"/>
                </a:solidFill>
              </a:rPr>
              <a:t>ЯТАЙТЕ! </a:t>
            </a:r>
            <a:r>
              <a:rPr lang="uk-UA" altLang="ru-RU" sz="2200" dirty="0" smtClean="0"/>
              <a:t>Чоловічі й жіночі імена по батькові утворюємо від іменників – імен чоловіків.</a:t>
            </a:r>
          </a:p>
          <a:p>
            <a:pPr marL="0" indent="0" eaLnBrk="1" hangingPunct="1">
              <a:buNone/>
            </a:pPr>
            <a:r>
              <a:rPr lang="uk-UA" altLang="ru-RU" sz="2200" dirty="0" smtClean="0"/>
              <a:t>Чоловічі імена по батькові творимо за допомоги суфікса </a:t>
            </a:r>
          </a:p>
          <a:p>
            <a:pPr marL="0" indent="0" eaLnBrk="1" hangingPunct="1">
              <a:buNone/>
            </a:pPr>
            <a:r>
              <a:rPr lang="uk-UA" altLang="ru-RU" sz="2200" dirty="0" err="1" smtClean="0"/>
              <a:t>–ович</a:t>
            </a:r>
            <a:r>
              <a:rPr lang="uk-UA" altLang="ru-RU" sz="2200" dirty="0" smtClean="0"/>
              <a:t>: </a:t>
            </a:r>
            <a:r>
              <a:rPr lang="uk-UA" altLang="ru-RU" sz="2200" dirty="0" smtClean="0">
                <a:solidFill>
                  <a:srgbClr val="0070C0"/>
                </a:solidFill>
              </a:rPr>
              <a:t>Іванович</a:t>
            </a:r>
          </a:p>
          <a:p>
            <a:pPr marL="0" indent="0" eaLnBrk="1" hangingPunct="1">
              <a:buNone/>
            </a:pPr>
            <a:r>
              <a:rPr lang="uk-UA" altLang="ru-RU" sz="2200" dirty="0" smtClean="0"/>
              <a:t>Від імен Сава, Кузьма, Хома – за допомоги суфіксів </a:t>
            </a:r>
            <a:r>
              <a:rPr lang="uk-UA" altLang="ru-RU" sz="2200" dirty="0" err="1" smtClean="0"/>
              <a:t>–ович</a:t>
            </a:r>
            <a:r>
              <a:rPr lang="uk-UA" altLang="ru-RU" sz="2200" dirty="0" smtClean="0"/>
              <a:t>, </a:t>
            </a:r>
          </a:p>
          <a:p>
            <a:pPr marL="0" indent="0" eaLnBrk="1" hangingPunct="1">
              <a:buNone/>
            </a:pPr>
            <a:r>
              <a:rPr lang="uk-UA" altLang="ru-RU" sz="2200" dirty="0" err="1" smtClean="0"/>
              <a:t>-ич</a:t>
            </a:r>
            <a:r>
              <a:rPr lang="uk-UA" altLang="ru-RU" sz="2200" dirty="0" smtClean="0"/>
              <a:t>: </a:t>
            </a:r>
            <a:r>
              <a:rPr lang="uk-UA" altLang="ru-RU" sz="2200" dirty="0" smtClean="0">
                <a:solidFill>
                  <a:srgbClr val="0070C0"/>
                </a:solidFill>
              </a:rPr>
              <a:t>Савович і Савич</a:t>
            </a:r>
          </a:p>
          <a:p>
            <a:pPr marL="0" indent="0" eaLnBrk="1" hangingPunct="1">
              <a:buNone/>
            </a:pPr>
            <a:r>
              <a:rPr lang="uk-UA" altLang="ru-RU" sz="2200" dirty="0" smtClean="0"/>
              <a:t>Від імен Лука, Ілля – </a:t>
            </a:r>
            <a:r>
              <a:rPr lang="uk-UA" altLang="ru-RU" sz="2200" dirty="0" smtClean="0">
                <a:solidFill>
                  <a:srgbClr val="0070C0"/>
                </a:solidFill>
              </a:rPr>
              <a:t>Лукич, Ілліч</a:t>
            </a:r>
          </a:p>
          <a:p>
            <a:pPr marL="0" indent="0" eaLnBrk="1" hangingPunct="1">
              <a:buNone/>
            </a:pPr>
            <a:r>
              <a:rPr lang="uk-UA" altLang="ru-RU" sz="2200" dirty="0" smtClean="0"/>
              <a:t>Жіночі імені по батькові утворюємо за допомоги суфікса </a:t>
            </a:r>
            <a:r>
              <a:rPr lang="uk-UA" altLang="ru-RU" sz="2200" dirty="0" err="1" smtClean="0"/>
              <a:t>–івн</a:t>
            </a:r>
            <a:r>
              <a:rPr lang="uk-UA" altLang="ru-RU" sz="2200" dirty="0" smtClean="0"/>
              <a:t>: </a:t>
            </a:r>
            <a:r>
              <a:rPr lang="uk-UA" altLang="ru-RU" sz="2200" dirty="0" smtClean="0">
                <a:solidFill>
                  <a:srgbClr val="0070C0"/>
                </a:solidFill>
              </a:rPr>
              <a:t>Іванівна </a:t>
            </a:r>
            <a:r>
              <a:rPr lang="uk-UA" altLang="ru-RU" sz="2200" dirty="0" smtClean="0"/>
              <a:t>(</a:t>
            </a:r>
            <a:r>
              <a:rPr lang="uk-UA" altLang="ru-RU" sz="2200" dirty="0" err="1" smtClean="0"/>
              <a:t>Андрій+</a:t>
            </a:r>
            <a:r>
              <a:rPr lang="uk-UA" altLang="ru-RU" sz="2200" dirty="0" smtClean="0"/>
              <a:t> </a:t>
            </a:r>
            <a:r>
              <a:rPr lang="uk-UA" altLang="ru-RU" sz="2200" dirty="0" err="1" smtClean="0"/>
              <a:t>-івн</a:t>
            </a:r>
            <a:r>
              <a:rPr lang="uk-UA" altLang="ru-RU" sz="2200" dirty="0" smtClean="0"/>
              <a:t>: [</a:t>
            </a:r>
            <a:r>
              <a:rPr lang="uk-UA" altLang="ru-RU" sz="2200" dirty="0" err="1" smtClean="0"/>
              <a:t>йі</a:t>
            </a:r>
            <a:r>
              <a:rPr lang="uk-UA" altLang="ru-RU" sz="2200" dirty="0" smtClean="0"/>
              <a:t>] -ї) – </a:t>
            </a:r>
            <a:r>
              <a:rPr lang="uk-UA" altLang="ru-RU" sz="2200" dirty="0" smtClean="0">
                <a:solidFill>
                  <a:srgbClr val="0070C0"/>
                </a:solidFill>
              </a:rPr>
              <a:t>Андріївна</a:t>
            </a:r>
          </a:p>
          <a:p>
            <a:pPr marL="0" indent="0" eaLnBrk="1" hangingPunct="1">
              <a:buNone/>
            </a:pPr>
            <a:r>
              <a:rPr lang="uk-UA" altLang="ru-RU" sz="2200" dirty="0" smtClean="0"/>
              <a:t>Для вияву неповної ознаки, названої прикметником, вживаємо суфікси </a:t>
            </a:r>
            <a:r>
              <a:rPr lang="uk-UA" altLang="ru-RU" sz="2200" dirty="0" err="1" smtClean="0"/>
              <a:t>–уват</a:t>
            </a:r>
            <a:r>
              <a:rPr lang="uk-UA" altLang="ru-RU" sz="2200" dirty="0" smtClean="0"/>
              <a:t>, (</a:t>
            </a:r>
            <a:r>
              <a:rPr lang="uk-UA" altLang="ru-RU" sz="2200" dirty="0" err="1" smtClean="0"/>
              <a:t>-юват</a:t>
            </a:r>
            <a:r>
              <a:rPr lang="uk-UA" altLang="ru-RU" sz="2200" dirty="0" smtClean="0"/>
              <a:t>): </a:t>
            </a:r>
            <a:r>
              <a:rPr lang="uk-UA" altLang="ru-RU" sz="2200" dirty="0" smtClean="0">
                <a:solidFill>
                  <a:srgbClr val="0070C0"/>
                </a:solidFill>
              </a:rPr>
              <a:t>довгуватий; </a:t>
            </a:r>
            <a:r>
              <a:rPr lang="uk-UA" altLang="ru-RU" sz="2200" dirty="0" smtClean="0"/>
              <a:t>суфікс </a:t>
            </a:r>
            <a:r>
              <a:rPr lang="uk-UA" altLang="ru-RU" sz="2200" dirty="0" err="1" smtClean="0"/>
              <a:t>–оват</a:t>
            </a:r>
            <a:r>
              <a:rPr lang="uk-UA" altLang="ru-RU" sz="2200" dirty="0" smtClean="0"/>
              <a:t> вживаємо, якщо перший голосний суфікса наголошений: </a:t>
            </a:r>
            <a:r>
              <a:rPr lang="uk-UA" altLang="ru-RU" sz="2200" dirty="0" smtClean="0">
                <a:solidFill>
                  <a:srgbClr val="0070C0"/>
                </a:solidFill>
              </a:rPr>
              <a:t>плисковатий</a:t>
            </a:r>
            <a:endParaRPr lang="ru-RU" altLang="ru-RU" sz="22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98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►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Від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поданих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слів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утворіть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іменники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що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означають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належність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до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місця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нації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Вінниця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Молдова,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хутір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Київ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гори,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Афіни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Полтава,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Крим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,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Данія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►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поданих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слів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утворіть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іменники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із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суфіксами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-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ичок</a:t>
            </a:r>
            <a:r>
              <a:rPr lang="ru-RU" b="1" i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-</a:t>
            </a:r>
            <a:r>
              <a:rPr lang="ru-RU" b="1" i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ичк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marL="0" indent="0">
              <a:buNone/>
            </a:pP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Вузлик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вулиця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вогник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горлиця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пшениця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горбик,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дощ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криниця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вулик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полуниця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горщик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паляниця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рукавиця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спідниця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38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00B050"/>
                </a:solidFill>
              </a:rPr>
              <a:t>ТЕОРЕТИЧНИЙ БЛОК</a:t>
            </a:r>
            <a:endParaRPr lang="ru-RU" altLang="ru-RU" b="1" dirty="0" smtClean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216024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</a:rPr>
              <a:t>ПРЕФІКС </a:t>
            </a:r>
            <a:r>
              <a:rPr lang="uk-UA" dirty="0" smtClean="0"/>
              <a:t>(від лат. </a:t>
            </a:r>
            <a:r>
              <a:rPr lang="en-US" dirty="0" err="1"/>
              <a:t>p</a:t>
            </a:r>
            <a:r>
              <a:rPr lang="en-US" dirty="0" err="1" smtClean="0"/>
              <a:t>raefixus</a:t>
            </a:r>
            <a:r>
              <a:rPr lang="en-US" dirty="0" smtClean="0"/>
              <a:t> – </a:t>
            </a:r>
            <a:r>
              <a:rPr lang="uk-UA" dirty="0" smtClean="0"/>
              <a:t>прикріплений спереду) – частина слова, що стоїть перед коренем і надає слову нового лексичного чи граматичного значення.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3356992"/>
            <a:ext cx="212292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646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00B0F0"/>
                </a:solidFill>
              </a:rPr>
              <a:t>ПРЕФІКСИ</a:t>
            </a:r>
            <a:endParaRPr lang="ru-RU" altLang="ru-RU" b="1" dirty="0" smtClean="0">
              <a:solidFill>
                <a:srgbClr val="00B0F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5069481"/>
              </p:ext>
            </p:extLst>
          </p:nvPr>
        </p:nvGraphicFramePr>
        <p:xfrm>
          <a:off x="251520" y="908720"/>
          <a:ext cx="8712969" cy="5688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718836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rgbClr val="CCFFCC"/>
                          </a:solidFill>
                        </a:rPr>
                        <a:t>ПРЕФІКС З-</a:t>
                      </a:r>
                      <a:endParaRPr lang="ru-RU" sz="3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rgbClr val="CCFFCC"/>
                          </a:solidFill>
                        </a:rPr>
                        <a:t>ПРЕФІКС С-</a:t>
                      </a:r>
                      <a:endParaRPr lang="ru-RU" sz="3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solidFill>
                            <a:srgbClr val="CCFFCC"/>
                          </a:solidFill>
                        </a:rPr>
                        <a:t>ПРЕФІКС ЗІ-</a:t>
                      </a:r>
                      <a:endParaRPr lang="ru-RU" sz="32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4969796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Пишемо</a:t>
                      </a:r>
                      <a:r>
                        <a:rPr lang="uk-UA" sz="2400" baseline="0" dirty="0" smtClean="0"/>
                        <a:t> в словах, корінь яких починається голосним звуком або сполученням приголосного </a:t>
                      </a:r>
                      <a:r>
                        <a:rPr lang="uk-UA" sz="2400" b="1" baseline="0" dirty="0" smtClean="0"/>
                        <a:t>(крім к, п, т, ф,х)</a:t>
                      </a:r>
                      <a:r>
                        <a:rPr lang="uk-UA" sz="2400" baseline="0" dirty="0" smtClean="0"/>
                        <a:t> і голосного: </a:t>
                      </a:r>
                      <a:r>
                        <a:rPr lang="uk-UA" sz="2400" baseline="0" dirty="0" smtClean="0">
                          <a:solidFill>
                            <a:srgbClr val="FF0000"/>
                          </a:solidFill>
                        </a:rPr>
                        <a:t>зекономити, згаяти, зшити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 smtClean="0"/>
                        <a:t>Пишемо</a:t>
                      </a:r>
                      <a:r>
                        <a:rPr lang="uk-UA" sz="2400" baseline="0" dirty="0" smtClean="0"/>
                        <a:t> в словах, корінь яких починається звуками </a:t>
                      </a:r>
                      <a:r>
                        <a:rPr lang="uk-UA" sz="2400" b="1" baseline="0" dirty="0" smtClean="0"/>
                        <a:t>[к], </a:t>
                      </a:r>
                      <a:r>
                        <a:rPr kumimoji="0" lang="uk-UA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[п], [т], [ф], [х] (Кафе «Птах»)</a:t>
                      </a:r>
                      <a:r>
                        <a:rPr kumimoji="0" lang="uk-UA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</a:rPr>
                        <a:t>: </a:t>
                      </a:r>
                      <a:r>
                        <a:rPr kumimoji="0" lang="uk-UA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сказати, спалахнути, сфотографувати, схвалити, стиха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endParaRPr lang="ru-RU" sz="2400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uk-UA" sz="2000" dirty="0" smtClean="0"/>
                        <a:t>Пишемо у словах, корінь яких починається двома чи трьома приголосними:</a:t>
                      </a:r>
                      <a:r>
                        <a:rPr lang="uk-UA" sz="2000" baseline="0" dirty="0" smtClean="0"/>
                        <a:t> 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</a:rPr>
                        <a:t>зітхнути, зіпсувати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uk-UA" sz="2000" baseline="0" dirty="0" smtClean="0"/>
                        <a:t>У словах із коренем, перший склад якого становить сполучення губного та йотованого: 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</a:rPr>
                        <a:t>зів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r>
                        <a:rPr lang="uk-UA" sz="2000" baseline="0" dirty="0" err="1" smtClean="0">
                          <a:solidFill>
                            <a:srgbClr val="FF0000"/>
                          </a:solidFill>
                        </a:rPr>
                        <a:t>ялий</a:t>
                      </a:r>
                      <a:r>
                        <a:rPr lang="uk-UA" sz="2000" baseline="0" dirty="0" smtClean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uk-UA" sz="2000" baseline="0" dirty="0" err="1" smtClean="0">
                          <a:solidFill>
                            <a:srgbClr val="FF0000"/>
                          </a:solidFill>
                        </a:rPr>
                        <a:t>зім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</a:rPr>
                        <a:t>’</a:t>
                      </a:r>
                      <a:r>
                        <a:rPr lang="ru-RU" sz="2000" baseline="0" dirty="0" err="1" smtClean="0">
                          <a:solidFill>
                            <a:srgbClr val="FF0000"/>
                          </a:solidFill>
                        </a:rPr>
                        <a:t>ятий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35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/>
          <a:lstStyle/>
          <a:p>
            <a:r>
              <a:rPr lang="uk-UA" altLang="ru-RU" b="1" dirty="0" smtClean="0">
                <a:solidFill>
                  <a:srgbClr val="C00000"/>
                </a:solidFill>
              </a:rPr>
              <a:t>ПРЕФІКСИ</a:t>
            </a:r>
            <a:endParaRPr lang="ru-RU" altLang="ru-RU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24974075"/>
              </p:ext>
            </p:extLst>
          </p:nvPr>
        </p:nvGraphicFramePr>
        <p:xfrm>
          <a:off x="285363" y="764704"/>
          <a:ext cx="8856984" cy="59766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28"/>
                <a:gridCol w="2952328"/>
                <a:gridCol w="2952328"/>
              </a:tblGrid>
              <a:tr h="913805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n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ПРЕФІКС ПРЕ-</a:t>
                      </a:r>
                      <a:endParaRPr lang="ru-RU" sz="3200" dirty="0">
                        <a:ln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n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ПРЕФІКС ПРИ-</a:t>
                      </a:r>
                      <a:endParaRPr lang="ru-RU" sz="3200" dirty="0">
                        <a:ln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n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ПРЕФІКС ПРІ-</a:t>
                      </a:r>
                      <a:endParaRPr lang="ru-RU" sz="3200" dirty="0">
                        <a:ln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5062859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uk-UA" sz="2000" dirty="0" smtClean="0"/>
                        <a:t>Вживається</a:t>
                      </a:r>
                      <a:r>
                        <a:rPr lang="uk-UA" sz="2000" baseline="0" dirty="0" smtClean="0"/>
                        <a:t> з єдиним значенням: виражає збільшену міру ознаки, якості: 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премудрий</a:t>
                      </a:r>
                    </a:p>
                    <a:p>
                      <a:pPr marL="457200" indent="-457200">
                        <a:buAutoNum type="arabicPeriod"/>
                      </a:pPr>
                      <a:r>
                        <a:rPr lang="uk-UA" sz="2000" baseline="0" dirty="0" smtClean="0"/>
                        <a:t>У словах </a:t>
                      </a:r>
                      <a:r>
                        <a:rPr lang="uk-UA" sz="2000" baseline="0" dirty="0" err="1" smtClean="0"/>
                        <a:t>старослов</a:t>
                      </a:r>
                      <a:r>
                        <a:rPr lang="en-US" sz="2000" baseline="0" dirty="0" smtClean="0"/>
                        <a:t>’</a:t>
                      </a:r>
                      <a:r>
                        <a:rPr lang="uk-UA" sz="2000" baseline="0" dirty="0" err="1" smtClean="0"/>
                        <a:t>янського</a:t>
                      </a:r>
                      <a:r>
                        <a:rPr lang="uk-UA" sz="2000" baseline="0" dirty="0" smtClean="0"/>
                        <a:t> походження: 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преподобний, престол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000" dirty="0" smtClean="0"/>
                        <a:t>Вживається зі</a:t>
                      </a:r>
                      <a:r>
                        <a:rPr lang="uk-UA" sz="2000" baseline="0" dirty="0" smtClean="0"/>
                        <a:t> значеннями: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2000" baseline="0" dirty="0" smtClean="0"/>
                        <a:t>наближення, приєднання: 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прилетіти, приклеїти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2000" baseline="0" dirty="0" smtClean="0"/>
                        <a:t>частковості дії: 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притрусити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2000" baseline="0" dirty="0" smtClean="0"/>
                        <a:t>результату дії: 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пригнати</a:t>
                      </a:r>
                    </a:p>
                    <a:p>
                      <a:pPr marL="457200" indent="-457200">
                        <a:buAutoNum type="arabicParenR"/>
                      </a:pPr>
                      <a:r>
                        <a:rPr lang="uk-UA" sz="2000" baseline="0" dirty="0" smtClean="0"/>
                        <a:t>просторової близькості: </a:t>
                      </a:r>
                      <a:r>
                        <a:rPr lang="uk-UA" sz="2000" baseline="0" dirty="0" smtClean="0">
                          <a:solidFill>
                            <a:srgbClr val="C00000"/>
                          </a:solidFill>
                        </a:rPr>
                        <a:t>прибережний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Вживається</a:t>
                      </a:r>
                      <a:r>
                        <a:rPr lang="uk-UA" sz="2400" baseline="0" dirty="0" smtClean="0"/>
                        <a:t> тільки у словах: </a:t>
                      </a:r>
                      <a:r>
                        <a:rPr lang="uk-UA" sz="2400" baseline="0" dirty="0" smtClean="0">
                          <a:solidFill>
                            <a:srgbClr val="C00000"/>
                          </a:solidFill>
                        </a:rPr>
                        <a:t>прізвище, прізвисько, прірва, прірвистий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35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b="1" dirty="0" smtClean="0">
                <a:solidFill>
                  <a:srgbClr val="00B050"/>
                </a:solidFill>
              </a:rPr>
              <a:t>ПРЕФІКСИ</a:t>
            </a:r>
            <a:endParaRPr lang="ru-RU" altLang="ru-RU" b="1" dirty="0" smtClean="0">
              <a:solidFill>
                <a:srgbClr val="00B05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60339613"/>
              </p:ext>
            </p:extLst>
          </p:nvPr>
        </p:nvGraphicFramePr>
        <p:xfrm>
          <a:off x="179512" y="1268760"/>
          <a:ext cx="878497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43924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n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ПРЕФІКСИ РОЗ-, БЕЗ-, ВОЗ-, ЧЕРЕЗ-</a:t>
                      </a:r>
                      <a:endParaRPr lang="ru-RU" sz="3200" dirty="0">
                        <a:ln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ln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ПРЕФІКСИ ПЕРЕ-, </a:t>
                      </a:r>
                    </a:p>
                    <a:p>
                      <a:pPr algn="ctr"/>
                      <a:r>
                        <a:rPr lang="uk-UA" sz="3200" dirty="0" smtClean="0">
                          <a:ln>
                            <a:solidFill>
                              <a:schemeClr val="accent5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ПРЕД-, ПЕРЕД-</a:t>
                      </a:r>
                      <a:endParaRPr lang="ru-RU" sz="3200" dirty="0">
                        <a:ln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Пишемо</a:t>
                      </a:r>
                      <a:r>
                        <a:rPr lang="uk-UA" sz="2400" baseline="0" dirty="0" smtClean="0"/>
                        <a:t> завжди з буквою з: </a:t>
                      </a:r>
                      <a:r>
                        <a:rPr lang="uk-UA" sz="2400" baseline="0" dirty="0" smtClean="0">
                          <a:solidFill>
                            <a:srgbClr val="C00000"/>
                          </a:solidFill>
                        </a:rPr>
                        <a:t>розтрусити, безкорисливий, безкраїй, возвеличити, черезплічник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/>
                        <a:t>Пишемо завжди з буквою е: </a:t>
                      </a:r>
                      <a:r>
                        <a:rPr lang="uk-UA" sz="2400" dirty="0" smtClean="0">
                          <a:solidFill>
                            <a:srgbClr val="C00000"/>
                          </a:solidFill>
                        </a:rPr>
                        <a:t>переїхати, перейти, представити, передбачити</a:t>
                      </a:r>
                      <a:endParaRPr lang="ru-RU" sz="24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8355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sz="4000" b="1" u="sng" dirty="0" smtClean="0">
                <a:solidFill>
                  <a:schemeClr val="accent5">
                    <a:lumMod val="50000"/>
                  </a:schemeClr>
                </a:solidFill>
              </a:rPr>
              <a:t>ПРАВОПИС ПРЕФІКСІВ</a:t>
            </a:r>
            <a:endParaRPr lang="ru-RU" altLang="ru-RU" sz="4000" b="1" u="sng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22667756"/>
              </p:ext>
            </p:extLst>
          </p:nvPr>
        </p:nvGraphicFramePr>
        <p:xfrm>
          <a:off x="179512" y="1268760"/>
          <a:ext cx="8784976" cy="2952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244"/>
                <a:gridCol w="2196244"/>
                <a:gridCol w="2196244"/>
                <a:gridCol w="21962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CCFFCC"/>
                          </a:solidFill>
                        </a:rPr>
                        <a:t>НЕ ЗМІНЮЮТЬСЯ НА ПИСЬМІ</a:t>
                      </a:r>
                      <a:endParaRPr lang="ru-RU" sz="20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CCFFCC"/>
                          </a:solidFill>
                        </a:rPr>
                        <a:t>ЗМІНЮЮТЬСЯ</a:t>
                      </a:r>
                      <a:endParaRPr lang="ru-RU" sz="20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CCFFCC"/>
                          </a:solidFill>
                        </a:rPr>
                        <a:t>РОЗРІЗНЯЮТЬСЯ ЗА ЗНАЧЕННЯМ</a:t>
                      </a:r>
                      <a:endParaRPr lang="ru-RU" sz="20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>
                          <a:solidFill>
                            <a:srgbClr val="CCFFCC"/>
                          </a:solidFill>
                        </a:rPr>
                        <a:t>ЗАПАМ</a:t>
                      </a:r>
                      <a:r>
                        <a:rPr lang="en-US" sz="2000" dirty="0" smtClean="0">
                          <a:solidFill>
                            <a:srgbClr val="CCFFCC"/>
                          </a:solidFill>
                        </a:rPr>
                        <a:t>’</a:t>
                      </a:r>
                      <a:r>
                        <a:rPr lang="uk-UA" sz="2000" dirty="0" smtClean="0">
                          <a:solidFill>
                            <a:srgbClr val="CCFFCC"/>
                          </a:solidFill>
                        </a:rPr>
                        <a:t>ЯТАТИ</a:t>
                      </a:r>
                      <a:endParaRPr lang="ru-RU" sz="2000" dirty="0">
                        <a:solidFill>
                          <a:srgbClr val="CCFFCC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</a:tr>
              <a:tr h="2251288">
                <a:tc>
                  <a:txBody>
                    <a:bodyPr/>
                    <a:lstStyle/>
                    <a:p>
                      <a:r>
                        <a:rPr lang="uk-UA" dirty="0" smtClean="0"/>
                        <a:t>РОЗ-                ОБ-</a:t>
                      </a:r>
                    </a:p>
                    <a:p>
                      <a:r>
                        <a:rPr lang="uk-UA" dirty="0" smtClean="0"/>
                        <a:t>БЕЗ</a:t>
                      </a:r>
                      <a:r>
                        <a:rPr lang="ru-RU" dirty="0" smtClean="0"/>
                        <a:t>-                 ВІД-</a:t>
                      </a:r>
                    </a:p>
                    <a:p>
                      <a:r>
                        <a:rPr lang="uk-UA" dirty="0" smtClean="0"/>
                        <a:t>ЧЕРЕЗ-            ПІД-</a:t>
                      </a:r>
                    </a:p>
                    <a:p>
                      <a:r>
                        <a:rPr lang="uk-UA" dirty="0" smtClean="0"/>
                        <a:t>ВОЗ-                НАД-</a:t>
                      </a:r>
                    </a:p>
                    <a:p>
                      <a:r>
                        <a:rPr lang="uk-UA" dirty="0" smtClean="0"/>
                        <a:t>МІЖ-               ПЕРЕД-</a:t>
                      </a:r>
                    </a:p>
                    <a:p>
                      <a:r>
                        <a:rPr lang="uk-UA" dirty="0" smtClean="0"/>
                        <a:t>                         ПРЕД-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З- НА С- ПЕРЕД</a:t>
                      </a:r>
                      <a:r>
                        <a:rPr lang="uk-UA" baseline="0" dirty="0" smtClean="0"/>
                        <a:t> К, П. Т, Ф, Х</a:t>
                      </a:r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ПРЕ-</a:t>
                      </a:r>
                    </a:p>
                    <a:p>
                      <a:pPr algn="ctr"/>
                      <a:r>
                        <a:rPr lang="uk-UA" dirty="0" smtClean="0"/>
                        <a:t>ПРИ-</a:t>
                      </a:r>
                      <a:endParaRPr lang="ru-RU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ПРІЗВИЩЕ</a:t>
                      </a:r>
                    </a:p>
                    <a:p>
                      <a:r>
                        <a:rPr lang="uk-UA" dirty="0" smtClean="0"/>
                        <a:t>ПРІЗВИСЬКО</a:t>
                      </a:r>
                    </a:p>
                    <a:p>
                      <a:r>
                        <a:rPr lang="uk-UA" dirty="0" smtClean="0"/>
                        <a:t>ПРІРВА</a:t>
                      </a:r>
                    </a:p>
                    <a:p>
                      <a:r>
                        <a:rPr lang="uk-UA" dirty="0" smtClean="0"/>
                        <a:t>ПРІРВИСТИЙ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672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uk-UA" altLang="ru-RU" sz="40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ПРАВОПИС ПРЕФІКСІВ</a:t>
            </a:r>
            <a:endParaRPr lang="ru-RU" altLang="ru-RU" sz="4000" b="1" u="sng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4525963"/>
          </a:xfrm>
        </p:spPr>
        <p:txBody>
          <a:bodyPr/>
          <a:lstStyle/>
          <a:p>
            <a:pPr algn="just"/>
            <a:r>
              <a:rPr lang="uk-UA" altLang="ru-RU" sz="2800" b="1" dirty="0" smtClean="0">
                <a:solidFill>
                  <a:srgbClr val="C00000"/>
                </a:solidFill>
              </a:rPr>
              <a:t>ЗАПАМ</a:t>
            </a:r>
            <a:r>
              <a:rPr lang="en-US" altLang="ru-RU" sz="2800" b="1" dirty="0" smtClean="0">
                <a:solidFill>
                  <a:srgbClr val="C00000"/>
                </a:solidFill>
              </a:rPr>
              <a:t>’</a:t>
            </a:r>
            <a:r>
              <a:rPr lang="uk-UA" altLang="ru-RU" sz="2800" b="1" dirty="0" smtClean="0">
                <a:solidFill>
                  <a:srgbClr val="C00000"/>
                </a:solidFill>
              </a:rPr>
              <a:t>ЯТАЙТЕ</a:t>
            </a:r>
            <a:r>
              <a:rPr lang="uk-UA" altLang="ru-RU" sz="2800" b="1" dirty="0" smtClean="0">
                <a:solidFill>
                  <a:srgbClr val="C00000"/>
                </a:solidFill>
              </a:rPr>
              <a:t>!  </a:t>
            </a:r>
            <a:r>
              <a:rPr lang="uk-UA" altLang="ru-RU" sz="2800" dirty="0" smtClean="0"/>
              <a:t>Префікс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пре-</a:t>
            </a:r>
            <a:r>
              <a:rPr lang="uk-UA" altLang="ru-RU" sz="2800" dirty="0" smtClean="0"/>
              <a:t> наявний у словах </a:t>
            </a:r>
            <a:r>
              <a:rPr lang="uk-UA" altLang="ru-RU" sz="2800" dirty="0" smtClean="0">
                <a:solidFill>
                  <a:schemeClr val="accent2">
                    <a:lumMod val="75000"/>
                  </a:schemeClr>
                </a:solidFill>
              </a:rPr>
              <a:t>презирливий, презирливість, презирство</a:t>
            </a:r>
          </a:p>
          <a:p>
            <a:pPr algn="just"/>
            <a:r>
              <a:rPr lang="uk-UA" altLang="ru-RU" sz="2800" dirty="0" smtClean="0"/>
              <a:t>Префікс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ви-</a:t>
            </a:r>
            <a:r>
              <a:rPr lang="uk-UA" altLang="ru-RU" sz="2800" dirty="0" smtClean="0"/>
              <a:t> у віддієслівних іменниках вживаємо з чітким голосним наголошеним 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[и]</a:t>
            </a:r>
            <a:r>
              <a:rPr lang="uk-UA" altLang="ru-RU" sz="2800" dirty="0" smtClean="0">
                <a:solidFill>
                  <a:prstClr val="black"/>
                </a:solidFill>
              </a:rPr>
              <a:t>: </a:t>
            </a:r>
            <a:r>
              <a:rPr lang="uk-UA" altLang="ru-RU" sz="2800" dirty="0" smtClean="0">
                <a:solidFill>
                  <a:schemeClr val="accent2">
                    <a:lumMod val="75000"/>
                  </a:schemeClr>
                </a:solidFill>
              </a:rPr>
              <a:t>вихід, виріб, випадок</a:t>
            </a:r>
          </a:p>
          <a:p>
            <a:pPr algn="just"/>
            <a:r>
              <a:rPr lang="uk-UA" altLang="ru-RU" sz="2800" dirty="0" smtClean="0">
                <a:solidFill>
                  <a:prstClr val="black"/>
                </a:solidFill>
              </a:rPr>
              <a:t>В українській мові поширені префікси іншомовного походження: 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а-,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ал-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ан-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анти-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архі-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екс-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інфра-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контр-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ультра-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, </a:t>
            </a:r>
            <a:r>
              <a:rPr lang="uk-UA" altLang="ru-RU" sz="2800" b="1" dirty="0" err="1" smtClean="0">
                <a:solidFill>
                  <a:srgbClr val="0070C0"/>
                </a:solidFill>
              </a:rPr>
              <a:t>супер-</a:t>
            </a:r>
            <a:r>
              <a:rPr lang="uk-UA" altLang="ru-RU" sz="2800" b="1" dirty="0" smtClean="0">
                <a:solidFill>
                  <a:srgbClr val="0070C0"/>
                </a:solidFill>
              </a:rPr>
              <a:t>:</a:t>
            </a:r>
            <a:r>
              <a:rPr lang="uk-UA" altLang="ru-RU" sz="2800" dirty="0" smtClean="0">
                <a:solidFill>
                  <a:prstClr val="black"/>
                </a:solidFill>
              </a:rPr>
              <a:t> </a:t>
            </a:r>
            <a:r>
              <a:rPr lang="uk-UA" altLang="ru-RU" sz="2800" dirty="0" smtClean="0">
                <a:solidFill>
                  <a:schemeClr val="accent4">
                    <a:lumMod val="50000"/>
                  </a:schemeClr>
                </a:solidFill>
              </a:rPr>
              <a:t>алітерація, алхімія, анархіст, антитеза, архіпастир, експропріація, інфраструктура, контрреволюція, ультразвук, </a:t>
            </a:r>
            <a:r>
              <a:rPr lang="uk-UA" altLang="ru-RU" sz="2800" dirty="0" err="1" smtClean="0">
                <a:solidFill>
                  <a:schemeClr val="accent4">
                    <a:lumMod val="50000"/>
                  </a:schemeClr>
                </a:solidFill>
              </a:rPr>
              <a:t>суперакція</a:t>
            </a:r>
            <a:endParaRPr lang="ru-RU" altLang="ru-RU" sz="28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47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613"/>
            <a:ext cx="9144000" cy="6854387"/>
          </a:xfrm>
        </p:spPr>
      </p:pic>
      <p:sp>
        <p:nvSpPr>
          <p:cNvPr id="6" name="Прямоугольник 5"/>
          <p:cNvSpPr/>
          <p:nvPr/>
        </p:nvSpPr>
        <p:spPr>
          <a:xfrm>
            <a:off x="107504" y="116632"/>
            <a:ext cx="8856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FF0000"/>
                </a:solidFill>
              </a:rPr>
              <a:t>Спишіть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розкриваючи</a:t>
            </a:r>
            <a:r>
              <a:rPr lang="ru-RU" sz="2800" dirty="0">
                <a:solidFill>
                  <a:srgbClr val="FF0000"/>
                </a:solidFill>
              </a:rPr>
              <a:t> дужки. Прочитайте слова </a:t>
            </a:r>
            <a:r>
              <a:rPr lang="ru-RU" sz="2800" dirty="0" err="1">
                <a:solidFill>
                  <a:srgbClr val="FF0000"/>
                </a:solidFill>
              </a:rPr>
              <a:t>вголос</a:t>
            </a:r>
            <a:r>
              <a:rPr lang="ru-RU" sz="2800" dirty="0">
                <a:solidFill>
                  <a:srgbClr val="FF0000"/>
                </a:solidFill>
              </a:rPr>
              <a:t>, </a:t>
            </a:r>
            <a:r>
              <a:rPr lang="ru-RU" sz="2800" dirty="0" err="1">
                <a:solidFill>
                  <a:srgbClr val="FF0000"/>
                </a:solidFill>
              </a:rPr>
              <a:t>дотримуючись</a:t>
            </a:r>
            <a:r>
              <a:rPr lang="ru-RU" sz="2800" dirty="0">
                <a:solidFill>
                  <a:srgbClr val="FF0000"/>
                </a:solidFill>
              </a:rPr>
              <a:t> </a:t>
            </a:r>
            <a:r>
              <a:rPr lang="ru-RU" sz="2800" dirty="0" err="1">
                <a:solidFill>
                  <a:srgbClr val="FF0000"/>
                </a:solidFill>
              </a:rPr>
              <a:t>орфоепічних</a:t>
            </a:r>
            <a:r>
              <a:rPr lang="ru-RU" sz="2800" dirty="0">
                <a:solidFill>
                  <a:srgbClr val="FF0000"/>
                </a:solidFill>
              </a:rPr>
              <a:t> норм</a:t>
            </a:r>
            <a:r>
              <a:rPr lang="ru-RU" sz="2800" dirty="0"/>
              <a:t>.</a:t>
            </a:r>
          </a:p>
          <a:p>
            <a:r>
              <a:rPr lang="ru-RU" sz="2800" dirty="0" err="1"/>
              <a:t>Бе</a:t>
            </a:r>
            <a:r>
              <a:rPr lang="ru-RU" sz="2800" dirty="0"/>
              <a:t>(</a:t>
            </a:r>
            <a:r>
              <a:rPr lang="ru-RU" sz="2800" dirty="0" err="1"/>
              <a:t>з,с</a:t>
            </a:r>
            <a:r>
              <a:rPr lang="ru-RU" sz="2800" dirty="0"/>
              <a:t>)</a:t>
            </a:r>
            <a:r>
              <a:rPr lang="ru-RU" sz="2800" dirty="0" err="1"/>
              <a:t>печний</a:t>
            </a:r>
            <a:r>
              <a:rPr lang="ru-RU" sz="2800" dirty="0"/>
              <a:t>, (</a:t>
            </a:r>
            <a:r>
              <a:rPr lang="ru-RU" sz="2800" dirty="0" err="1" smtClean="0"/>
              <a:t>з,с</a:t>
            </a:r>
            <a:r>
              <a:rPr lang="ru-RU" sz="2800" dirty="0" smtClean="0"/>
              <a:t>)</a:t>
            </a:r>
            <a:r>
              <a:rPr lang="ru-RU" sz="2800" dirty="0" err="1" smtClean="0"/>
              <a:t>цілити</a:t>
            </a:r>
            <a:r>
              <a:rPr lang="ru-RU" sz="2800" dirty="0"/>
              <a:t>, (</a:t>
            </a:r>
            <a:r>
              <a:rPr lang="ru-RU" sz="2800" dirty="0" err="1"/>
              <a:t>з,с</a:t>
            </a:r>
            <a:r>
              <a:rPr lang="ru-RU" sz="2800" dirty="0"/>
              <a:t>)</a:t>
            </a:r>
            <a:r>
              <a:rPr lang="ru-RU" sz="2800" dirty="0" err="1"/>
              <a:t>планувати</a:t>
            </a:r>
            <a:r>
              <a:rPr lang="ru-RU" sz="2800" dirty="0"/>
              <a:t>, </a:t>
            </a:r>
            <a:r>
              <a:rPr lang="ru-RU" sz="2800" dirty="0" err="1"/>
              <a:t>Пр</a:t>
            </a:r>
            <a:r>
              <a:rPr lang="ru-RU" sz="2800" dirty="0"/>
              <a:t>(</a:t>
            </a:r>
            <a:r>
              <a:rPr lang="ru-RU" sz="2800" dirty="0" err="1"/>
              <a:t>е,и</a:t>
            </a:r>
            <a:r>
              <a:rPr lang="ru-RU" sz="2800" dirty="0"/>
              <a:t>)</a:t>
            </a:r>
            <a:r>
              <a:rPr lang="ru-RU" sz="2800" dirty="0" err="1"/>
              <a:t>карпаття</a:t>
            </a:r>
            <a:r>
              <a:rPr lang="ru-RU" sz="2800" dirty="0"/>
              <a:t>, </a:t>
            </a:r>
            <a:r>
              <a:rPr lang="ru-RU" sz="2800" dirty="0" err="1"/>
              <a:t>пр</a:t>
            </a:r>
            <a:r>
              <a:rPr lang="ru-RU" sz="2800" dirty="0"/>
              <a:t>(</a:t>
            </a:r>
            <a:r>
              <a:rPr lang="ru-RU" sz="2800" dirty="0" err="1"/>
              <a:t>е,и</a:t>
            </a:r>
            <a:r>
              <a:rPr lang="ru-RU" sz="2800" dirty="0"/>
              <a:t>)</a:t>
            </a:r>
            <a:r>
              <a:rPr lang="ru-RU" sz="2800" dirty="0" err="1"/>
              <a:t>гадано</a:t>
            </a:r>
            <a:r>
              <a:rPr lang="ru-RU" sz="2800" dirty="0"/>
              <a:t>, </a:t>
            </a:r>
            <a:r>
              <a:rPr lang="ru-RU" sz="2800" dirty="0" err="1"/>
              <a:t>пр</a:t>
            </a:r>
            <a:r>
              <a:rPr lang="ru-RU" sz="2800" dirty="0"/>
              <a:t>(</a:t>
            </a:r>
            <a:r>
              <a:rPr lang="ru-RU" sz="2800" dirty="0" err="1"/>
              <a:t>е,и</a:t>
            </a:r>
            <a:r>
              <a:rPr lang="ru-RU" sz="2800" dirty="0"/>
              <a:t>)</a:t>
            </a:r>
            <a:r>
              <a:rPr lang="ru-RU" sz="2800" dirty="0" err="1"/>
              <a:t>вокзальний</a:t>
            </a:r>
            <a:r>
              <a:rPr lang="ru-RU" sz="2800" dirty="0"/>
              <a:t>, </a:t>
            </a:r>
            <a:r>
              <a:rPr lang="ru-RU" sz="2800" dirty="0" err="1"/>
              <a:t>пр</a:t>
            </a:r>
            <a:r>
              <a:rPr lang="ru-RU" sz="2800" dirty="0"/>
              <a:t>(</a:t>
            </a:r>
            <a:r>
              <a:rPr lang="ru-RU" sz="2800" dirty="0" err="1"/>
              <a:t>е,и</a:t>
            </a:r>
            <a:r>
              <a:rPr lang="ru-RU" sz="2800" dirty="0"/>
              <a:t>)</a:t>
            </a:r>
            <a:r>
              <a:rPr lang="ru-RU" sz="2800" dirty="0" err="1"/>
              <a:t>подобний</a:t>
            </a:r>
            <a:r>
              <a:rPr lang="ru-RU" sz="2800" dirty="0"/>
              <a:t>, </a:t>
            </a:r>
            <a:r>
              <a:rPr lang="ru-RU" sz="2800" dirty="0" err="1"/>
              <a:t>пр</a:t>
            </a:r>
            <a:r>
              <a:rPr lang="ru-RU" sz="2800" dirty="0"/>
              <a:t>(</a:t>
            </a:r>
            <a:r>
              <a:rPr lang="ru-RU" sz="2800" dirty="0" err="1"/>
              <a:t>е,и</a:t>
            </a:r>
            <a:r>
              <a:rPr lang="ru-RU" sz="2800" dirty="0"/>
              <a:t>)</a:t>
            </a:r>
            <a:r>
              <a:rPr lang="ru-RU" sz="2800" dirty="0" err="1"/>
              <a:t>чудово</a:t>
            </a:r>
            <a:r>
              <a:rPr lang="ru-RU" sz="2800" dirty="0"/>
              <a:t>, </a:t>
            </a:r>
            <a:r>
              <a:rPr lang="ru-RU" sz="2800" dirty="0" err="1"/>
              <a:t>печ</a:t>
            </a:r>
            <a:r>
              <a:rPr lang="ru-RU" sz="2800" dirty="0"/>
              <a:t>(</a:t>
            </a:r>
            <a:r>
              <a:rPr lang="ru-RU" sz="2800" dirty="0" err="1"/>
              <a:t>е,и</a:t>
            </a:r>
            <a:r>
              <a:rPr lang="ru-RU" sz="2800" dirty="0"/>
              <a:t>)во, мереж(</a:t>
            </a:r>
            <a:r>
              <a:rPr lang="ru-RU" sz="2800" dirty="0" err="1"/>
              <a:t>е,и</a:t>
            </a:r>
            <a:r>
              <a:rPr lang="ru-RU" sz="2800" dirty="0"/>
              <a:t>)во, лож(</a:t>
            </a:r>
            <a:r>
              <a:rPr lang="ru-RU" sz="2800" dirty="0" err="1"/>
              <a:t>е,и</a:t>
            </a:r>
            <a:r>
              <a:rPr lang="ru-RU" sz="2800" dirty="0"/>
              <a:t>)</a:t>
            </a:r>
            <a:r>
              <a:rPr lang="ru-RU" sz="2800" dirty="0" err="1"/>
              <a:t>чка</a:t>
            </a:r>
            <a:r>
              <a:rPr lang="ru-RU" sz="2800" dirty="0"/>
              <a:t>, варен(</a:t>
            </a:r>
            <a:r>
              <a:rPr lang="ru-RU" sz="2800" dirty="0" err="1"/>
              <a:t>е,и</a:t>
            </a:r>
            <a:r>
              <a:rPr lang="ru-RU" sz="2800" dirty="0"/>
              <a:t>)</a:t>
            </a:r>
            <a:r>
              <a:rPr lang="ru-RU" sz="2800" dirty="0" err="1"/>
              <a:t>чок</a:t>
            </a:r>
            <a:r>
              <a:rPr lang="ru-RU" sz="2800" dirty="0"/>
              <a:t>, </a:t>
            </a:r>
            <a:r>
              <a:rPr lang="ru-RU" sz="2800" dirty="0" err="1"/>
              <a:t>масл</a:t>
            </a:r>
            <a:r>
              <a:rPr lang="ru-RU" sz="2800" dirty="0"/>
              <a:t>(</a:t>
            </a:r>
            <a:r>
              <a:rPr lang="ru-RU" sz="2800" dirty="0" err="1"/>
              <a:t>е,и</a:t>
            </a:r>
            <a:r>
              <a:rPr lang="ru-RU" sz="2800" dirty="0"/>
              <a:t>)</a:t>
            </a:r>
            <a:r>
              <a:rPr lang="ru-RU" sz="2800" dirty="0" err="1"/>
              <a:t>чко</a:t>
            </a:r>
            <a:r>
              <a:rPr lang="ru-RU" sz="2800" dirty="0"/>
              <a:t>, матч(</a:t>
            </a:r>
            <a:r>
              <a:rPr lang="ru-RU" sz="2800" dirty="0" err="1"/>
              <a:t>е,о</a:t>
            </a:r>
            <a:r>
              <a:rPr lang="ru-RU" sz="2800" dirty="0"/>
              <a:t>)</a:t>
            </a:r>
            <a:r>
              <a:rPr lang="ru-RU" sz="2800" dirty="0" err="1"/>
              <a:t>вий</a:t>
            </a:r>
            <a:r>
              <a:rPr lang="ru-RU" sz="2800" dirty="0"/>
              <a:t>, </a:t>
            </a:r>
            <a:r>
              <a:rPr lang="ru-RU" sz="2800" dirty="0" smtClean="0"/>
              <a:t>борщ(</a:t>
            </a:r>
            <a:r>
              <a:rPr lang="ru-RU" sz="2800" dirty="0" err="1" smtClean="0"/>
              <a:t>е,о</a:t>
            </a:r>
            <a:r>
              <a:rPr lang="ru-RU" sz="2800" dirty="0" smtClean="0"/>
              <a:t>)</a:t>
            </a:r>
            <a:r>
              <a:rPr lang="ru-RU" sz="2800" dirty="0" err="1" smtClean="0"/>
              <a:t>вий</a:t>
            </a:r>
            <a:r>
              <a:rPr lang="ru-RU" sz="2800" dirty="0"/>
              <a:t>.</a:t>
            </a:r>
          </a:p>
          <a:p>
            <a:r>
              <a:rPr lang="ru-RU" sz="2800" dirty="0"/>
              <a:t>II. </a:t>
            </a:r>
            <a:r>
              <a:rPr lang="ru-RU" sz="2800" dirty="0" err="1"/>
              <a:t>П</a:t>
            </a:r>
            <a:r>
              <a:rPr lang="ru-RU" sz="2800" dirty="0" err="1" smtClean="0"/>
              <a:t>означте</a:t>
            </a:r>
            <a:r>
              <a:rPr lang="ru-RU" sz="2800" dirty="0" smtClean="0"/>
              <a:t> </a:t>
            </a:r>
            <a:r>
              <a:rPr lang="ru-RU" sz="2800" dirty="0" err="1"/>
              <a:t>префікс</a:t>
            </a:r>
            <a:r>
              <a:rPr lang="ru-RU" sz="2800" dirty="0"/>
              <a:t> і </a:t>
            </a:r>
            <a:r>
              <a:rPr lang="ru-RU" sz="2800" dirty="0" err="1"/>
              <a:t>суфікси</a:t>
            </a:r>
            <a:r>
              <a:rPr lang="ru-RU" sz="2800" dirty="0"/>
              <a:t>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0482" y="3212976"/>
            <a:ext cx="2941878" cy="270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15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73" y="0"/>
            <a:ext cx="9145984" cy="6858000"/>
          </a:xfrm>
        </p:spPr>
      </p:pic>
      <p:pic>
        <p:nvPicPr>
          <p:cNvPr id="1026" name="Picture 2" descr="https://subject.com.ua/textbook/mova/10klas_7/10klas_7.files/image0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725144"/>
            <a:ext cx="5400600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-246220"/>
            <a:ext cx="9108504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spc="50" normalizeH="0" baseline="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І. Прочитайте текст і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розгляньте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плакат.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спільного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що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відмінного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тематиці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цих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двох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інформаційних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джерел</a:t>
            </a:r>
            <a:r>
              <a:rPr kumimoji="0" lang="ru-RU" sz="1600" b="1" i="0" u="none" strike="noStrike" spc="5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?</a:t>
            </a:r>
            <a:endParaRPr kumimoji="0" lang="ru-RU" sz="600" b="1" i="0" u="none" strike="noStrike" spc="50" normalizeH="0" baseline="0" dirty="0" smtClean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САМОДОПОМОГА НА ВОДІ</a:t>
            </a:r>
            <a:endParaRPr kumimoji="0" lang="ru-RU" sz="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Якщо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перекинувся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човен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потрібно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зберігати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спокій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і до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прибуття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рятувальників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триматися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нього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kumimoji="0" lang="ru-RU" sz="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Опинившись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воді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час шторму,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необхідно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обрати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найбільш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сильну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попутну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хвилю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приблизитися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ній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берега й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вибігти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нього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Якщо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вдається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то треба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схопитися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водорості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прибережне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каміння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а коли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хвиля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спаде,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зіскочити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й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вибігти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межу прибою.</a:t>
            </a:r>
            <a:endParaRPr kumimoji="0" lang="ru-RU" sz="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переохолодження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або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різкого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переходу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із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зони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теплої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води в зону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холодної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з’являються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судоми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Головне - не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розгубіться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! Треба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негайно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змінити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стиль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плавання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найкраще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лягти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спину й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плисти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до берега.</a:t>
            </a:r>
            <a:endParaRPr kumimoji="0" lang="ru-RU" sz="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Плавець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який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заплутався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водоростях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не повинен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робити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різких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рухів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інакше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петлі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рослин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затягнуться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щільніше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Необхідно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лягти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спину та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спробувати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м’якими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спокійними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рухами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виплисти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туди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звідкіля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приплив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Якщо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не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допоможе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потрібно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підтягти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ноги й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обережно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звільнитися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від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рослин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руками.</a:t>
            </a:r>
            <a:endParaRPr kumimoji="0" lang="ru-RU" sz="6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Якщо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потрапили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вир,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наберіть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якнайбільше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повітря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занурьтесь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у воду і,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зробивши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сильний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ривок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убік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течією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спливайте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на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поверхню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(3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посібника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  <a:endParaRPr lang="ru-RU" sz="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II.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Знайдіть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і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випишіть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слова з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префіксами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з- (с-), роз-, при-.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Обґрунтуйте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1" i="0" u="none" strike="noStrik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написання</a:t>
            </a:r>
            <a:r>
              <a:rPr kumimoji="0" lang="ru-RU" sz="1600" b="1" i="0" u="none" strike="noStrik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kumimoji="0" lang="ru-RU" sz="21700" b="1" i="0" u="none" strike="noStrike" spc="50" normalizeH="0" baseline="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32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1273</Words>
  <Application>Microsoft Office PowerPoint</Application>
  <PresentationFormat>Экран (4:3)</PresentationFormat>
  <Paragraphs>125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1_Тема Office</vt:lpstr>
      <vt:lpstr>2_Тема Office</vt:lpstr>
      <vt:lpstr>3_Тема Office</vt:lpstr>
      <vt:lpstr>Слайд 1</vt:lpstr>
      <vt:lpstr>ТЕОРЕТИЧНИЙ БЛОК</vt:lpstr>
      <vt:lpstr>ПРЕФІКСИ</vt:lpstr>
      <vt:lpstr>ПРЕФІКСИ</vt:lpstr>
      <vt:lpstr>ПРЕФІКСИ</vt:lpstr>
      <vt:lpstr>ПРАВОПИС ПРЕФІКСІВ</vt:lpstr>
      <vt:lpstr>ПРАВОПИС ПРЕФІКСІВ</vt:lpstr>
      <vt:lpstr>Слайд 8</vt:lpstr>
      <vt:lpstr>Слайд 9</vt:lpstr>
      <vt:lpstr>Слайд 10</vt:lpstr>
      <vt:lpstr>Слайд 11</vt:lpstr>
      <vt:lpstr>СУФІКСИ</vt:lpstr>
      <vt:lpstr>СУФІКСИ </vt:lpstr>
      <vt:lpstr>СУФІКСИ</vt:lpstr>
      <vt:lpstr>СУФІКСИ</vt:lpstr>
      <vt:lpstr>СУФІКСИ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Cat</dc:creator>
  <cp:lastModifiedBy>Admin</cp:lastModifiedBy>
  <cp:revision>23</cp:revision>
  <dcterms:created xsi:type="dcterms:W3CDTF">2020-10-04T14:20:43Z</dcterms:created>
  <dcterms:modified xsi:type="dcterms:W3CDTF">2022-02-07T16:37:52Z</dcterms:modified>
</cp:coreProperties>
</file>