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1" r:id="rId5"/>
    <p:sldId id="259" r:id="rId6"/>
    <p:sldId id="264" r:id="rId7"/>
    <p:sldId id="260" r:id="rId8"/>
    <p:sldId id="265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81" r:id="rId21"/>
    <p:sldId id="280" r:id="rId22"/>
    <p:sldId id="279" r:id="rId23"/>
    <p:sldId id="282" r:id="rId24"/>
    <p:sldId id="283" r:id="rId25"/>
    <p:sldId id="284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DF8F3-526C-47E9-8A60-F4EA445783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3AA35-C9AB-49E7-A285-89B8328CFD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5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AA35-C9AB-49E7-A285-89B8328CFD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3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24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4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78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9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85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4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90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0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0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9D12E-CA22-4795-BD1D-1A36942CBC7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7762B-ADCD-48F9-8636-06EE24CA86E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1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71518" y="3094382"/>
            <a:ext cx="4724400" cy="2387600"/>
          </a:xfrm>
        </p:spPr>
        <p:txBody>
          <a:bodyPr>
            <a:noAutofit/>
          </a:bodyPr>
          <a:lstStyle/>
          <a:p>
            <a:r>
              <a:rPr lang="ru-RU" sz="8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Біосфера</a:t>
            </a:r>
            <a:r>
              <a:rPr lang="ru-RU" sz="8000" dirty="0">
                <a:solidFill>
                  <a:srgbClr val="00B050"/>
                </a:solidFill>
                <a:latin typeface="Comic Sans MS" panose="030F0702030302020204" pitchFamily="66" charset="0"/>
              </a:rPr>
              <a:t> як  </a:t>
            </a:r>
            <a:r>
              <a:rPr lang="ru-RU" sz="8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цілісна</a:t>
            </a:r>
            <a:r>
              <a:rPr lang="ru-RU" sz="8000" dirty="0">
                <a:solidFill>
                  <a:srgbClr val="00B050"/>
                </a:solidFill>
                <a:latin typeface="Comic Sans MS" panose="030F0702030302020204" pitchFamily="66" charset="0"/>
              </a:rPr>
              <a:t> система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3" y="373196"/>
            <a:ext cx="6197405" cy="61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40" y="143220"/>
            <a:ext cx="4669501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40" y="1156771"/>
            <a:ext cx="10607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2.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Біогенна речовина </a:t>
            </a:r>
            <a:r>
              <a:rPr lang="uk-UA" sz="2400" dirty="0">
                <a:latin typeface="Comic Sans MS" panose="030F0702030302020204" pitchFamily="66" charset="0"/>
              </a:rPr>
              <a:t>– речовина, яка створена і перероблена живими організмами раніше,  що зараз ми бачимо за утвореннями покладів  корисних копалин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1" y="3565602"/>
            <a:ext cx="3095500" cy="2071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901" y="5769447"/>
            <a:ext cx="3888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Кам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яне</a:t>
            </a:r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 вугілля </a:t>
            </a:r>
            <a:r>
              <a:rPr lang="uk-UA" dirty="0">
                <a:latin typeface="Comic Sans MS" panose="030F0702030302020204" pitchFamily="66" charset="0"/>
              </a:rPr>
              <a:t>– це продукт розкладання відмерлих решток хвощів, плаунів, папоротей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23" y="2427372"/>
            <a:ext cx="3147683" cy="2543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439" y="2509647"/>
            <a:ext cx="388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Сірка </a:t>
            </a:r>
            <a:r>
              <a:rPr lang="uk-UA" dirty="0">
                <a:latin typeface="Comic Sans MS" panose="030F0702030302020204" pitchFamily="66" charset="0"/>
              </a:rPr>
              <a:t>– це продукт окиснення сірководню сіркобактеріями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76" y="3013887"/>
            <a:ext cx="3395032" cy="24359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13215" y="2232648"/>
            <a:ext cx="3888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Вапняк </a:t>
            </a:r>
            <a:r>
              <a:rPr lang="uk-UA" dirty="0">
                <a:latin typeface="Comic Sans MS" panose="030F0702030302020204" pitchFamily="66" charset="0"/>
              </a:rPr>
              <a:t>– це гірська порода, утворена за участю тварин у морських басейнах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9950" y="5880155"/>
            <a:ext cx="388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Нафта </a:t>
            </a:r>
            <a:r>
              <a:rPr lang="uk-UA" dirty="0">
                <a:latin typeface="Comic Sans MS" panose="030F0702030302020204" pitchFamily="66" charset="0"/>
              </a:rPr>
              <a:t>– це продукт розкладання залишків дрібних тварин і рослин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06" y="3533929"/>
            <a:ext cx="2737334" cy="23586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45297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40" y="143220"/>
            <a:ext cx="4669501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41" y="1542362"/>
            <a:ext cx="438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3.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Речовини, що утворились без участі живих організмів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66" y="258579"/>
            <a:ext cx="5209200" cy="4229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1" y="2763780"/>
            <a:ext cx="5424659" cy="36164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6422834" y="4924540"/>
            <a:ext cx="489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Лава</a:t>
            </a:r>
            <a:r>
              <a:rPr lang="uk-UA" dirty="0">
                <a:latin typeface="Comic Sans MS" panose="030F0702030302020204" pitchFamily="66" charset="0"/>
              </a:rPr>
              <a:t> – розпечена маса, що викидається на поверхню при </a:t>
            </a:r>
            <a:r>
              <a:rPr lang="uk-UA" dirty="0" err="1">
                <a:latin typeface="Comic Sans MS" panose="030F0702030302020204" pitchFamily="66" charset="0"/>
              </a:rPr>
              <a:t>виверженнях</a:t>
            </a:r>
            <a:r>
              <a:rPr lang="uk-UA" dirty="0">
                <a:latin typeface="Comic Sans MS" panose="030F0702030302020204" pitchFamily="66" charset="0"/>
              </a:rPr>
              <a:t> вулканів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94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40" y="143220"/>
            <a:ext cx="4669501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40" y="1053980"/>
            <a:ext cx="1084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4.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Речовини, що утворились спільно внаслідок діяльності живих організмів і геологічних процесів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773" y="5449360"/>
            <a:ext cx="5708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Ґрунт</a:t>
            </a:r>
            <a:r>
              <a:rPr lang="uk-UA" dirty="0">
                <a:latin typeface="Comic Sans MS" panose="030F0702030302020204" pitchFamily="66" charset="0"/>
              </a:rPr>
              <a:t> – це природне тіло, утворене </a:t>
            </a:r>
            <a:r>
              <a:rPr lang="ru-RU" dirty="0">
                <a:latin typeface="Comic Sans MS" panose="030F0702030302020204" pitchFamily="66" charset="0"/>
              </a:rPr>
              <a:t>в </a:t>
            </a:r>
            <a:r>
              <a:rPr lang="ru-RU" dirty="0" err="1">
                <a:latin typeface="Comic Sans MS" panose="030F0702030302020204" pitchFamily="66" charset="0"/>
              </a:rPr>
              <a:t>результаті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тривалого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впливу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біотичних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абіотичних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антропогенних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факторів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5" y="1954554"/>
            <a:ext cx="6346174" cy="34869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94" y="1593891"/>
            <a:ext cx="4324823" cy="42082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617405" y="5743405"/>
            <a:ext cx="361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Мул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неущільнений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осад,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утворюється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дні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водойм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57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40" y="143220"/>
            <a:ext cx="4669501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40" y="1120139"/>
            <a:ext cx="613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5.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Речовини позаземного походження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2547" y="4076322"/>
            <a:ext cx="489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Метеорит</a:t>
            </a:r>
            <a:r>
              <a:rPr lang="uk-UA" dirty="0">
                <a:latin typeface="Comic Sans MS" panose="030F0702030302020204" pitchFamily="66" charset="0"/>
              </a:rPr>
              <a:t> – це тверде тіло космічного походження, що впало на Землю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74" y="404043"/>
            <a:ext cx="4788662" cy="35914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4" y="1737848"/>
            <a:ext cx="5773293" cy="43299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73724" y="6114879"/>
            <a:ext cx="710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Гоба</a:t>
            </a:r>
            <a:r>
              <a:rPr lang="uk-UA" dirty="0">
                <a:latin typeface="Comic Sans MS" panose="030F0702030302020204" pitchFamily="66" charset="0"/>
              </a:rPr>
              <a:t> – найбільший із знайдених метеоритів (Намібія, Африка)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0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40" y="143220"/>
            <a:ext cx="4669501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t="43130" r="29267" b="5813"/>
          <a:stretch/>
        </p:blipFill>
        <p:spPr>
          <a:xfrm>
            <a:off x="1041996" y="1573982"/>
            <a:ext cx="8774386" cy="52840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85641" y="797046"/>
            <a:ext cx="1190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Жива речовина </a:t>
            </a:r>
            <a:r>
              <a:rPr lang="uk-UA" sz="2400" dirty="0">
                <a:latin typeface="Comic Sans MS" panose="030F0702030302020204" pitchFamily="66" charset="0"/>
              </a:rPr>
              <a:t>– це головний компонент біосфери, яка забезпечує </a:t>
            </a:r>
            <a:r>
              <a:rPr lang="uk-UA" sz="2400" dirty="0" err="1">
                <a:latin typeface="Comic Sans MS" panose="030F0702030302020204" pitchFamily="66" charset="0"/>
              </a:rPr>
              <a:t>колообіг</a:t>
            </a:r>
            <a:r>
              <a:rPr lang="uk-UA" sz="2400" dirty="0">
                <a:latin typeface="Comic Sans MS" panose="030F0702030302020204" pitchFamily="66" charset="0"/>
              </a:rPr>
              <a:t> речовин та енергії і цілісність, її динамічне існування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596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1917" y="1539875"/>
            <a:ext cx="500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Енергетична функція </a:t>
            </a:r>
            <a:r>
              <a:rPr lang="uk-UA" sz="2400" dirty="0">
                <a:latin typeface="Comic Sans MS" panose="030F0702030302020204" pitchFamily="66" charset="0"/>
              </a:rPr>
              <a:t>– це поглинання і запасання енергії, передача її харчовим ланцюгам, розсіювання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87239" y="1388123"/>
            <a:ext cx="6211865" cy="4726237"/>
            <a:chOff x="387239" y="1388123"/>
            <a:chExt cx="6211865" cy="472623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87239" y="1388123"/>
              <a:ext cx="6211865" cy="4726237"/>
              <a:chOff x="387239" y="1167786"/>
              <a:chExt cx="6211865" cy="4726237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7" t="904" r="564" b="1367"/>
              <a:stretch/>
            </p:blipFill>
            <p:spPr>
              <a:xfrm>
                <a:off x="387239" y="1167786"/>
                <a:ext cx="6211865" cy="4726237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10158" y="1707615"/>
                <a:ext cx="1505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>
                    <a:latin typeface="Comic Sans MS" panose="030F0702030302020204" pitchFamily="66" charset="0"/>
                  </a:rPr>
                  <a:t>продуценти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476681" y="2889198"/>
                <a:ext cx="11224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400" dirty="0">
                    <a:latin typeface="Comic Sans MS" panose="030F0702030302020204" pitchFamily="66" charset="0"/>
                  </a:rPr>
                  <a:t>атмосфера</a:t>
                </a:r>
                <a:endParaRPr lang="ru-RU" sz="1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01668" y="3459292"/>
                <a:ext cx="1486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 err="1">
                    <a:latin typeface="Comic Sans MS" panose="030F0702030302020204" pitchFamily="66" charset="0"/>
                  </a:rPr>
                  <a:t>консументи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05918" y="4175393"/>
                <a:ext cx="1346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 err="1">
                    <a:latin typeface="Comic Sans MS" panose="030F0702030302020204" pitchFamily="66" charset="0"/>
                  </a:rPr>
                  <a:t>редуценти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607892" y="4712328"/>
              <a:ext cx="1673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мінералізація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611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1917" y="1539875"/>
            <a:ext cx="500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Газова функція </a:t>
            </a:r>
            <a:r>
              <a:rPr lang="uk-UA" sz="2400" dirty="0">
                <a:latin typeface="Comic Sans MS" panose="030F0702030302020204" pitchFamily="66" charset="0"/>
              </a:rPr>
              <a:t>– це здатність живих організмів підтримувати певний газовий склад атмосфери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9" y="1001853"/>
            <a:ext cx="6407451" cy="57124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619" y="34482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СО</a:t>
            </a:r>
            <a:r>
              <a:rPr lang="uk-UA" dirty="0">
                <a:latin typeface="Comic Sans MS" panose="030F0702030302020204" pitchFamily="66" charset="0"/>
              </a:rPr>
              <a:t>2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619" y="2324705"/>
            <a:ext cx="117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сонячне світло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3041" y="2571780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О</a:t>
            </a:r>
            <a:r>
              <a:rPr lang="uk-UA" dirty="0">
                <a:latin typeface="Comic Sans MS" panose="030F0702030302020204" pitchFamily="66" charset="0"/>
              </a:rPr>
              <a:t>2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365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39" y="1143268"/>
            <a:ext cx="11203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Концентраційна функція </a:t>
            </a:r>
            <a:r>
              <a:rPr lang="uk-UA" sz="2400" dirty="0">
                <a:latin typeface="Comic Sans MS" panose="030F0702030302020204" pitchFamily="66" charset="0"/>
              </a:rPr>
              <a:t>– це поглинання живими організмами із середовища і накопичення біогенних елементів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3" y="2325362"/>
            <a:ext cx="3723432" cy="2213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556753" y="4566880"/>
            <a:ext cx="370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Черепашки молюсків накопичують Кальцій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99" y="2266427"/>
            <a:ext cx="3724018" cy="37120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4794644" y="59784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Хвощі накопичують Силіцій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8"/>
          <a:stretch/>
        </p:blipFill>
        <p:spPr>
          <a:xfrm rot="5400000">
            <a:off x="8125237" y="2203876"/>
            <a:ext cx="4248271" cy="330084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extBox 15"/>
          <p:cNvSpPr txBox="1"/>
          <p:nvPr/>
        </p:nvSpPr>
        <p:spPr>
          <a:xfrm>
            <a:off x="8804096" y="5978432"/>
            <a:ext cx="30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Ламінарія накопичує Йод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38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39" y="955980"/>
            <a:ext cx="1112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Окиснювально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-відновна функція </a:t>
            </a:r>
            <a:r>
              <a:rPr lang="uk-UA" sz="2400" dirty="0">
                <a:latin typeface="Comic Sans MS" panose="030F0702030302020204" pitchFamily="66" charset="0"/>
              </a:rPr>
              <a:t>– це здатність живих організмів до окиснення і відновлення різноманітних речовин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16" y="1891851"/>
            <a:ext cx="8221567" cy="41107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724195" y="5924271"/>
            <a:ext cx="1045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Бульбочкові бактерії, оселяючись на коренях бобових рослин, сприяють фіксації атмосферного азоту, унаслідок чого вільний азот атмосфери стає доступним для рослин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90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39" y="940260"/>
            <a:ext cx="11203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Дестуктивна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функція </a:t>
            </a:r>
            <a:r>
              <a:rPr lang="uk-UA" sz="2400" dirty="0">
                <a:latin typeface="Comic Sans MS" panose="030F0702030302020204" pitchFamily="66" charset="0"/>
              </a:rPr>
              <a:t>– руйнування організмами органічних </a:t>
            </a:r>
            <a:r>
              <a:rPr lang="uk-UA" sz="2400" dirty="0" err="1">
                <a:latin typeface="Comic Sans MS" panose="030F0702030302020204" pitchFamily="66" charset="0"/>
              </a:rPr>
              <a:t>сполук</a:t>
            </a:r>
            <a:r>
              <a:rPr lang="uk-UA" sz="2400" dirty="0">
                <a:latin typeface="Comic Sans MS" panose="030F0702030302020204" pitchFamily="66" charset="0"/>
              </a:rPr>
              <a:t> після їх смерті і мінералізація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" y="1763429"/>
            <a:ext cx="11069670" cy="442097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96899" y="6042894"/>
            <a:ext cx="11752730" cy="763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Редуценти</a:t>
            </a:r>
            <a:r>
              <a:rPr lang="uk-UA" sz="1800" dirty="0">
                <a:latin typeface="Comic Sans MS" panose="030F0702030302020204" pitchFamily="66" charset="0"/>
              </a:rPr>
              <a:t> – гетеротрофні організми, які  в процесі життєдіяльності розкладають мертві органічні речовини до мінеральних, що потім використовуються продуцентами</a:t>
            </a:r>
            <a:endParaRPr lang="ru-RU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42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2708" y="132202"/>
            <a:ext cx="11127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Біосфера</a:t>
            </a:r>
            <a:r>
              <a:rPr lang="uk-UA" sz="3200" dirty="0">
                <a:latin typeface="Comic Sans MS" panose="030F0702030302020204" pitchFamily="66" charset="0"/>
              </a:rPr>
              <a:t> («</a:t>
            </a:r>
            <a:r>
              <a:rPr lang="uk-UA" sz="3200" dirty="0" err="1">
                <a:latin typeface="Comic Sans MS" panose="030F0702030302020204" pitchFamily="66" charset="0"/>
              </a:rPr>
              <a:t>біо</a:t>
            </a:r>
            <a:r>
              <a:rPr lang="uk-UA" sz="3200" dirty="0">
                <a:latin typeface="Comic Sans MS" panose="030F0702030302020204" pitchFamily="66" charset="0"/>
              </a:rPr>
              <a:t>» – життя і «сфера» - куля) –              це оболонка Землі, що населена живими організмами та знаходиться під їхнім впливом, і властивості якої визначаються життєдіяльністю організмів, які існували у минулому 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5"/>
          <a:stretch/>
        </p:blipFill>
        <p:spPr>
          <a:xfrm>
            <a:off x="1524000" y="2775772"/>
            <a:ext cx="9144000" cy="37948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96996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39" y="1055133"/>
            <a:ext cx="11092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Транспортна функція </a:t>
            </a:r>
            <a:r>
              <a:rPr lang="uk-UA" sz="2400" dirty="0">
                <a:latin typeface="Comic Sans MS" panose="030F0702030302020204" pitchFamily="66" charset="0"/>
              </a:rPr>
              <a:t>– це перенесення речовин і енергії в результаті активного руху організмів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3" y="1942366"/>
            <a:ext cx="6096000" cy="4572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17715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39" y="1055133"/>
            <a:ext cx="11092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Середовищетвірна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функція </a:t>
            </a:r>
            <a:r>
              <a:rPr lang="uk-UA" sz="2400" dirty="0">
                <a:latin typeface="Comic Sans MS" panose="030F0702030302020204" pitchFamily="66" charset="0"/>
              </a:rPr>
              <a:t>– перетворення фізико-хімічних показників середовища для забезпечення стабільності сприятливих умов існування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86" y="2090157"/>
            <a:ext cx="8780442" cy="38775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8241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39" y="143220"/>
            <a:ext cx="9038982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Функції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живої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39" y="1055133"/>
            <a:ext cx="11092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Інформаційна функція </a:t>
            </a:r>
            <a:r>
              <a:rPr lang="uk-UA" sz="2400" dirty="0">
                <a:latin typeface="Comic Sans MS" panose="030F0702030302020204" pitchFamily="66" charset="0"/>
              </a:rPr>
              <a:t>– нагромадження живими організмами певної інформації, закріплення і передача нащадкам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52" y="1992933"/>
            <a:ext cx="5958711" cy="44708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34176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570602"/>
            <a:ext cx="1524000" cy="287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506" y="198303"/>
            <a:ext cx="1149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Антропогенна діяльність сприяє активному переміщенню речовин біосфери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750580"/>
            <a:ext cx="3977089" cy="24383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82" y="800959"/>
            <a:ext cx="4312759" cy="24264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28" y="1749085"/>
            <a:ext cx="2690033" cy="40350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8" y="3302670"/>
            <a:ext cx="2717493" cy="33968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02" y="3368441"/>
            <a:ext cx="4946305" cy="32948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694986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21985" y="220338"/>
            <a:ext cx="11804761" cy="58477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Експеримент зі створення штучної біосфери «Біосфера-2»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7204" y="805113"/>
            <a:ext cx="11314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1991 році в пустелі </a:t>
            </a:r>
            <a:r>
              <a:rPr lang="uk-UA" sz="2400" dirty="0" err="1">
                <a:latin typeface="Comic Sans MS" panose="030F0702030302020204" pitchFamily="66" charset="0"/>
              </a:rPr>
              <a:t>Аризони</a:t>
            </a:r>
            <a:r>
              <a:rPr lang="uk-UA" sz="2400" dirty="0">
                <a:latin typeface="Comic Sans MS" panose="030F0702030302020204" pitchFamily="66" charset="0"/>
              </a:rPr>
              <a:t> було створено мережу із герметичних куполів площею 1,5 га із незалежними екосистемами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75" y="1636110"/>
            <a:ext cx="8951205" cy="50350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820318" y="460505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тропічний ліс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7623" y="313797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океан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3885" y="2632682"/>
            <a:ext cx="95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савана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3027" y="3503191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техносфера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4365" y="4330323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Comic Sans MS" panose="030F0702030302020204" pitchFamily="66" charset="0"/>
              </a:rPr>
              <a:t>природня кухня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29608" y="2200318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пустеля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8312" y="2097775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мангри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89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21985" y="220338"/>
            <a:ext cx="11804761" cy="58477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Експеримент зі створення штучної біосфери «Біосфера-2»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7204" y="805113"/>
            <a:ext cx="11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Вісім добровольців перебували у «Біосфері – 2» протягом двох років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2" b="6333"/>
          <a:stretch/>
        </p:blipFill>
        <p:spPr>
          <a:xfrm>
            <a:off x="323985" y="1266778"/>
            <a:ext cx="4022638" cy="23569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1" y="3751981"/>
            <a:ext cx="4244412" cy="28185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71" y="1469904"/>
            <a:ext cx="3363867" cy="51006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7"/>
          <a:stretch/>
        </p:blipFill>
        <p:spPr>
          <a:xfrm>
            <a:off x="7930986" y="2123456"/>
            <a:ext cx="4120074" cy="35428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8933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21985" y="220338"/>
            <a:ext cx="11804761" cy="58477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Експеримент зі створення штучної біосфери «Біосфера-2»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7204" y="878765"/>
            <a:ext cx="11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штучній біосфері порушився природній баланс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/>
          <a:stretch/>
        </p:blipFill>
        <p:spPr>
          <a:xfrm>
            <a:off x="301951" y="1340430"/>
            <a:ext cx="4710724" cy="52965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75" y="1663698"/>
            <a:ext cx="6890433" cy="45836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6502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21985" y="220338"/>
            <a:ext cx="11804761" cy="58477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Експеримент зі створення штучної біосфери «Біосфера-2»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7204" y="878765"/>
            <a:ext cx="11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штучній біосфері порушився природній баланс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0"/>
          <a:stretch/>
        </p:blipFill>
        <p:spPr>
          <a:xfrm>
            <a:off x="467203" y="1414081"/>
            <a:ext cx="8164755" cy="50307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717742" y="4264344"/>
            <a:ext cx="287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Відсутність вітру призвела до ламкості стовбурів дерев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09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5584" y="550709"/>
            <a:ext cx="5811442" cy="2387600"/>
          </a:xfrm>
        </p:spPr>
        <p:txBody>
          <a:bodyPr>
            <a:noAutofit/>
          </a:bodyPr>
          <a:lstStyle/>
          <a:p>
            <a:r>
              <a:rPr lang="ru-RU" sz="8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Чи</a:t>
            </a:r>
            <a:r>
              <a:rPr lang="ru-RU" sz="8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8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маєте</a:t>
            </a:r>
            <a:r>
              <a:rPr lang="ru-RU" sz="8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8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запитання</a:t>
            </a:r>
            <a:r>
              <a:rPr lang="ru-RU" sz="8000" dirty="0">
                <a:solidFill>
                  <a:srgbClr val="00B05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2" y="373197"/>
            <a:ext cx="6197405" cy="61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3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r="-1" b="11408"/>
          <a:stretch/>
        </p:blipFill>
        <p:spPr>
          <a:xfrm>
            <a:off x="468557" y="64571"/>
            <a:ext cx="3941862" cy="66497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3887772" y="0"/>
            <a:ext cx="742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Рівні організації живої речовини</a:t>
            </a:r>
            <a:endParaRPr lang="ru-RU" sz="3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2122" y="1020434"/>
            <a:ext cx="563968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Біосферний</a:t>
            </a: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r>
              <a:rPr lang="uk-UA" sz="2800" dirty="0" err="1">
                <a:latin typeface="Comic Sans MS" panose="030F0702030302020204" pitchFamily="66" charset="0"/>
              </a:rPr>
              <a:t>Екосистемний</a:t>
            </a:r>
            <a:r>
              <a:rPr lang="uk-UA" sz="2800" dirty="0">
                <a:latin typeface="Comic Sans MS" panose="030F0702030302020204" pitchFamily="66" charset="0"/>
              </a:rPr>
              <a:t> (</a:t>
            </a:r>
            <a:r>
              <a:rPr lang="uk-UA" sz="2800" dirty="0" err="1">
                <a:latin typeface="Comic Sans MS" panose="030F0702030302020204" pitchFamily="66" charset="0"/>
              </a:rPr>
              <a:t>біоценотичний</a:t>
            </a:r>
            <a:r>
              <a:rPr lang="uk-UA" sz="2800" dirty="0">
                <a:latin typeface="Comic Sans MS" panose="030F0702030302020204" pitchFamily="66" charset="0"/>
              </a:rPr>
              <a:t>)</a:t>
            </a: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r>
              <a:rPr lang="uk-UA" sz="2800" dirty="0">
                <a:latin typeface="Comic Sans MS" panose="030F0702030302020204" pitchFamily="66" charset="0"/>
              </a:rPr>
              <a:t>Популяційно-видовий</a:t>
            </a: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r>
              <a:rPr lang="uk-UA" sz="2800" dirty="0" err="1">
                <a:latin typeface="Comic Sans MS" panose="030F0702030302020204" pitchFamily="66" charset="0"/>
              </a:rPr>
              <a:t>Організмовий</a:t>
            </a:r>
            <a:endParaRPr lang="uk-UA" sz="2800" dirty="0">
              <a:latin typeface="Comic Sans MS" panose="030F0702030302020204" pitchFamily="66" charset="0"/>
            </a:endParaRP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r>
              <a:rPr lang="uk-UA" sz="2800" dirty="0" err="1">
                <a:latin typeface="Comic Sans MS" panose="030F0702030302020204" pitchFamily="66" charset="0"/>
              </a:rPr>
              <a:t>Тканинно</a:t>
            </a:r>
            <a:r>
              <a:rPr lang="uk-UA" sz="2800" dirty="0">
                <a:latin typeface="Comic Sans MS" panose="030F0702030302020204" pitchFamily="66" charset="0"/>
              </a:rPr>
              <a:t>-органний</a:t>
            </a: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r>
              <a:rPr lang="uk-UA" sz="2800" dirty="0">
                <a:latin typeface="Comic Sans MS" panose="030F0702030302020204" pitchFamily="66" charset="0"/>
              </a:rPr>
              <a:t>Клітинний</a:t>
            </a: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r>
              <a:rPr lang="uk-UA" sz="2800" dirty="0">
                <a:latin typeface="Comic Sans MS" panose="030F0702030302020204" pitchFamily="66" charset="0"/>
              </a:rPr>
              <a:t>Молекулярний</a:t>
            </a:r>
          </a:p>
        </p:txBody>
      </p:sp>
    </p:spTree>
    <p:extLst>
      <p:ext uri="{BB962C8B-B14F-4D97-AF65-F5344CB8AC3E}">
        <p14:creationId xmlns:p14="http://schemas.microsoft.com/office/powerpoint/2010/main" val="2107082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22" y="-33146"/>
            <a:ext cx="11598946" cy="869577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Біосфера почала </a:t>
            </a:r>
            <a:r>
              <a:rPr lang="uk-UA" sz="36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формуватись</a:t>
            </a:r>
            <a:r>
              <a:rPr lang="uk-UA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 3,8 млрд років тому</a:t>
            </a:r>
            <a:endParaRPr lang="ru-RU" sz="3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8693" y="796064"/>
            <a:ext cx="11744575" cy="5998125"/>
            <a:chOff x="138693" y="796064"/>
            <a:chExt cx="11744575" cy="599812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3" y="3650935"/>
              <a:ext cx="3626483" cy="2435367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50718" y="6086303"/>
              <a:ext cx="2871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2000" dirty="0">
                  <a:latin typeface="Comic Sans MS" panose="030F0702030302020204" pitchFamily="66" charset="0"/>
                </a:rPr>
                <a:t>Біогенний графіт</a:t>
              </a:r>
            </a:p>
            <a:p>
              <a:pPr algn="ctr"/>
              <a:r>
                <a:rPr lang="uk-UA" sz="2000" dirty="0">
                  <a:latin typeface="Comic Sans MS" panose="030F0702030302020204" pitchFamily="66" charset="0"/>
                </a:rPr>
                <a:t>(</a:t>
              </a:r>
              <a:r>
                <a:rPr lang="uk-UA" sz="2000" dirty="0" err="1">
                  <a:latin typeface="Comic Sans MS" panose="030F0702030302020204" pitchFamily="66" charset="0"/>
                </a:rPr>
                <a:t>о.Акілія</a:t>
              </a:r>
              <a:r>
                <a:rPr lang="uk-UA" sz="2000" dirty="0">
                  <a:latin typeface="Comic Sans MS" panose="030F0702030302020204" pitchFamily="66" charset="0"/>
                </a:rPr>
                <a:t>, Гренландія)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64" y="796064"/>
              <a:ext cx="3662562" cy="253757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067459" y="3241129"/>
              <a:ext cx="44855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2000" dirty="0">
                  <a:latin typeface="Comic Sans MS" panose="030F0702030302020204" pitchFamily="66" charset="0"/>
                </a:rPr>
                <a:t>Строматоліти ( </a:t>
              </a:r>
              <a:r>
                <a:rPr lang="uk-UA" sz="2000" dirty="0" err="1">
                  <a:latin typeface="Comic Sans MS" panose="030F0702030302020204" pitchFamily="66" charset="0"/>
                </a:rPr>
                <a:t>о.Ісуа</a:t>
              </a:r>
              <a:r>
                <a:rPr lang="uk-UA" sz="2000" dirty="0">
                  <a:latin typeface="Comic Sans MS" panose="030F0702030302020204" pitchFamily="66" charset="0"/>
                </a:rPr>
                <a:t>, Гренландія)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22" y="1384958"/>
              <a:ext cx="1566274" cy="1307643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231" y="853965"/>
              <a:ext cx="3307221" cy="257343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268" y="3668468"/>
              <a:ext cx="3810000" cy="240030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9019990" y="6086302"/>
              <a:ext cx="23519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Строматоліти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(Західна Австралія)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914" y="3660778"/>
              <a:ext cx="3638286" cy="242552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620159" y="6117080"/>
              <a:ext cx="5001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Мікроскопічні трубки в яшмі порід </a:t>
              </a:r>
              <a:r>
                <a:rPr lang="uk-UA" dirty="0" err="1">
                  <a:latin typeface="Comic Sans MS" panose="030F0702030302020204" pitchFamily="66" charset="0"/>
                </a:rPr>
                <a:t>Квебеку</a:t>
              </a:r>
              <a:r>
                <a:rPr lang="uk-UA" dirty="0"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– сліди діяльності мікроорганізмів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182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8" y="198524"/>
            <a:ext cx="2458426" cy="28859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890809" y="198524"/>
            <a:ext cx="7001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Жан Батист </a:t>
            </a:r>
            <a:r>
              <a:rPr lang="uk-UA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Ламарк</a:t>
            </a:r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2800" dirty="0">
                <a:latin typeface="Comic Sans MS" panose="030F0702030302020204" pitchFamily="66" charset="0"/>
              </a:rPr>
              <a:t>вперше говорив про біосферу як про «зону життя»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5" y="1755239"/>
            <a:ext cx="2609850" cy="3305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449541" y="1922846"/>
            <a:ext cx="6531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Термін «біосфера» запропонував </a:t>
            </a:r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Едуард </a:t>
            </a:r>
            <a:r>
              <a:rPr lang="uk-UA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Зюсс</a:t>
            </a:r>
            <a:r>
              <a:rPr lang="uk-UA" sz="2800" dirty="0">
                <a:latin typeface="Comic Sans MS" panose="030F0702030302020204" pitchFamily="66" charset="0"/>
              </a:rPr>
              <a:t>, об</a:t>
            </a:r>
            <a:r>
              <a:rPr lang="en-US" sz="2800" dirty="0">
                <a:latin typeface="Comic Sans MS" panose="030F0702030302020204" pitchFamily="66" charset="0"/>
              </a:rPr>
              <a:t>’</a:t>
            </a:r>
            <a:r>
              <a:rPr lang="uk-UA" sz="2800" dirty="0">
                <a:latin typeface="Comic Sans MS" panose="030F0702030302020204" pitchFamily="66" charset="0"/>
              </a:rPr>
              <a:t>єднавши в нього живу матерію організмів і неживу матерію осадових порід (1875)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2"/>
          <a:stretch/>
        </p:blipFill>
        <p:spPr>
          <a:xfrm>
            <a:off x="364014" y="3386516"/>
            <a:ext cx="2753760" cy="33477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229204" y="5248916"/>
            <a:ext cx="8382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Володимир Вернадський </a:t>
            </a:r>
            <a:r>
              <a:rPr lang="uk-UA" sz="2800" dirty="0">
                <a:latin typeface="Comic Sans MS" panose="030F0702030302020204" pitchFamily="66" charset="0"/>
              </a:rPr>
              <a:t>створив цілісне вчення про біосферу, визначив живі організми як головну перетворюючу силу на Землі 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34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522423" y="-143700"/>
            <a:ext cx="7578212" cy="6858000"/>
            <a:chOff x="4533440" y="-1"/>
            <a:chExt cx="7578212" cy="6858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7"/>
            <a:stretch/>
          </p:blipFill>
          <p:spPr>
            <a:xfrm>
              <a:off x="4533440" y="-1"/>
              <a:ext cx="7578212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87248" y="587396"/>
              <a:ext cx="157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стратосфера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58400" y="1784733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озоновий шар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8253" y="5916058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літосфера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83007" y="6371551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гідросфера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74506" y="6002219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мантія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79225" y="3893476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біосфера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8978" y="187287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Межі біосфери</a:t>
            </a:r>
            <a:endParaRPr lang="ru-RU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44" y="1230735"/>
            <a:ext cx="37369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Біосфера займає нижню частину </a:t>
            </a:r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атмосфери</a:t>
            </a:r>
            <a:r>
              <a:rPr lang="uk-UA" sz="2800" dirty="0">
                <a:latin typeface="Comic Sans MS" panose="030F0702030302020204" pitchFamily="66" charset="0"/>
              </a:rPr>
              <a:t>, верхню частину </a:t>
            </a:r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літосфери</a:t>
            </a:r>
            <a:r>
              <a:rPr lang="uk-UA" sz="2800" dirty="0">
                <a:latin typeface="Comic Sans MS" panose="030F0702030302020204" pitchFamily="66" charset="0"/>
              </a:rPr>
              <a:t> і всю </a:t>
            </a:r>
            <a:r>
              <a:rPr lang="uk-UA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гідросферу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2013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75" y="263124"/>
            <a:ext cx="8471593" cy="6192760"/>
          </a:xfrm>
          <a:prstGeom prst="rect">
            <a:avLst/>
          </a:prstGeom>
        </p:spPr>
      </p:pic>
      <p:sp>
        <p:nvSpPr>
          <p:cNvPr id="5" name="Левая фигурная скобка 4"/>
          <p:cNvSpPr/>
          <p:nvPr/>
        </p:nvSpPr>
        <p:spPr>
          <a:xfrm>
            <a:off x="3287075" y="4054208"/>
            <a:ext cx="451692" cy="9144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1658" y="4260722"/>
            <a:ext cx="207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</a:rPr>
              <a:t>Межа біосфери в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літосфері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3112829" y="1068636"/>
            <a:ext cx="625938" cy="29855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54535" y="2207479"/>
            <a:ext cx="207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</a:rPr>
              <a:t>Межа біосфери в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атмосфері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08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75" y="263124"/>
            <a:ext cx="8471593" cy="6192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570602"/>
            <a:ext cx="1524000" cy="287397"/>
          </a:xfrm>
          <a:prstGeom prst="rect">
            <a:avLst/>
          </a:prstGeom>
        </p:spPr>
      </p:pic>
      <p:sp>
        <p:nvSpPr>
          <p:cNvPr id="5" name="Левая фигурная скобка 4"/>
          <p:cNvSpPr/>
          <p:nvPr/>
        </p:nvSpPr>
        <p:spPr>
          <a:xfrm>
            <a:off x="3199952" y="4054208"/>
            <a:ext cx="451692" cy="228049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1658" y="4756481"/>
            <a:ext cx="207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</a:rPr>
              <a:t>Межа біосфери в </a:t>
            </a:r>
            <a:r>
              <a:rPr lang="uk-UA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гідросфері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3112829" y="1068636"/>
            <a:ext cx="625938" cy="29855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54535" y="2207479"/>
            <a:ext cx="207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Comic Sans MS" panose="030F0702030302020204" pitchFamily="66" charset="0"/>
              </a:rPr>
              <a:t>Межа біосфери в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атмосфері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52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7240" y="143220"/>
            <a:ext cx="4669501" cy="707886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 б</a:t>
            </a:r>
            <a:r>
              <a:rPr lang="uk-UA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іосфери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40" y="1542362"/>
            <a:ext cx="4988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1.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Жива речовина </a:t>
            </a:r>
            <a:r>
              <a:rPr lang="uk-UA" sz="2400" dirty="0">
                <a:latin typeface="Comic Sans MS" panose="030F0702030302020204" pitchFamily="66" charset="0"/>
              </a:rPr>
              <a:t>– вся сукупність тіл живих організмів, які населяють планету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49" y="143220"/>
            <a:ext cx="6427382" cy="64273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555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708</Words>
  <Application>Microsoft Office PowerPoint</Application>
  <PresentationFormat>Широкий екран</PresentationFormat>
  <Paragraphs>108</Paragraphs>
  <Slides>28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Тема Office</vt:lpstr>
      <vt:lpstr>Біосфера як  цілісна система</vt:lpstr>
      <vt:lpstr>Презентація PowerPoint</vt:lpstr>
      <vt:lpstr>Презентація PowerPoint</vt:lpstr>
      <vt:lpstr>Біосфера почала формуватись 3,8 млрд років тому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Чи маєте запитання?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196</cp:revision>
  <dcterms:created xsi:type="dcterms:W3CDTF">2020-04-08T14:29:03Z</dcterms:created>
  <dcterms:modified xsi:type="dcterms:W3CDTF">2022-02-07T17:23:57Z</dcterms:modified>
</cp:coreProperties>
</file>