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4" r:id="rId2"/>
    <p:sldId id="256" r:id="rId3"/>
    <p:sldId id="257" r:id="rId4"/>
    <p:sldId id="261" r:id="rId5"/>
    <p:sldId id="262" r:id="rId6"/>
    <p:sldId id="258" r:id="rId7"/>
    <p:sldId id="259" r:id="rId8"/>
    <p:sldId id="265" r:id="rId9"/>
    <p:sldId id="266" r:id="rId10"/>
    <p:sldId id="267" r:id="rId11"/>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152" autoAdjust="0"/>
    <p:restoredTop sz="94660"/>
  </p:normalViewPr>
  <p:slideViewPr>
    <p:cSldViewPr snapToGrid="0">
      <p:cViewPr varScale="1">
        <p:scale>
          <a:sx n="67" d="100"/>
          <a:sy n="67" d="100"/>
        </p:scale>
        <p:origin x="27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ru-RU"/>
              <a:t>Образец заголовка</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6E9E2A35-9D94-46DB-BC4B-F284FBE4F2E1}" type="datetimeFigureOut">
              <a:rPr lang="uk-UA" smtClean="0"/>
              <a:t>07.02.2022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7AB065C5-03AF-4142-8EF5-164295B2300D}" type="slidenum">
              <a:rPr lang="uk-UA" smtClean="0"/>
              <a:t>‹#›</a:t>
            </a:fld>
            <a:endParaRPr lang="uk-UA"/>
          </a:p>
        </p:txBody>
      </p:sp>
    </p:spTree>
    <p:extLst>
      <p:ext uri="{BB962C8B-B14F-4D97-AF65-F5344CB8AC3E}">
        <p14:creationId xmlns:p14="http://schemas.microsoft.com/office/powerpoint/2010/main" val="38453378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6E9E2A35-9D94-46DB-BC4B-F284FBE4F2E1}" type="datetimeFigureOut">
              <a:rPr lang="uk-UA" smtClean="0"/>
              <a:t>07.02.2022</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7AB065C5-03AF-4142-8EF5-164295B2300D}" type="slidenum">
              <a:rPr lang="uk-UA" smtClean="0"/>
              <a:t>‹#›</a:t>
            </a:fld>
            <a:endParaRPr lang="uk-UA"/>
          </a:p>
        </p:txBody>
      </p:sp>
    </p:spTree>
    <p:extLst>
      <p:ext uri="{BB962C8B-B14F-4D97-AF65-F5344CB8AC3E}">
        <p14:creationId xmlns:p14="http://schemas.microsoft.com/office/powerpoint/2010/main" val="41347053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ru-RU"/>
              <a:t>Образец заголовка</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4" name="Date Placeholder 3"/>
          <p:cNvSpPr>
            <a:spLocks noGrp="1"/>
          </p:cNvSpPr>
          <p:nvPr>
            <p:ph type="dt" sz="half" idx="10"/>
          </p:nvPr>
        </p:nvSpPr>
        <p:spPr/>
        <p:txBody>
          <a:bodyPr/>
          <a:lstStyle/>
          <a:p>
            <a:fld id="{6E9E2A35-9D94-46DB-BC4B-F284FBE4F2E1}" type="datetimeFigureOut">
              <a:rPr lang="uk-UA" smtClean="0"/>
              <a:t>07.02.2022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7AB065C5-03AF-4142-8EF5-164295B2300D}" type="slidenum">
              <a:rPr lang="uk-UA" smtClean="0"/>
              <a:t>‹#›</a:t>
            </a:fld>
            <a:endParaRPr lang="uk-UA"/>
          </a:p>
        </p:txBody>
      </p:sp>
    </p:spTree>
    <p:extLst>
      <p:ext uri="{BB962C8B-B14F-4D97-AF65-F5344CB8AC3E}">
        <p14:creationId xmlns:p14="http://schemas.microsoft.com/office/powerpoint/2010/main" val="16930114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ru-RU"/>
              <a:t>Образец заголовка</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ru-RU"/>
              <a:t>Образец текста</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4" name="Date Placeholder 3"/>
          <p:cNvSpPr>
            <a:spLocks noGrp="1"/>
          </p:cNvSpPr>
          <p:nvPr>
            <p:ph type="dt" sz="half" idx="10"/>
          </p:nvPr>
        </p:nvSpPr>
        <p:spPr/>
        <p:txBody>
          <a:bodyPr/>
          <a:lstStyle/>
          <a:p>
            <a:fld id="{6E9E2A35-9D94-46DB-BC4B-F284FBE4F2E1}" type="datetimeFigureOut">
              <a:rPr lang="uk-UA" smtClean="0"/>
              <a:t>07.02.2022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7AB065C5-03AF-4142-8EF5-164295B2300D}" type="slidenum">
              <a:rPr lang="uk-UA" smtClean="0"/>
              <a:t>‹#›</a:t>
            </a:fld>
            <a:endParaRPr lang="uk-UA"/>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38538388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6E9E2A35-9D94-46DB-BC4B-F284FBE4F2E1}" type="datetimeFigureOut">
              <a:rPr lang="uk-UA" smtClean="0"/>
              <a:t>07.02.2022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7AB065C5-03AF-4142-8EF5-164295B2300D}" type="slidenum">
              <a:rPr lang="uk-UA" smtClean="0"/>
              <a:t>‹#›</a:t>
            </a:fld>
            <a:endParaRPr lang="uk-UA"/>
          </a:p>
        </p:txBody>
      </p:sp>
    </p:spTree>
    <p:extLst>
      <p:ext uri="{BB962C8B-B14F-4D97-AF65-F5344CB8AC3E}">
        <p14:creationId xmlns:p14="http://schemas.microsoft.com/office/powerpoint/2010/main" val="21701408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a:t>Образец заголовка</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6E9E2A35-9D94-46DB-BC4B-F284FBE4F2E1}" type="datetimeFigureOut">
              <a:rPr lang="uk-UA" smtClean="0"/>
              <a:t>07.02.2022</a:t>
            </a:fld>
            <a:endParaRPr lang="uk-UA"/>
          </a:p>
        </p:txBody>
      </p:sp>
      <p:sp>
        <p:nvSpPr>
          <p:cNvPr id="4"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7AB065C5-03AF-4142-8EF5-164295B2300D}" type="slidenum">
              <a:rPr lang="uk-UA" smtClean="0"/>
              <a:t>‹#›</a:t>
            </a:fld>
            <a:endParaRPr lang="uk-UA"/>
          </a:p>
        </p:txBody>
      </p:sp>
    </p:spTree>
    <p:extLst>
      <p:ext uri="{BB962C8B-B14F-4D97-AF65-F5344CB8AC3E}">
        <p14:creationId xmlns:p14="http://schemas.microsoft.com/office/powerpoint/2010/main" val="30723257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a:t>Образец заголовка</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6E9E2A35-9D94-46DB-BC4B-F284FBE4F2E1}" type="datetimeFigureOut">
              <a:rPr lang="uk-UA" smtClean="0"/>
              <a:t>07.02.2022</a:t>
            </a:fld>
            <a:endParaRPr lang="uk-UA"/>
          </a:p>
        </p:txBody>
      </p:sp>
      <p:sp>
        <p:nvSpPr>
          <p:cNvPr id="4"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7AB065C5-03AF-4142-8EF5-164295B2300D}" type="slidenum">
              <a:rPr lang="uk-UA" smtClean="0"/>
              <a:t>‹#›</a:t>
            </a:fld>
            <a:endParaRPr lang="uk-UA"/>
          </a:p>
        </p:txBody>
      </p:sp>
    </p:spTree>
    <p:extLst>
      <p:ext uri="{BB962C8B-B14F-4D97-AF65-F5344CB8AC3E}">
        <p14:creationId xmlns:p14="http://schemas.microsoft.com/office/powerpoint/2010/main" val="37080704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nchorCtr="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6E9E2A35-9D94-46DB-BC4B-F284FBE4F2E1}" type="datetimeFigureOut">
              <a:rPr lang="uk-UA" smtClean="0"/>
              <a:t>07.02.2022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7AB065C5-03AF-4142-8EF5-164295B2300D}" type="slidenum">
              <a:rPr lang="uk-UA" smtClean="0"/>
              <a:t>‹#›</a:t>
            </a:fld>
            <a:endParaRPr lang="uk-UA"/>
          </a:p>
        </p:txBody>
      </p:sp>
    </p:spTree>
    <p:extLst>
      <p:ext uri="{BB962C8B-B14F-4D97-AF65-F5344CB8AC3E}">
        <p14:creationId xmlns:p14="http://schemas.microsoft.com/office/powerpoint/2010/main" val="24579150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ru-RU"/>
              <a:t>Образец заголовка</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6E9E2A35-9D94-46DB-BC4B-F284FBE4F2E1}" type="datetimeFigureOut">
              <a:rPr lang="uk-UA" smtClean="0"/>
              <a:t>07.02.2022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7AB065C5-03AF-4142-8EF5-164295B2300D}" type="slidenum">
              <a:rPr lang="uk-UA" smtClean="0"/>
              <a:t>‹#›</a:t>
            </a:fld>
            <a:endParaRPr lang="uk-UA"/>
          </a:p>
        </p:txBody>
      </p:sp>
    </p:spTree>
    <p:extLst>
      <p:ext uri="{BB962C8B-B14F-4D97-AF65-F5344CB8AC3E}">
        <p14:creationId xmlns:p14="http://schemas.microsoft.com/office/powerpoint/2010/main" val="12687595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3"/>
          <p:cNvSpPr>
            <a:spLocks noGrp="1"/>
          </p:cNvSpPr>
          <p:nvPr>
            <p:ph type="dt" sz="half" idx="10"/>
          </p:nvPr>
        </p:nvSpPr>
        <p:spPr/>
        <p:txBody>
          <a:bodyPr/>
          <a:lstStyle/>
          <a:p>
            <a:fld id="{6E9E2A35-9D94-46DB-BC4B-F284FBE4F2E1}" type="datetimeFigureOut">
              <a:rPr lang="uk-UA" smtClean="0"/>
              <a:t>07.02.2022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7AB065C5-03AF-4142-8EF5-164295B2300D}" type="slidenum">
              <a:rPr lang="uk-UA" smtClean="0"/>
              <a:t>‹#›</a:t>
            </a:fld>
            <a:endParaRPr lang="uk-UA"/>
          </a:p>
        </p:txBody>
      </p:sp>
    </p:spTree>
    <p:extLst>
      <p:ext uri="{BB962C8B-B14F-4D97-AF65-F5344CB8AC3E}">
        <p14:creationId xmlns:p14="http://schemas.microsoft.com/office/powerpoint/2010/main" val="34747965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6E9E2A35-9D94-46DB-BC4B-F284FBE4F2E1}" type="datetimeFigureOut">
              <a:rPr lang="uk-UA" smtClean="0"/>
              <a:t>07.02.2022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7AB065C5-03AF-4142-8EF5-164295B2300D}" type="slidenum">
              <a:rPr lang="uk-UA" smtClean="0"/>
              <a:t>‹#›</a:t>
            </a:fld>
            <a:endParaRPr lang="uk-UA"/>
          </a:p>
        </p:txBody>
      </p:sp>
    </p:spTree>
    <p:extLst>
      <p:ext uri="{BB962C8B-B14F-4D97-AF65-F5344CB8AC3E}">
        <p14:creationId xmlns:p14="http://schemas.microsoft.com/office/powerpoint/2010/main" val="30369664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6E9E2A35-9D94-46DB-BC4B-F284FBE4F2E1}" type="datetimeFigureOut">
              <a:rPr lang="uk-UA" smtClean="0"/>
              <a:t>07.02.2022</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7AB065C5-03AF-4142-8EF5-164295B2300D}" type="slidenum">
              <a:rPr lang="uk-UA" smtClean="0"/>
              <a:t>‹#›</a:t>
            </a:fld>
            <a:endParaRPr lang="uk-UA"/>
          </a:p>
        </p:txBody>
      </p:sp>
    </p:spTree>
    <p:extLst>
      <p:ext uri="{BB962C8B-B14F-4D97-AF65-F5344CB8AC3E}">
        <p14:creationId xmlns:p14="http://schemas.microsoft.com/office/powerpoint/2010/main" val="17835052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6E9E2A35-9D94-46DB-BC4B-F284FBE4F2E1}" type="datetimeFigureOut">
              <a:rPr lang="uk-UA" smtClean="0"/>
              <a:t>07.02.2022</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7AB065C5-03AF-4142-8EF5-164295B2300D}" type="slidenum">
              <a:rPr lang="uk-UA" smtClean="0"/>
              <a:t>‹#›</a:t>
            </a:fld>
            <a:endParaRPr lang="uk-UA"/>
          </a:p>
        </p:txBody>
      </p:sp>
    </p:spTree>
    <p:extLst>
      <p:ext uri="{BB962C8B-B14F-4D97-AF65-F5344CB8AC3E}">
        <p14:creationId xmlns:p14="http://schemas.microsoft.com/office/powerpoint/2010/main" val="13740979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7" name="Date Placeholder 2"/>
          <p:cNvSpPr>
            <a:spLocks noGrp="1"/>
          </p:cNvSpPr>
          <p:nvPr>
            <p:ph type="dt" sz="half" idx="10"/>
          </p:nvPr>
        </p:nvSpPr>
        <p:spPr/>
        <p:txBody>
          <a:bodyPr/>
          <a:lstStyle/>
          <a:p>
            <a:fld id="{6E9E2A35-9D94-46DB-BC4B-F284FBE4F2E1}" type="datetimeFigureOut">
              <a:rPr lang="uk-UA" smtClean="0"/>
              <a:t>07.02.2022</a:t>
            </a:fld>
            <a:endParaRPr lang="uk-UA"/>
          </a:p>
        </p:txBody>
      </p:sp>
      <p:sp>
        <p:nvSpPr>
          <p:cNvPr id="5" name="Footer Placeholder 3"/>
          <p:cNvSpPr>
            <a:spLocks noGrp="1"/>
          </p:cNvSpPr>
          <p:nvPr>
            <p:ph type="ftr" sz="quarter" idx="11"/>
          </p:nvPr>
        </p:nvSpPr>
        <p:spPr/>
        <p:txBody>
          <a:bodyPr/>
          <a:lstStyle/>
          <a:p>
            <a:endParaRPr lang="uk-UA"/>
          </a:p>
        </p:txBody>
      </p:sp>
      <p:sp>
        <p:nvSpPr>
          <p:cNvPr id="6" name="Slide Number Placeholder 4"/>
          <p:cNvSpPr>
            <a:spLocks noGrp="1"/>
          </p:cNvSpPr>
          <p:nvPr>
            <p:ph type="sldNum" sz="quarter" idx="12"/>
          </p:nvPr>
        </p:nvSpPr>
        <p:spPr/>
        <p:txBody>
          <a:bodyPr/>
          <a:lstStyle/>
          <a:p>
            <a:fld id="{7AB065C5-03AF-4142-8EF5-164295B2300D}" type="slidenum">
              <a:rPr lang="uk-UA" smtClean="0"/>
              <a:t>‹#›</a:t>
            </a:fld>
            <a:endParaRPr lang="uk-UA"/>
          </a:p>
        </p:txBody>
      </p:sp>
    </p:spTree>
    <p:extLst>
      <p:ext uri="{BB962C8B-B14F-4D97-AF65-F5344CB8AC3E}">
        <p14:creationId xmlns:p14="http://schemas.microsoft.com/office/powerpoint/2010/main" val="22995768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6E9E2A35-9D94-46DB-BC4B-F284FBE4F2E1}" type="datetimeFigureOut">
              <a:rPr lang="uk-UA" smtClean="0"/>
              <a:t>07.02.2022</a:t>
            </a:fld>
            <a:endParaRPr lang="uk-UA"/>
          </a:p>
        </p:txBody>
      </p:sp>
      <p:sp>
        <p:nvSpPr>
          <p:cNvPr id="5" name="Footer Placeholder 2"/>
          <p:cNvSpPr>
            <a:spLocks noGrp="1"/>
          </p:cNvSpPr>
          <p:nvPr>
            <p:ph type="ftr" sz="quarter" idx="11"/>
          </p:nvPr>
        </p:nvSpPr>
        <p:spPr/>
        <p:txBody>
          <a:bodyPr/>
          <a:lstStyle/>
          <a:p>
            <a:endParaRPr lang="uk-UA"/>
          </a:p>
        </p:txBody>
      </p:sp>
      <p:sp>
        <p:nvSpPr>
          <p:cNvPr id="6" name="Slide Number Placeholder 3"/>
          <p:cNvSpPr>
            <a:spLocks noGrp="1"/>
          </p:cNvSpPr>
          <p:nvPr>
            <p:ph type="sldNum" sz="quarter" idx="12"/>
          </p:nvPr>
        </p:nvSpPr>
        <p:spPr/>
        <p:txBody>
          <a:bodyPr/>
          <a:lstStyle/>
          <a:p>
            <a:fld id="{7AB065C5-03AF-4142-8EF5-164295B2300D}" type="slidenum">
              <a:rPr lang="uk-UA" smtClean="0"/>
              <a:t>‹#›</a:t>
            </a:fld>
            <a:endParaRPr lang="uk-UA"/>
          </a:p>
        </p:txBody>
      </p:sp>
    </p:spTree>
    <p:extLst>
      <p:ext uri="{BB962C8B-B14F-4D97-AF65-F5344CB8AC3E}">
        <p14:creationId xmlns:p14="http://schemas.microsoft.com/office/powerpoint/2010/main" val="3543700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ru-RU"/>
              <a:t>Образец заголовка</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7" name="Date Placeholder 4"/>
          <p:cNvSpPr>
            <a:spLocks noGrp="1"/>
          </p:cNvSpPr>
          <p:nvPr>
            <p:ph type="dt" sz="half" idx="10"/>
          </p:nvPr>
        </p:nvSpPr>
        <p:spPr/>
        <p:txBody>
          <a:bodyPr/>
          <a:lstStyle/>
          <a:p>
            <a:fld id="{6E9E2A35-9D94-46DB-BC4B-F284FBE4F2E1}" type="datetimeFigureOut">
              <a:rPr lang="uk-UA" smtClean="0"/>
              <a:t>07.02.2022</a:t>
            </a:fld>
            <a:endParaRPr lang="uk-UA"/>
          </a:p>
        </p:txBody>
      </p:sp>
      <p:sp>
        <p:nvSpPr>
          <p:cNvPr id="5" name="Footer Placeholder 5"/>
          <p:cNvSpPr>
            <a:spLocks noGrp="1"/>
          </p:cNvSpPr>
          <p:nvPr>
            <p:ph type="ftr" sz="quarter" idx="11"/>
          </p:nvPr>
        </p:nvSpPr>
        <p:spPr/>
        <p:txBody>
          <a:bodyPr/>
          <a:lstStyle/>
          <a:p>
            <a:endParaRPr lang="uk-UA"/>
          </a:p>
        </p:txBody>
      </p:sp>
      <p:sp>
        <p:nvSpPr>
          <p:cNvPr id="6" name="Slide Number Placeholder 6"/>
          <p:cNvSpPr>
            <a:spLocks noGrp="1"/>
          </p:cNvSpPr>
          <p:nvPr>
            <p:ph type="sldNum" sz="quarter" idx="12"/>
          </p:nvPr>
        </p:nvSpPr>
        <p:spPr/>
        <p:txBody>
          <a:bodyPr/>
          <a:lstStyle/>
          <a:p>
            <a:fld id="{7AB065C5-03AF-4142-8EF5-164295B2300D}" type="slidenum">
              <a:rPr lang="uk-UA" smtClean="0"/>
              <a:t>‹#›</a:t>
            </a:fld>
            <a:endParaRPr lang="uk-UA"/>
          </a:p>
        </p:txBody>
      </p:sp>
    </p:spTree>
    <p:extLst>
      <p:ext uri="{BB962C8B-B14F-4D97-AF65-F5344CB8AC3E}">
        <p14:creationId xmlns:p14="http://schemas.microsoft.com/office/powerpoint/2010/main" val="19045999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6E9E2A35-9D94-46DB-BC4B-F284FBE4F2E1}" type="datetimeFigureOut">
              <a:rPr lang="uk-UA" smtClean="0"/>
              <a:t>07.02.2022</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7AB065C5-03AF-4142-8EF5-164295B2300D}" type="slidenum">
              <a:rPr lang="uk-UA" smtClean="0"/>
              <a:t>‹#›</a:t>
            </a:fld>
            <a:endParaRPr lang="uk-UA"/>
          </a:p>
        </p:txBody>
      </p:sp>
    </p:spTree>
    <p:extLst>
      <p:ext uri="{BB962C8B-B14F-4D97-AF65-F5344CB8AC3E}">
        <p14:creationId xmlns:p14="http://schemas.microsoft.com/office/powerpoint/2010/main" val="41129197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ru-RU"/>
              <a:t>Образец заголовка</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6E9E2A35-9D94-46DB-BC4B-F284FBE4F2E1}" type="datetimeFigureOut">
              <a:rPr lang="uk-UA" smtClean="0"/>
              <a:t>07.02.2022</a:t>
            </a:fld>
            <a:endParaRPr lang="uk-UA"/>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uk-UA"/>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7AB065C5-03AF-4142-8EF5-164295B2300D}" type="slidenum">
              <a:rPr lang="uk-UA" smtClean="0"/>
              <a:t>‹#›</a:t>
            </a:fld>
            <a:endParaRPr lang="uk-UA"/>
          </a:p>
        </p:txBody>
      </p:sp>
    </p:spTree>
    <p:extLst>
      <p:ext uri="{BB962C8B-B14F-4D97-AF65-F5344CB8AC3E}">
        <p14:creationId xmlns:p14="http://schemas.microsoft.com/office/powerpoint/2010/main" val="1396235783"/>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452718"/>
            <a:ext cx="10477499" cy="1400530"/>
          </a:xfrm>
        </p:spPr>
        <p:txBody>
          <a:bodyPr/>
          <a:lstStyle/>
          <a:p>
            <a:r>
              <a:rPr lang="uk-UA" dirty="0">
                <a:solidFill>
                  <a:srgbClr val="FF0000"/>
                </a:solidFill>
              </a:rPr>
              <a:t>” Робота на тему: </a:t>
            </a:r>
            <a:br>
              <a:rPr lang="uk-UA" dirty="0">
                <a:solidFill>
                  <a:srgbClr val="FF0000"/>
                </a:solidFill>
              </a:rPr>
            </a:br>
            <a:r>
              <a:rPr lang="uk-UA" dirty="0">
                <a:solidFill>
                  <a:srgbClr val="FF0000"/>
                </a:solidFill>
              </a:rPr>
              <a:t>“Метафори у творчості Ліни Костенко</a:t>
            </a:r>
          </a:p>
        </p:txBody>
      </p:sp>
      <p:sp>
        <p:nvSpPr>
          <p:cNvPr id="4" name="Объект 3"/>
          <p:cNvSpPr>
            <a:spLocks noGrp="1"/>
          </p:cNvSpPr>
          <p:nvPr>
            <p:ph sz="half" idx="2"/>
          </p:nvPr>
        </p:nvSpPr>
        <p:spPr>
          <a:xfrm>
            <a:off x="6172200" y="1700213"/>
            <a:ext cx="5181600" cy="5157787"/>
          </a:xfrm>
        </p:spPr>
        <p:txBody>
          <a:bodyPr>
            <a:normAutofit fontScale="92500"/>
          </a:bodyPr>
          <a:lstStyle/>
          <a:p>
            <a:endParaRPr lang="uk-UA" dirty="0"/>
          </a:p>
          <a:p>
            <a:endParaRPr lang="uk-UA" dirty="0"/>
          </a:p>
          <a:p>
            <a:endParaRPr lang="uk-UA" dirty="0"/>
          </a:p>
          <a:p>
            <a:endParaRPr lang="uk-UA" dirty="0"/>
          </a:p>
          <a:p>
            <a:endParaRPr lang="uk-UA" dirty="0"/>
          </a:p>
          <a:p>
            <a:endParaRPr lang="uk-UA" dirty="0"/>
          </a:p>
          <a:p>
            <a:endParaRPr lang="uk-UA" dirty="0">
              <a:solidFill>
                <a:srgbClr val="FF0000"/>
              </a:solidFill>
            </a:endParaRPr>
          </a:p>
          <a:p>
            <a:r>
              <a:rPr lang="uk-UA" sz="4600" dirty="0">
                <a:solidFill>
                  <a:srgbClr val="FF0000"/>
                </a:solidFill>
                <a:cs typeface="Arabic Typesetting" panose="03020402040406030203" pitchFamily="66" charset="-78"/>
              </a:rPr>
              <a:t>Вчитель: Курочка Валентина Михайлівна</a:t>
            </a:r>
            <a:endParaRPr lang="ru-RU" sz="4600" dirty="0">
              <a:solidFill>
                <a:srgbClr val="FF0000"/>
              </a:solidFill>
              <a:cs typeface="Arabic Typesetting" panose="03020402040406030203" pitchFamily="66" charset="-78"/>
            </a:endParaRPr>
          </a:p>
          <a:p>
            <a:endParaRPr lang="uk-UA" sz="8600" dirty="0">
              <a:solidFill>
                <a:srgbClr val="FF0000"/>
              </a:solidFill>
            </a:endParaRPr>
          </a:p>
        </p:txBody>
      </p:sp>
    </p:spTree>
    <p:extLst>
      <p:ext uri="{BB962C8B-B14F-4D97-AF65-F5344CB8AC3E}">
        <p14:creationId xmlns:p14="http://schemas.microsoft.com/office/powerpoint/2010/main" val="4097036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iterate type="wd">
                                    <p:tmPct val="1000"/>
                                  </p:iterate>
                                  <p:childTnLst>
                                    <p:set>
                                      <p:cBhvr>
                                        <p:cTn id="6" dur="1" fill="hold">
                                          <p:stCondLst>
                                            <p:cond delay="0"/>
                                          </p:stCondLst>
                                        </p:cTn>
                                        <p:tgtEl>
                                          <p:spTgt spid="2"/>
                                        </p:tgtEl>
                                        <p:attrNameLst>
                                          <p:attrName>style.visibility</p:attrName>
                                        </p:attrNameLst>
                                      </p:cBhvr>
                                      <p:to>
                                        <p:strVal val="visible"/>
                                      </p:to>
                                    </p:set>
                                    <p:animEffect transition="in" filter="circle(in)">
                                      <p:cBhvr>
                                        <p:cTn id="7" dur="1000"/>
                                        <p:tgtEl>
                                          <p:spTgt spid="2"/>
                                        </p:tgtEl>
                                      </p:cBhvr>
                                    </p:animEffect>
                                  </p:childTnLst>
                                </p:cTn>
                              </p:par>
                            </p:childTnLst>
                          </p:cTn>
                        </p:par>
                        <p:par>
                          <p:cTn id="8" fill="hold">
                            <p:stCondLst>
                              <p:cond delay="1100"/>
                            </p:stCondLst>
                            <p:childTnLst>
                              <p:par>
                                <p:cTn id="9" presetID="10" presetClass="entr" presetSubtype="0" fill="hold" nodeType="afterEffect">
                                  <p:stCondLst>
                                    <p:cond delay="0"/>
                                  </p:stCondLst>
                                  <p:childTnLst>
                                    <p:set>
                                      <p:cBhvr>
                                        <p:cTn id="10" dur="1" fill="hold">
                                          <p:stCondLst>
                                            <p:cond delay="0"/>
                                          </p:stCondLst>
                                        </p:cTn>
                                        <p:tgtEl>
                                          <p:spTgt spid="4">
                                            <p:txEl>
                                              <p:pRg st="7" end="7"/>
                                            </p:txEl>
                                          </p:spTgt>
                                        </p:tgtEl>
                                        <p:attrNameLst>
                                          <p:attrName>style.visibility</p:attrName>
                                        </p:attrNameLst>
                                      </p:cBhvr>
                                      <p:to>
                                        <p:strVal val="visible"/>
                                      </p:to>
                                    </p:set>
                                    <p:animEffect transition="in" filter="fade">
                                      <p:cBhvr>
                                        <p:cTn id="11" dur="1000"/>
                                        <p:tgtEl>
                                          <p:spTgt spid="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9404723" cy="776475"/>
          </a:xfrm>
        </p:spPr>
        <p:txBody>
          <a:bodyPr/>
          <a:lstStyle/>
          <a:p>
            <a:r>
              <a:rPr lang="uk-UA" dirty="0"/>
              <a:t>                       Висновки</a:t>
            </a:r>
          </a:p>
        </p:txBody>
      </p:sp>
      <p:sp>
        <p:nvSpPr>
          <p:cNvPr id="3" name="Объект 2"/>
          <p:cNvSpPr>
            <a:spLocks noGrp="1"/>
          </p:cNvSpPr>
          <p:nvPr>
            <p:ph sz="half" idx="1"/>
          </p:nvPr>
        </p:nvSpPr>
        <p:spPr>
          <a:xfrm>
            <a:off x="104932" y="1229193"/>
            <a:ext cx="5394720" cy="5366479"/>
          </a:xfrm>
        </p:spPr>
        <p:txBody>
          <a:bodyPr/>
          <a:lstStyle/>
          <a:p>
            <a:r>
              <a:rPr lang="uk-UA" dirty="0"/>
              <a:t>Метафора (внаслідок узагальнення її семасіологічних, ономасіологічних та </a:t>
            </a:r>
            <a:r>
              <a:rPr lang="uk-UA" dirty="0" err="1"/>
              <a:t>лінгвокогнітивних</a:t>
            </a:r>
            <a:r>
              <a:rPr lang="uk-UA" dirty="0"/>
              <a:t> розвідок, а також власних спостережень) постає як таке </a:t>
            </a:r>
            <a:r>
              <a:rPr lang="uk-UA" dirty="0" err="1"/>
              <a:t>мовне</a:t>
            </a:r>
            <a:r>
              <a:rPr lang="uk-UA" dirty="0"/>
              <a:t> явище, що є відображенням ментальних моделей, які виникають у свідомості людини в результаті її </a:t>
            </a:r>
            <a:r>
              <a:rPr lang="uk-UA" dirty="0" err="1"/>
              <a:t>пізнавально-мовленєвої</a:t>
            </a:r>
            <a:r>
              <a:rPr lang="uk-UA" dirty="0"/>
              <a:t> діяльності. </a:t>
            </a:r>
          </a:p>
          <a:p>
            <a:r>
              <a:rPr lang="uk-UA" dirty="0"/>
              <a:t>Саме художня метафора постає як  </a:t>
            </a:r>
            <a:r>
              <a:rPr lang="uk-UA" dirty="0" err="1"/>
              <a:t>мовне</a:t>
            </a:r>
            <a:r>
              <a:rPr lang="uk-UA" dirty="0"/>
              <a:t> явище, якому притаманна властивість відтворювати і зберігати національно-культурну інформацію.</a:t>
            </a:r>
          </a:p>
          <a:p>
            <a:r>
              <a:rPr lang="uk-UA" dirty="0"/>
              <a:t>в творчості Ліни Костенко наявний метафоричний потенціал різноманітних адвербіальних метафор</a:t>
            </a:r>
          </a:p>
        </p:txBody>
      </p:sp>
      <p:sp>
        <p:nvSpPr>
          <p:cNvPr id="4" name="Объект 3"/>
          <p:cNvSpPr>
            <a:spLocks noGrp="1"/>
          </p:cNvSpPr>
          <p:nvPr>
            <p:ph sz="half" idx="2"/>
          </p:nvPr>
        </p:nvSpPr>
        <p:spPr>
          <a:xfrm>
            <a:off x="5654492" y="1229193"/>
            <a:ext cx="6412589" cy="5366479"/>
          </a:xfrm>
        </p:spPr>
        <p:txBody>
          <a:bodyPr/>
          <a:lstStyle/>
          <a:p>
            <a:r>
              <a:rPr lang="uk-UA" dirty="0"/>
              <a:t>У поетичних творах Ліни Костенко широко розповсюджені метафори, що утворюють багатогранні персоніфіковані образи, побудовані на “оживленні” предметів і явищ,</a:t>
            </a:r>
          </a:p>
          <a:p>
            <a:r>
              <a:rPr lang="uk-UA" dirty="0"/>
              <a:t>Власні назви набувають особливої виразності в ономастичних метафорах.</a:t>
            </a:r>
          </a:p>
          <a:p>
            <a:r>
              <a:rPr lang="uk-UA" dirty="0"/>
              <a:t>Для поетичної мови Ліни Костенко властива особлива "синестезія" різностильових </a:t>
            </a:r>
            <a:r>
              <a:rPr lang="uk-UA" dirty="0" err="1"/>
              <a:t>мовних</a:t>
            </a:r>
            <a:r>
              <a:rPr lang="uk-UA" dirty="0"/>
              <a:t> явищ, коли поєднання начебто неможливого, підвищує образність метафори.</a:t>
            </a:r>
          </a:p>
          <a:p>
            <a:r>
              <a:rPr lang="uk-UA" dirty="0"/>
              <a:t>Будучи породженням окремого індивіда, вона виступає водночас надбанням певної національної мови, оскільки автор попри індивідуальне сприйняття ситуації залежний від тих </a:t>
            </a:r>
            <a:r>
              <a:rPr lang="uk-UA" dirty="0" err="1"/>
              <a:t>мовних</a:t>
            </a:r>
            <a:r>
              <a:rPr lang="uk-UA" dirty="0"/>
              <a:t> засобів, які він обирає.</a:t>
            </a:r>
          </a:p>
          <a:p>
            <a:endParaRPr lang="uk-UA" dirty="0"/>
          </a:p>
        </p:txBody>
      </p:sp>
    </p:spTree>
    <p:extLst>
      <p:ext uri="{BB962C8B-B14F-4D97-AF65-F5344CB8AC3E}">
        <p14:creationId xmlns:p14="http://schemas.microsoft.com/office/powerpoint/2010/main" val="301209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2700"/>
                            </p:stCondLst>
                            <p:childTnLst>
                              <p:par>
                                <p:cTn id="9" presetID="10" presetClass="entr" presetSubtype="0" fill="hold" nodeType="afterEffect">
                                  <p:stCondLst>
                                    <p:cond delay="1000"/>
                                  </p:stCondLst>
                                  <p:iterate type="wd">
                                    <p:tmPct val="10000"/>
                                  </p:iterate>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1000"/>
                                        <p:tgtEl>
                                          <p:spTgt spid="3">
                                            <p:txEl>
                                              <p:pRg st="0" end="0"/>
                                            </p:txEl>
                                          </p:spTgt>
                                        </p:tgtEl>
                                      </p:cBhvr>
                                    </p:animEffect>
                                  </p:childTnLst>
                                </p:cTn>
                              </p:par>
                            </p:childTnLst>
                          </p:cTn>
                        </p:par>
                        <p:par>
                          <p:cTn id="12" fill="hold">
                            <p:stCondLst>
                              <p:cond delay="8600"/>
                            </p:stCondLst>
                            <p:childTnLst>
                              <p:par>
                                <p:cTn id="13" presetID="10" presetClass="entr" presetSubtype="0" fill="hold" nodeType="afterEffect">
                                  <p:stCondLst>
                                    <p:cond delay="1000"/>
                                  </p:stCondLst>
                                  <p:iterate type="wd">
                                    <p:tmPct val="10000"/>
                                  </p:iterate>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1000"/>
                                        <p:tgtEl>
                                          <p:spTgt spid="3">
                                            <p:txEl>
                                              <p:pRg st="1" end="1"/>
                                            </p:txEl>
                                          </p:spTgt>
                                        </p:tgtEl>
                                      </p:cBhvr>
                                    </p:animEffect>
                                  </p:childTnLst>
                                </p:cTn>
                              </p:par>
                            </p:childTnLst>
                          </p:cTn>
                        </p:par>
                        <p:par>
                          <p:cTn id="16" fill="hold">
                            <p:stCondLst>
                              <p:cond delay="12200"/>
                            </p:stCondLst>
                            <p:childTnLst>
                              <p:par>
                                <p:cTn id="17" presetID="10" presetClass="entr" presetSubtype="0" fill="hold" nodeType="afterEffect">
                                  <p:stCondLst>
                                    <p:cond delay="1000"/>
                                  </p:stCondLst>
                                  <p:iterate type="wd">
                                    <p:tmPct val="10000"/>
                                  </p:iterate>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1000"/>
                                        <p:tgtEl>
                                          <p:spTgt spid="3">
                                            <p:txEl>
                                              <p:pRg st="2" end="2"/>
                                            </p:txEl>
                                          </p:spTgt>
                                        </p:tgtEl>
                                      </p:cBhvr>
                                    </p:animEffect>
                                  </p:childTnLst>
                                </p:cTn>
                              </p:par>
                            </p:childTnLst>
                          </p:cTn>
                        </p:par>
                        <p:par>
                          <p:cTn id="20" fill="hold">
                            <p:stCondLst>
                              <p:cond delay="15100"/>
                            </p:stCondLst>
                            <p:childTnLst>
                              <p:par>
                                <p:cTn id="21" presetID="10" presetClass="entr" presetSubtype="0" fill="hold" nodeType="afterEffect">
                                  <p:stCondLst>
                                    <p:cond delay="1000"/>
                                  </p:stCondLst>
                                  <p:iterate type="wd">
                                    <p:tmPct val="10000"/>
                                  </p:iterate>
                                  <p:childTnLst>
                                    <p:set>
                                      <p:cBhvr>
                                        <p:cTn id="22" dur="1" fill="hold">
                                          <p:stCondLst>
                                            <p:cond delay="0"/>
                                          </p:stCondLst>
                                        </p:cTn>
                                        <p:tgtEl>
                                          <p:spTgt spid="4">
                                            <p:txEl>
                                              <p:pRg st="0" end="0"/>
                                            </p:txEl>
                                          </p:spTgt>
                                        </p:tgtEl>
                                        <p:attrNameLst>
                                          <p:attrName>style.visibility</p:attrName>
                                        </p:attrNameLst>
                                      </p:cBhvr>
                                      <p:to>
                                        <p:strVal val="visible"/>
                                      </p:to>
                                    </p:set>
                                    <p:animEffect transition="in" filter="fade">
                                      <p:cBhvr>
                                        <p:cTn id="23" dur="1000"/>
                                        <p:tgtEl>
                                          <p:spTgt spid="4">
                                            <p:txEl>
                                              <p:pRg st="0" end="0"/>
                                            </p:txEl>
                                          </p:spTgt>
                                        </p:tgtEl>
                                      </p:cBhvr>
                                    </p:animEffect>
                                  </p:childTnLst>
                                </p:cTn>
                              </p:par>
                            </p:childTnLst>
                          </p:cTn>
                        </p:par>
                        <p:par>
                          <p:cTn id="24" fill="hold">
                            <p:stCondLst>
                              <p:cond delay="19400"/>
                            </p:stCondLst>
                            <p:childTnLst>
                              <p:par>
                                <p:cTn id="25" presetID="10" presetClass="entr" presetSubtype="0" fill="hold" nodeType="afterEffect">
                                  <p:stCondLst>
                                    <p:cond delay="1000"/>
                                  </p:stCondLst>
                                  <p:iterate type="wd">
                                    <p:tmPct val="10000"/>
                                  </p:iterate>
                                  <p:childTnLst>
                                    <p:set>
                                      <p:cBhvr>
                                        <p:cTn id="26" dur="1" fill="hold">
                                          <p:stCondLst>
                                            <p:cond delay="0"/>
                                          </p:stCondLst>
                                        </p:cTn>
                                        <p:tgtEl>
                                          <p:spTgt spid="4">
                                            <p:txEl>
                                              <p:pRg st="1" end="1"/>
                                            </p:txEl>
                                          </p:spTgt>
                                        </p:tgtEl>
                                        <p:attrNameLst>
                                          <p:attrName>style.visibility</p:attrName>
                                        </p:attrNameLst>
                                      </p:cBhvr>
                                      <p:to>
                                        <p:strVal val="visible"/>
                                      </p:to>
                                    </p:set>
                                    <p:animEffect transition="in" filter="fade">
                                      <p:cBhvr>
                                        <p:cTn id="27" dur="1000"/>
                                        <p:tgtEl>
                                          <p:spTgt spid="4">
                                            <p:txEl>
                                              <p:pRg st="1" end="1"/>
                                            </p:txEl>
                                          </p:spTgt>
                                        </p:tgtEl>
                                      </p:cBhvr>
                                    </p:animEffect>
                                  </p:childTnLst>
                                </p:cTn>
                              </p:par>
                            </p:childTnLst>
                          </p:cTn>
                        </p:par>
                        <p:par>
                          <p:cTn id="28" fill="hold">
                            <p:stCondLst>
                              <p:cond delay="22200"/>
                            </p:stCondLst>
                            <p:childTnLst>
                              <p:par>
                                <p:cTn id="29" presetID="10" presetClass="entr" presetSubtype="0" fill="hold" nodeType="afterEffect">
                                  <p:stCondLst>
                                    <p:cond delay="1000"/>
                                  </p:stCondLst>
                                  <p:iterate type="wd">
                                    <p:tmPct val="10000"/>
                                  </p:iterate>
                                  <p:childTnLst>
                                    <p:set>
                                      <p:cBhvr>
                                        <p:cTn id="30" dur="1" fill="hold">
                                          <p:stCondLst>
                                            <p:cond delay="0"/>
                                          </p:stCondLst>
                                        </p:cTn>
                                        <p:tgtEl>
                                          <p:spTgt spid="4">
                                            <p:txEl>
                                              <p:pRg st="2" end="2"/>
                                            </p:txEl>
                                          </p:spTgt>
                                        </p:tgtEl>
                                        <p:attrNameLst>
                                          <p:attrName>style.visibility</p:attrName>
                                        </p:attrNameLst>
                                      </p:cBhvr>
                                      <p:to>
                                        <p:strVal val="visible"/>
                                      </p:to>
                                    </p:set>
                                    <p:animEffect transition="in" filter="fade">
                                      <p:cBhvr>
                                        <p:cTn id="31" dur="1000"/>
                                        <p:tgtEl>
                                          <p:spTgt spid="4">
                                            <p:txEl>
                                              <p:pRg st="2" end="2"/>
                                            </p:txEl>
                                          </p:spTgt>
                                        </p:tgtEl>
                                      </p:cBhvr>
                                    </p:animEffect>
                                  </p:childTnLst>
                                </p:cTn>
                              </p:par>
                            </p:childTnLst>
                          </p:cTn>
                        </p:par>
                        <p:par>
                          <p:cTn id="32" fill="hold">
                            <p:stCondLst>
                              <p:cond delay="26400"/>
                            </p:stCondLst>
                            <p:childTnLst>
                              <p:par>
                                <p:cTn id="33" presetID="10" presetClass="entr" presetSubtype="0" fill="hold" nodeType="afterEffect">
                                  <p:stCondLst>
                                    <p:cond delay="1000"/>
                                  </p:stCondLst>
                                  <p:iterate type="wd">
                                    <p:tmPct val="10000"/>
                                  </p:iterate>
                                  <p:childTnLst>
                                    <p:set>
                                      <p:cBhvr>
                                        <p:cTn id="34" dur="1" fill="hold">
                                          <p:stCondLst>
                                            <p:cond delay="0"/>
                                          </p:stCondLst>
                                        </p:cTn>
                                        <p:tgtEl>
                                          <p:spTgt spid="4">
                                            <p:txEl>
                                              <p:pRg st="3" end="3"/>
                                            </p:txEl>
                                          </p:spTgt>
                                        </p:tgtEl>
                                        <p:attrNameLst>
                                          <p:attrName>style.visibility</p:attrName>
                                        </p:attrNameLst>
                                      </p:cBhvr>
                                      <p:to>
                                        <p:strVal val="visible"/>
                                      </p:to>
                                    </p:set>
                                    <p:animEffect transition="in" filter="fade">
                                      <p:cBhvr>
                                        <p:cTn id="35" dur="10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0" y="452717"/>
            <a:ext cx="10408919" cy="294043"/>
          </a:xfrm>
        </p:spPr>
        <p:txBody>
          <a:bodyPr/>
          <a:lstStyle/>
          <a:p>
            <a:r>
              <a:rPr lang="uk-UA" sz="1800" b="1" dirty="0">
                <a:solidFill>
                  <a:srgbClr val="FF0000"/>
                </a:solidFill>
              </a:rPr>
              <a:t>Мета роботи – </a:t>
            </a:r>
            <a:r>
              <a:rPr lang="uk-UA" sz="1800" dirty="0">
                <a:solidFill>
                  <a:srgbClr val="FF0000"/>
                </a:solidFill>
              </a:rPr>
              <a:t>дослідити функціонування метафори в поетичному доробку Ліни Костенко.</a:t>
            </a:r>
            <a:br>
              <a:rPr lang="uk-UA" sz="1800" dirty="0">
                <a:solidFill>
                  <a:srgbClr val="FF0000"/>
                </a:solidFill>
              </a:rPr>
            </a:br>
            <a:r>
              <a:rPr lang="uk-UA" sz="1800" b="1" i="1" dirty="0">
                <a:solidFill>
                  <a:srgbClr val="FF0000"/>
                </a:solidFill>
              </a:rPr>
              <a:t>Мета дослідження передбачає розв'язання наступних завдань:</a:t>
            </a:r>
            <a:br>
              <a:rPr lang="uk-UA" sz="1800" dirty="0">
                <a:solidFill>
                  <a:srgbClr val="FF0000"/>
                </a:solidFill>
              </a:rPr>
            </a:br>
            <a:r>
              <a:rPr lang="uk-UA" sz="1800" dirty="0">
                <a:solidFill>
                  <a:srgbClr val="FF0000"/>
                </a:solidFill>
              </a:rPr>
              <a:t>дослідити метафору як лінгвістичну категорію;</a:t>
            </a:r>
            <a:br>
              <a:rPr lang="uk-UA" sz="1800" dirty="0">
                <a:solidFill>
                  <a:srgbClr val="FF0000"/>
                </a:solidFill>
              </a:rPr>
            </a:br>
            <a:r>
              <a:rPr lang="uk-UA" sz="1800" dirty="0">
                <a:solidFill>
                  <a:srgbClr val="FF0000"/>
                </a:solidFill>
              </a:rPr>
              <a:t>з'ясувати </a:t>
            </a:r>
            <a:r>
              <a:rPr lang="uk-UA" sz="1800" dirty="0" err="1">
                <a:solidFill>
                  <a:srgbClr val="FF0000"/>
                </a:solidFill>
              </a:rPr>
              <a:t>мовні</a:t>
            </a:r>
            <a:r>
              <a:rPr lang="uk-UA" sz="1800" dirty="0">
                <a:solidFill>
                  <a:srgbClr val="FF0000"/>
                </a:solidFill>
              </a:rPr>
              <a:t> засоби вираження метафори;</a:t>
            </a:r>
            <a:br>
              <a:rPr lang="uk-UA" sz="1800" dirty="0">
                <a:solidFill>
                  <a:srgbClr val="FF0000"/>
                </a:solidFill>
              </a:rPr>
            </a:br>
            <a:r>
              <a:rPr lang="uk-UA" sz="1800" dirty="0">
                <a:solidFill>
                  <a:srgbClr val="FF0000"/>
                </a:solidFill>
              </a:rPr>
              <a:t>виявити образно-метафоричну насиченість творів </a:t>
            </a:r>
            <a:r>
              <a:rPr lang="uk-UA" sz="1800" dirty="0" err="1">
                <a:solidFill>
                  <a:srgbClr val="FF0000"/>
                </a:solidFill>
              </a:rPr>
              <a:t>Л.Костенко</a:t>
            </a:r>
            <a:r>
              <a:rPr lang="uk-UA" sz="1800" dirty="0">
                <a:solidFill>
                  <a:srgbClr val="FF0000"/>
                </a:solidFill>
              </a:rPr>
              <a:t>;</a:t>
            </a:r>
            <a:br>
              <a:rPr lang="uk-UA" sz="1800" dirty="0">
                <a:solidFill>
                  <a:srgbClr val="FF0000"/>
                </a:solidFill>
              </a:rPr>
            </a:br>
            <a:r>
              <a:rPr lang="uk-UA" sz="1800" dirty="0">
                <a:solidFill>
                  <a:srgbClr val="FF0000"/>
                </a:solidFill>
              </a:rPr>
              <a:t>дослідити синтаксичні форми метафори поетичного простору поетеси;</a:t>
            </a:r>
            <a:br>
              <a:rPr lang="uk-UA" sz="1800" dirty="0">
                <a:solidFill>
                  <a:srgbClr val="FF0000"/>
                </a:solidFill>
              </a:rPr>
            </a:br>
            <a:r>
              <a:rPr lang="uk-UA" sz="1800" dirty="0">
                <a:solidFill>
                  <a:srgbClr val="FF0000"/>
                </a:solidFill>
              </a:rPr>
              <a:t>схарактеризувати особливості вживання </a:t>
            </a:r>
            <a:r>
              <a:rPr lang="uk-UA" sz="1800" dirty="0" err="1">
                <a:solidFill>
                  <a:srgbClr val="FF0000"/>
                </a:solidFill>
              </a:rPr>
              <a:t>теонімічної</a:t>
            </a:r>
            <a:r>
              <a:rPr lang="uk-UA" sz="1800" dirty="0">
                <a:solidFill>
                  <a:srgbClr val="FF0000"/>
                </a:solidFill>
              </a:rPr>
              <a:t> метафори в творах Л. Костенко.</a:t>
            </a:r>
            <a:br>
              <a:rPr lang="uk-UA" sz="1800" dirty="0">
                <a:solidFill>
                  <a:srgbClr val="FF0000"/>
                </a:solidFill>
              </a:rPr>
            </a:br>
            <a:r>
              <a:rPr lang="uk-UA" sz="1800" dirty="0">
                <a:solidFill>
                  <a:srgbClr val="FF0000"/>
                </a:solidFill>
              </a:rPr>
              <a:t>У роботі  застосовано такі </a:t>
            </a:r>
            <a:r>
              <a:rPr lang="uk-UA" sz="1800" b="1" dirty="0">
                <a:solidFill>
                  <a:srgbClr val="FF0000"/>
                </a:solidFill>
              </a:rPr>
              <a:t>методи дослідження</a:t>
            </a:r>
            <a:r>
              <a:rPr lang="uk-UA" sz="1800" dirty="0">
                <a:solidFill>
                  <a:srgbClr val="FF0000"/>
                </a:solidFill>
              </a:rPr>
              <a:t>: </a:t>
            </a:r>
            <a:br>
              <a:rPr lang="uk-UA" sz="1800" dirty="0">
                <a:solidFill>
                  <a:srgbClr val="FF0000"/>
                </a:solidFill>
              </a:rPr>
            </a:br>
            <a:r>
              <a:rPr lang="uk-UA" sz="1800" dirty="0">
                <a:solidFill>
                  <a:srgbClr val="FF0000"/>
                </a:solidFill>
              </a:rPr>
              <a:t>1) описовий метод – для аналізу метафоричних одиниць, їхньої систематизації, з’ясування особливостей функціонування; </a:t>
            </a:r>
            <a:br>
              <a:rPr lang="uk-UA" sz="1800" dirty="0">
                <a:solidFill>
                  <a:srgbClr val="FF0000"/>
                </a:solidFill>
              </a:rPr>
            </a:br>
            <a:r>
              <a:rPr lang="uk-UA" sz="1800" dirty="0">
                <a:solidFill>
                  <a:srgbClr val="FF0000"/>
                </a:solidFill>
              </a:rPr>
              <a:t>2) контекстуальний аналіз – для визначення мовленнєвих умов, у яких перебувають досліджувані метафори; </a:t>
            </a:r>
            <a:br>
              <a:rPr lang="uk-UA" sz="1800" dirty="0">
                <a:solidFill>
                  <a:srgbClr val="FF0000"/>
                </a:solidFill>
              </a:rPr>
            </a:br>
            <a:r>
              <a:rPr lang="uk-UA" sz="1800" dirty="0">
                <a:solidFill>
                  <a:srgbClr val="FF0000"/>
                </a:solidFill>
              </a:rPr>
              <a:t>3) компонентний аналіз;</a:t>
            </a:r>
            <a:br>
              <a:rPr lang="uk-UA" sz="1800" dirty="0">
                <a:solidFill>
                  <a:srgbClr val="FF0000"/>
                </a:solidFill>
              </a:rPr>
            </a:br>
            <a:r>
              <a:rPr lang="uk-UA" sz="1800" dirty="0">
                <a:solidFill>
                  <a:srgbClr val="FF0000"/>
                </a:solidFill>
              </a:rPr>
              <a:t>4) метод зіставлення – для порівняння кількох </a:t>
            </a:r>
            <a:r>
              <a:rPr lang="uk-UA" sz="1800" dirty="0" err="1">
                <a:solidFill>
                  <a:srgbClr val="FF0000"/>
                </a:solidFill>
              </a:rPr>
              <a:t>мовних</a:t>
            </a:r>
            <a:r>
              <a:rPr lang="uk-UA" sz="1800" dirty="0">
                <a:solidFill>
                  <a:srgbClr val="FF0000"/>
                </a:solidFill>
              </a:rPr>
              <a:t> явищ із метою встановлення їх подібності </a:t>
            </a:r>
          </a:p>
        </p:txBody>
      </p:sp>
    </p:spTree>
    <p:extLst>
      <p:ext uri="{BB962C8B-B14F-4D97-AF65-F5344CB8AC3E}">
        <p14:creationId xmlns:p14="http://schemas.microsoft.com/office/powerpoint/2010/main" val="3411272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500"/>
                                  </p:stCondLst>
                                  <p:iterate type="wd">
                                    <p:tmAbs val="200"/>
                                  </p:iterate>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1"/>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89000"/>
            <a:lum/>
          </a:blip>
          <a:srcRect/>
          <a:stretch>
            <a:fillRect t="-17000" b="-17000"/>
          </a:stretch>
        </a:blipFill>
        <a:effectLst/>
      </p:bgPr>
    </p:bg>
    <p:spTree>
      <p:nvGrpSpPr>
        <p:cNvPr id="1" name=""/>
        <p:cNvGrpSpPr/>
        <p:nvPr/>
      </p:nvGrpSpPr>
      <p:grpSpPr>
        <a:xfrm>
          <a:off x="0" y="0"/>
          <a:ext cx="0" cy="0"/>
          <a:chOff x="0" y="0"/>
          <a:chExt cx="0" cy="0"/>
        </a:xfrm>
      </p:grpSpPr>
      <p:sp>
        <p:nvSpPr>
          <p:cNvPr id="10" name="Объект 9"/>
          <p:cNvSpPr>
            <a:spLocks noGrp="1"/>
          </p:cNvSpPr>
          <p:nvPr>
            <p:ph sz="half" idx="1"/>
          </p:nvPr>
        </p:nvSpPr>
        <p:spPr>
          <a:xfrm>
            <a:off x="1" y="203200"/>
            <a:ext cx="4382108" cy="6654799"/>
          </a:xfrm>
        </p:spPr>
        <p:txBody>
          <a:bodyPr>
            <a:normAutofit/>
          </a:bodyPr>
          <a:lstStyle/>
          <a:p>
            <a:r>
              <a:rPr lang="uk-UA" sz="2400" dirty="0">
                <a:solidFill>
                  <a:schemeClr val="bg1"/>
                </a:solidFill>
              </a:rPr>
              <a:t>Художня метафора з притаманною їй оригінальністю та непередбачуваністю за всіма своїми властивостями нічим не поступається перед загальномовною, потенціал створюваних цією метафорою значень цілком придатний для того, щоб стати з часом загальномовним надбанням </a:t>
            </a:r>
            <a:br>
              <a:rPr lang="uk-UA" sz="2600" dirty="0">
                <a:solidFill>
                  <a:schemeClr val="bg1"/>
                </a:solidFill>
              </a:rPr>
            </a:br>
            <a:br>
              <a:rPr lang="uk-UA" sz="2400" dirty="0">
                <a:solidFill>
                  <a:schemeClr val="bg1"/>
                </a:solidFill>
              </a:rPr>
            </a:br>
            <a:endParaRPr lang="uk-UA" sz="2400" dirty="0">
              <a:solidFill>
                <a:schemeClr val="bg1"/>
              </a:solidFill>
            </a:endParaRPr>
          </a:p>
        </p:txBody>
      </p:sp>
      <p:pic>
        <p:nvPicPr>
          <p:cNvPr id="15" name="Объект 14"/>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382109" y="0"/>
            <a:ext cx="7809891" cy="5212862"/>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3718495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200"/>
                                  </p:stCondLst>
                                  <p:iterate type="wd">
                                    <p:tmPct val="15758"/>
                                  </p:iterate>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1800"/>
                                        <p:tgtEl>
                                          <p:spTgt spid="10">
                                            <p:txEl>
                                              <p:pRg st="0" end="0"/>
                                            </p:txEl>
                                          </p:spTgt>
                                        </p:tgtEl>
                                      </p:cBhvr>
                                    </p:animEffect>
                                  </p:childTnLst>
                                </p:cTn>
                              </p:par>
                            </p:childTnLst>
                          </p:cTn>
                        </p:par>
                        <p:par>
                          <p:cTn id="8" fill="hold">
                            <p:stCondLst>
                              <p:cond delay="11360"/>
                            </p:stCondLst>
                            <p:childTnLst>
                              <p:par>
                                <p:cTn id="9" presetID="22" presetClass="entr" presetSubtype="1" fill="hold"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wipe(up)">
                                      <p:cBhvr>
                                        <p:cTn id="11" dur="34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t="-21000" b="-21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dirty="0">
                <a:solidFill>
                  <a:schemeClr val="bg1"/>
                </a:solidFill>
              </a:rPr>
              <a:t>Синтаксичні форми метафори</a:t>
            </a:r>
            <a:endParaRPr lang="uk-UA" dirty="0">
              <a:solidFill>
                <a:schemeClr val="bg1"/>
              </a:solidFill>
            </a:endParaRPr>
          </a:p>
        </p:txBody>
      </p:sp>
      <p:sp>
        <p:nvSpPr>
          <p:cNvPr id="3" name="Объект 2"/>
          <p:cNvSpPr>
            <a:spLocks noGrp="1"/>
          </p:cNvSpPr>
          <p:nvPr>
            <p:ph sz="half" idx="1"/>
          </p:nvPr>
        </p:nvSpPr>
        <p:spPr>
          <a:xfrm>
            <a:off x="0" y="1206501"/>
            <a:ext cx="5499651" cy="5049838"/>
          </a:xfrm>
        </p:spPr>
        <p:txBody>
          <a:bodyPr/>
          <a:lstStyle/>
          <a:p>
            <a:r>
              <a:rPr lang="uk-UA" sz="2400" b="1" i="1" dirty="0">
                <a:solidFill>
                  <a:schemeClr val="bg1"/>
                </a:solidFill>
              </a:rPr>
              <a:t>Поетеса не обмежуються традиційним використанням лексичної семантики, завдяки чому формуються нові лексико-граматичні типи метафор. Численні прості метафори – двочленні словосполучення, які мають фігуративне значення незалежно від контексту, – базуються на лексичній основі </a:t>
            </a:r>
          </a:p>
          <a:p>
            <a:endParaRPr lang="uk-UA" b="1" dirty="0">
              <a:solidFill>
                <a:schemeClr val="bg1"/>
              </a:solidFill>
            </a:endParaRPr>
          </a:p>
        </p:txBody>
      </p:sp>
      <p:sp>
        <p:nvSpPr>
          <p:cNvPr id="4" name="Объект 3"/>
          <p:cNvSpPr>
            <a:spLocks noGrp="1"/>
          </p:cNvSpPr>
          <p:nvPr>
            <p:ph sz="half" idx="2"/>
          </p:nvPr>
        </p:nvSpPr>
        <p:spPr>
          <a:xfrm>
            <a:off x="5654493" y="1206502"/>
            <a:ext cx="5724707" cy="5049836"/>
          </a:xfrm>
        </p:spPr>
        <p:txBody>
          <a:bodyPr>
            <a:normAutofit/>
          </a:bodyPr>
          <a:lstStyle/>
          <a:p>
            <a:r>
              <a:rPr lang="uk-UA" sz="2800" b="1" dirty="0">
                <a:solidFill>
                  <a:schemeClr val="bg1"/>
                </a:solidFill>
              </a:rPr>
              <a:t>Чи плем’я, знищене для битви, </a:t>
            </a:r>
          </a:p>
          <a:p>
            <a:r>
              <a:rPr lang="uk-UA" sz="2800" b="1" dirty="0">
                <a:solidFill>
                  <a:schemeClr val="bg1"/>
                </a:solidFill>
              </a:rPr>
              <a:t>помстилось голосом співця</a:t>
            </a:r>
          </a:p>
          <a:p>
            <a:r>
              <a:rPr lang="uk-UA" sz="2800" b="1" dirty="0">
                <a:solidFill>
                  <a:schemeClr val="bg1"/>
                </a:solidFill>
              </a:rPr>
              <a:t>Врятуй мене розлукою і віддаллю…</a:t>
            </a:r>
          </a:p>
          <a:p>
            <a:r>
              <a:rPr lang="uk-UA" sz="2800" b="1" dirty="0">
                <a:solidFill>
                  <a:schemeClr val="bg1"/>
                </a:solidFill>
              </a:rPr>
              <a:t>самознищення поета брехнею власного рядка </a:t>
            </a:r>
          </a:p>
          <a:p>
            <a:r>
              <a:rPr lang="uk-UA" sz="2800" b="1" dirty="0">
                <a:solidFill>
                  <a:schemeClr val="bg1"/>
                </a:solidFill>
              </a:rPr>
              <a:t>я захлиналась лихом</a:t>
            </a:r>
          </a:p>
        </p:txBody>
      </p:sp>
    </p:spTree>
    <p:extLst>
      <p:ext uri="{BB962C8B-B14F-4D97-AF65-F5344CB8AC3E}">
        <p14:creationId xmlns:p14="http://schemas.microsoft.com/office/powerpoint/2010/main" val="2723729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4300"/>
                            </p:stCondLst>
                            <p:childTnLst>
                              <p:par>
                                <p:cTn id="9" presetID="10" presetClass="entr" presetSubtype="0" fill="hold" nodeType="afterEffect">
                                  <p:stCondLst>
                                    <p:cond delay="1000"/>
                                  </p:stCondLst>
                                  <p:iterate type="lt">
                                    <p:tmPct val="2000"/>
                                  </p:iterate>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1000"/>
                                        <p:tgtEl>
                                          <p:spTgt spid="3">
                                            <p:txEl>
                                              <p:pRg st="0" end="0"/>
                                            </p:txEl>
                                          </p:spTgt>
                                        </p:tgtEl>
                                      </p:cBhvr>
                                    </p:animEffect>
                                  </p:childTnLst>
                                </p:cTn>
                              </p:par>
                            </p:childTnLst>
                          </p:cTn>
                        </p:par>
                        <p:par>
                          <p:cTn id="12" fill="hold">
                            <p:stCondLst>
                              <p:cond delay="11120"/>
                            </p:stCondLst>
                            <p:childTnLst>
                              <p:par>
                                <p:cTn id="13" presetID="22" presetClass="entr" presetSubtype="8" fill="hold" nodeType="afterEffect">
                                  <p:stCondLst>
                                    <p:cond delay="1000"/>
                                  </p:stCondLst>
                                  <p:iterate type="lt">
                                    <p:tmPct val="5000"/>
                                  </p:iterate>
                                  <p:childTnLst>
                                    <p:set>
                                      <p:cBhvr>
                                        <p:cTn id="14" dur="1" fill="hold">
                                          <p:stCondLst>
                                            <p:cond delay="0"/>
                                          </p:stCondLst>
                                        </p:cTn>
                                        <p:tgtEl>
                                          <p:spTgt spid="4">
                                            <p:txEl>
                                              <p:pRg st="0" end="0"/>
                                            </p:txEl>
                                          </p:spTgt>
                                        </p:tgtEl>
                                        <p:attrNameLst>
                                          <p:attrName>style.visibility</p:attrName>
                                        </p:attrNameLst>
                                      </p:cBhvr>
                                      <p:to>
                                        <p:strVal val="visible"/>
                                      </p:to>
                                    </p:set>
                                    <p:animEffect transition="in" filter="wipe(left)">
                                      <p:cBhvr>
                                        <p:cTn id="15" dur="1000"/>
                                        <p:tgtEl>
                                          <p:spTgt spid="4">
                                            <p:txEl>
                                              <p:pRg st="0" end="0"/>
                                            </p:txEl>
                                          </p:spTgt>
                                        </p:tgtEl>
                                      </p:cBhvr>
                                    </p:animEffect>
                                  </p:childTnLst>
                                </p:cTn>
                              </p:par>
                            </p:childTnLst>
                          </p:cTn>
                        </p:par>
                        <p:par>
                          <p:cTn id="16" fill="hold">
                            <p:stCondLst>
                              <p:cond delay="14320"/>
                            </p:stCondLst>
                            <p:childTnLst>
                              <p:par>
                                <p:cTn id="17" presetID="22" presetClass="entr" presetSubtype="8" fill="hold" nodeType="afterEffect">
                                  <p:stCondLst>
                                    <p:cond delay="1000"/>
                                  </p:stCondLst>
                                  <p:iterate type="lt">
                                    <p:tmPct val="9000"/>
                                  </p:iterate>
                                  <p:childTnLst>
                                    <p:set>
                                      <p:cBhvr>
                                        <p:cTn id="18" dur="1" fill="hold">
                                          <p:stCondLst>
                                            <p:cond delay="0"/>
                                          </p:stCondLst>
                                        </p:cTn>
                                        <p:tgtEl>
                                          <p:spTgt spid="4">
                                            <p:txEl>
                                              <p:pRg st="1" end="1"/>
                                            </p:txEl>
                                          </p:spTgt>
                                        </p:tgtEl>
                                        <p:attrNameLst>
                                          <p:attrName>style.visibility</p:attrName>
                                        </p:attrNameLst>
                                      </p:cBhvr>
                                      <p:to>
                                        <p:strVal val="visible"/>
                                      </p:to>
                                    </p:set>
                                    <p:animEffect transition="in" filter="wipe(left)">
                                      <p:cBhvr>
                                        <p:cTn id="19" dur="1000"/>
                                        <p:tgtEl>
                                          <p:spTgt spid="4">
                                            <p:txEl>
                                              <p:pRg st="1" end="1"/>
                                            </p:txEl>
                                          </p:spTgt>
                                        </p:tgtEl>
                                      </p:cBhvr>
                                    </p:animEffect>
                                  </p:childTnLst>
                                </p:cTn>
                              </p:par>
                            </p:childTnLst>
                          </p:cTn>
                        </p:par>
                        <p:par>
                          <p:cTn id="20" fill="hold">
                            <p:stCondLst>
                              <p:cond delay="18300"/>
                            </p:stCondLst>
                            <p:childTnLst>
                              <p:par>
                                <p:cTn id="21" presetID="22" presetClass="entr" presetSubtype="8" fill="hold" nodeType="afterEffect">
                                  <p:stCondLst>
                                    <p:cond delay="1000"/>
                                  </p:stCondLst>
                                  <p:iterate type="lt">
                                    <p:tmPct val="10000"/>
                                  </p:iterate>
                                  <p:childTnLst>
                                    <p:set>
                                      <p:cBhvr>
                                        <p:cTn id="22" dur="1" fill="hold">
                                          <p:stCondLst>
                                            <p:cond delay="0"/>
                                          </p:stCondLst>
                                        </p:cTn>
                                        <p:tgtEl>
                                          <p:spTgt spid="4">
                                            <p:txEl>
                                              <p:pRg st="2" end="2"/>
                                            </p:txEl>
                                          </p:spTgt>
                                        </p:tgtEl>
                                        <p:attrNameLst>
                                          <p:attrName>style.visibility</p:attrName>
                                        </p:attrNameLst>
                                      </p:cBhvr>
                                      <p:to>
                                        <p:strVal val="visible"/>
                                      </p:to>
                                    </p:set>
                                    <p:animEffect transition="in" filter="wipe(left)">
                                      <p:cBhvr>
                                        <p:cTn id="23" dur="1000"/>
                                        <p:tgtEl>
                                          <p:spTgt spid="4">
                                            <p:txEl>
                                              <p:pRg st="2" end="2"/>
                                            </p:txEl>
                                          </p:spTgt>
                                        </p:tgtEl>
                                      </p:cBhvr>
                                    </p:animEffect>
                                  </p:childTnLst>
                                </p:cTn>
                              </p:par>
                            </p:childTnLst>
                          </p:cTn>
                        </p:par>
                        <p:par>
                          <p:cTn id="24" fill="hold">
                            <p:stCondLst>
                              <p:cond delay="23000"/>
                            </p:stCondLst>
                            <p:childTnLst>
                              <p:par>
                                <p:cTn id="25" presetID="22" presetClass="entr" presetSubtype="8" fill="hold" nodeType="afterEffect">
                                  <p:stCondLst>
                                    <p:cond delay="1000"/>
                                  </p:stCondLst>
                                  <p:iterate type="lt">
                                    <p:tmPct val="9000"/>
                                  </p:iterate>
                                  <p:childTnLst>
                                    <p:set>
                                      <p:cBhvr>
                                        <p:cTn id="26" dur="1" fill="hold">
                                          <p:stCondLst>
                                            <p:cond delay="0"/>
                                          </p:stCondLst>
                                        </p:cTn>
                                        <p:tgtEl>
                                          <p:spTgt spid="4">
                                            <p:txEl>
                                              <p:pRg st="3" end="3"/>
                                            </p:txEl>
                                          </p:spTgt>
                                        </p:tgtEl>
                                        <p:attrNameLst>
                                          <p:attrName>style.visibility</p:attrName>
                                        </p:attrNameLst>
                                      </p:cBhvr>
                                      <p:to>
                                        <p:strVal val="visible"/>
                                      </p:to>
                                    </p:set>
                                    <p:animEffect transition="in" filter="wipe(left)">
                                      <p:cBhvr>
                                        <p:cTn id="27" dur="1000"/>
                                        <p:tgtEl>
                                          <p:spTgt spid="4">
                                            <p:txEl>
                                              <p:pRg st="3" end="3"/>
                                            </p:txEl>
                                          </p:spTgt>
                                        </p:tgtEl>
                                      </p:cBhvr>
                                    </p:animEffect>
                                  </p:childTnLst>
                                </p:cTn>
                              </p:par>
                            </p:childTnLst>
                          </p:cTn>
                        </p:par>
                        <p:par>
                          <p:cTn id="28" fill="hold">
                            <p:stCondLst>
                              <p:cond delay="28240"/>
                            </p:stCondLst>
                            <p:childTnLst>
                              <p:par>
                                <p:cTn id="29" presetID="22" presetClass="entr" presetSubtype="8" fill="hold" nodeType="afterEffect">
                                  <p:stCondLst>
                                    <p:cond delay="1000"/>
                                  </p:stCondLst>
                                  <p:iterate type="lt">
                                    <p:tmPct val="10000"/>
                                  </p:iterate>
                                  <p:childTnLst>
                                    <p:set>
                                      <p:cBhvr>
                                        <p:cTn id="30" dur="1" fill="hold">
                                          <p:stCondLst>
                                            <p:cond delay="0"/>
                                          </p:stCondLst>
                                        </p:cTn>
                                        <p:tgtEl>
                                          <p:spTgt spid="4">
                                            <p:txEl>
                                              <p:pRg st="4" end="4"/>
                                            </p:txEl>
                                          </p:spTgt>
                                        </p:tgtEl>
                                        <p:attrNameLst>
                                          <p:attrName>style.visibility</p:attrName>
                                        </p:attrNameLst>
                                      </p:cBhvr>
                                      <p:to>
                                        <p:strVal val="visible"/>
                                      </p:to>
                                    </p:set>
                                    <p:animEffect transition="in" filter="wipe(left)">
                                      <p:cBhvr>
                                        <p:cTn id="31" dur="10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37160"/>
            <a:ext cx="12039599" cy="6720840"/>
          </a:xfrm>
        </p:spPr>
        <p:txBody>
          <a:bodyPr/>
          <a:lstStyle/>
          <a:p>
            <a:r>
              <a:rPr lang="uk-UA" sz="1800" b="1" i="1" dirty="0">
                <a:solidFill>
                  <a:schemeClr val="bg1"/>
                </a:solidFill>
              </a:rPr>
              <a:t>Поетичні твори </a:t>
            </a:r>
            <a:r>
              <a:rPr lang="uk-UA" sz="1800" b="1" i="1" dirty="0" err="1">
                <a:solidFill>
                  <a:schemeClr val="bg1"/>
                </a:solidFill>
              </a:rPr>
              <a:t>Л.Костенко</a:t>
            </a:r>
            <a:r>
              <a:rPr lang="uk-UA" sz="1800" b="1" i="1" dirty="0">
                <a:solidFill>
                  <a:schemeClr val="bg1"/>
                </a:solidFill>
              </a:rPr>
              <a:t> яскраво засвідчують метафоричний потенціал різноманітних адвербіальних метафор. Крім порівняно традиційних прислівникових метафор, варто детальніше зупинитися на ряді метафорично вжитих іменникових синтаксем.</a:t>
            </a:r>
            <a:br>
              <a:rPr lang="uk-UA" sz="1800" b="1" i="1" dirty="0">
                <a:solidFill>
                  <a:schemeClr val="bg1"/>
                </a:solidFill>
              </a:rPr>
            </a:br>
            <a:r>
              <a:rPr lang="uk-UA" sz="1800" b="1" i="1" dirty="0">
                <a:solidFill>
                  <a:schemeClr val="bg1"/>
                </a:solidFill>
              </a:rPr>
              <a:t>Значний інтерес становлять, зокрема, обставини місця, виражені абстрактними іменниками. </a:t>
            </a:r>
            <a:br>
              <a:rPr lang="uk-UA" sz="1800" b="1" i="1" dirty="0">
                <a:solidFill>
                  <a:schemeClr val="bg1"/>
                </a:solidFill>
              </a:rPr>
            </a:br>
            <a:r>
              <a:rPr lang="uk-UA" sz="1800" b="1" i="1" dirty="0">
                <a:solidFill>
                  <a:schemeClr val="bg1"/>
                </a:solidFill>
              </a:rPr>
              <a:t>У межах цього типу можна виділити три основні</a:t>
            </a:r>
            <a:br>
              <a:rPr lang="uk-UA" sz="1800" b="1" i="1" dirty="0">
                <a:solidFill>
                  <a:schemeClr val="bg1"/>
                </a:solidFill>
              </a:rPr>
            </a:br>
            <a:r>
              <a:rPr lang="uk-UA" sz="1800" b="1" i="1" dirty="0">
                <a:solidFill>
                  <a:schemeClr val="bg1"/>
                </a:solidFill>
              </a:rPr>
              <a:t>синтаксеми:</a:t>
            </a:r>
            <a:br>
              <a:rPr lang="uk-UA" sz="1800" b="1" i="1" dirty="0">
                <a:solidFill>
                  <a:schemeClr val="bg1"/>
                </a:solidFill>
              </a:rPr>
            </a:br>
            <a:r>
              <a:rPr lang="uk-UA" sz="1800" b="1" i="1" dirty="0">
                <a:solidFill>
                  <a:schemeClr val="bg1"/>
                </a:solidFill>
              </a:rPr>
              <a:t>• директив: </a:t>
            </a:r>
            <a:br>
              <a:rPr lang="uk-UA" sz="1800" b="1" i="1" dirty="0">
                <a:solidFill>
                  <a:schemeClr val="bg1"/>
                </a:solidFill>
              </a:rPr>
            </a:br>
            <a:r>
              <a:rPr lang="uk-UA" sz="1800" b="1" i="1" dirty="0">
                <a:solidFill>
                  <a:schemeClr val="bg1"/>
                </a:solidFill>
              </a:rPr>
              <a:t>…не вдаючись ні в який монолог, </a:t>
            </a:r>
            <a:br>
              <a:rPr lang="uk-UA" sz="1800" b="1" i="1" dirty="0">
                <a:solidFill>
                  <a:schemeClr val="bg1"/>
                </a:solidFill>
              </a:rPr>
            </a:br>
            <a:r>
              <a:rPr lang="uk-UA" sz="1800" b="1" i="1" dirty="0">
                <a:solidFill>
                  <a:schemeClr val="bg1"/>
                </a:solidFill>
              </a:rPr>
              <a:t>вони ішли в мовчання, як в підпілля,</a:t>
            </a:r>
            <a:br>
              <a:rPr lang="uk-UA" sz="1800" b="1" i="1" dirty="0">
                <a:solidFill>
                  <a:schemeClr val="bg1"/>
                </a:solidFill>
              </a:rPr>
            </a:br>
            <a:r>
              <a:rPr lang="uk-UA" sz="1800" b="1" i="1" dirty="0">
                <a:solidFill>
                  <a:schemeClr val="bg1"/>
                </a:solidFill>
              </a:rPr>
              <a:t>вони буквально замикались в льох </a:t>
            </a:r>
            <a:br>
              <a:rPr lang="uk-UA" sz="1800" b="1" i="1" dirty="0">
                <a:solidFill>
                  <a:schemeClr val="bg1"/>
                </a:solidFill>
              </a:rPr>
            </a:br>
            <a:r>
              <a:rPr lang="uk-UA" sz="1800" b="1" i="1" dirty="0">
                <a:solidFill>
                  <a:schemeClr val="bg1"/>
                </a:solidFill>
              </a:rPr>
              <a:t>…я у ніжність ледве добреду </a:t>
            </a:r>
            <a:br>
              <a:rPr lang="uk-UA" sz="1800" b="1" i="1" dirty="0">
                <a:solidFill>
                  <a:schemeClr val="bg1"/>
                </a:solidFill>
              </a:rPr>
            </a:br>
            <a:r>
              <a:rPr lang="uk-UA" sz="1800" b="1" i="1" dirty="0">
                <a:solidFill>
                  <a:schemeClr val="bg1"/>
                </a:solidFill>
              </a:rPr>
              <a:t> Я хочу в степ. Я хочу в </a:t>
            </a:r>
            <a:r>
              <a:rPr lang="uk-UA" sz="1800" b="1" i="1" dirty="0" err="1">
                <a:solidFill>
                  <a:schemeClr val="bg1"/>
                </a:solidFill>
              </a:rPr>
              <a:t>непоміченість</a:t>
            </a:r>
            <a:r>
              <a:rPr lang="uk-UA" sz="1800" b="1" i="1" dirty="0">
                <a:solidFill>
                  <a:schemeClr val="bg1"/>
                </a:solidFill>
              </a:rPr>
              <a:t>.</a:t>
            </a:r>
            <a:br>
              <a:rPr lang="uk-UA" sz="1800" b="1" i="1" dirty="0">
                <a:solidFill>
                  <a:schemeClr val="bg1"/>
                </a:solidFill>
              </a:rPr>
            </a:br>
            <a:r>
              <a:rPr lang="uk-UA" sz="1800" b="1" i="1" dirty="0">
                <a:solidFill>
                  <a:schemeClr val="bg1"/>
                </a:solidFill>
              </a:rPr>
              <a:t>По саму душу в спокій і полин </a:t>
            </a:r>
            <a:br>
              <a:rPr lang="uk-UA" sz="1800" b="1" i="1" dirty="0">
                <a:solidFill>
                  <a:schemeClr val="bg1"/>
                </a:solidFill>
              </a:rPr>
            </a:br>
            <a:r>
              <a:rPr lang="uk-UA" sz="1800" b="1" i="1" dirty="0">
                <a:solidFill>
                  <a:schemeClr val="bg1"/>
                </a:solidFill>
              </a:rPr>
              <a:t>Осліплені на мить, ми врізалися в пітьму </a:t>
            </a:r>
            <a:br>
              <a:rPr lang="uk-UA" sz="1800" b="1" i="1" dirty="0">
                <a:solidFill>
                  <a:schemeClr val="bg1"/>
                </a:solidFill>
              </a:rPr>
            </a:br>
            <a:r>
              <a:rPr lang="uk-UA" sz="1800" b="1" i="1" dirty="0">
                <a:solidFill>
                  <a:schemeClr val="bg1"/>
                </a:solidFill>
              </a:rPr>
              <a:t>• </a:t>
            </a:r>
            <a:r>
              <a:rPr lang="uk-UA" sz="1800" b="1" i="1" dirty="0" err="1">
                <a:solidFill>
                  <a:schemeClr val="bg1"/>
                </a:solidFill>
              </a:rPr>
              <a:t>транзитив</a:t>
            </a:r>
            <a:r>
              <a:rPr lang="uk-UA" sz="1800" b="1" i="1" dirty="0">
                <a:solidFill>
                  <a:schemeClr val="bg1"/>
                </a:solidFill>
              </a:rPr>
              <a:t>: </a:t>
            </a:r>
            <a:br>
              <a:rPr lang="uk-UA" sz="1800" b="1" i="1" dirty="0">
                <a:solidFill>
                  <a:schemeClr val="bg1"/>
                </a:solidFill>
              </a:rPr>
            </a:br>
            <a:r>
              <a:rPr lang="uk-UA" sz="1800" b="1" i="1" dirty="0">
                <a:solidFill>
                  <a:schemeClr val="bg1"/>
                </a:solidFill>
              </a:rPr>
              <a:t>Отак пройду крізь твій великий подив…</a:t>
            </a:r>
            <a:br>
              <a:rPr lang="uk-UA" sz="1800" b="1" i="1" dirty="0">
                <a:solidFill>
                  <a:schemeClr val="bg1"/>
                </a:solidFill>
              </a:rPr>
            </a:br>
            <a:r>
              <a:rPr lang="uk-UA" sz="1800" b="1" i="1" dirty="0">
                <a:solidFill>
                  <a:schemeClr val="bg1"/>
                </a:solidFill>
              </a:rPr>
              <a:t>…Тим часом ми проходимо крізь час </a:t>
            </a:r>
            <a:br>
              <a:rPr lang="uk-UA" sz="1800" b="1" i="1" dirty="0">
                <a:solidFill>
                  <a:schemeClr val="bg1"/>
                </a:solidFill>
              </a:rPr>
            </a:br>
            <a:r>
              <a:rPr lang="uk-UA" sz="1800" b="1" i="1" dirty="0">
                <a:solidFill>
                  <a:schemeClr val="bg1"/>
                </a:solidFill>
              </a:rPr>
              <a:t>• локатив: </a:t>
            </a:r>
            <a:br>
              <a:rPr lang="uk-UA" sz="1800" b="1" i="1" dirty="0">
                <a:solidFill>
                  <a:schemeClr val="bg1"/>
                </a:solidFill>
              </a:rPr>
            </a:br>
            <a:r>
              <a:rPr lang="uk-UA" sz="1800" b="1" i="1" dirty="0">
                <a:solidFill>
                  <a:schemeClr val="bg1"/>
                </a:solidFill>
              </a:rPr>
              <a:t>При згадці про тебе я гріюсь, немов при багатті </a:t>
            </a:r>
            <a:br>
              <a:rPr lang="uk-UA" sz="1800" b="1" i="1" dirty="0">
                <a:solidFill>
                  <a:schemeClr val="bg1"/>
                </a:solidFill>
              </a:rPr>
            </a:br>
            <a:r>
              <a:rPr lang="uk-UA" sz="1800" b="1" i="1" dirty="0">
                <a:solidFill>
                  <a:schemeClr val="bg1"/>
                </a:solidFill>
              </a:rPr>
              <a:t>В безсмерті холодно</a:t>
            </a:r>
            <a:br>
              <a:rPr lang="uk-UA" sz="1800" b="1" i="1" dirty="0">
                <a:solidFill>
                  <a:schemeClr val="bg1"/>
                </a:solidFill>
              </a:rPr>
            </a:br>
            <a:endParaRPr lang="uk-UA" sz="1800" b="1" i="1" dirty="0">
              <a:solidFill>
                <a:schemeClr val="bg1"/>
              </a:solidFill>
            </a:endParaRPr>
          </a:p>
        </p:txBody>
      </p:sp>
    </p:spTree>
    <p:extLst>
      <p:ext uri="{BB962C8B-B14F-4D97-AF65-F5344CB8AC3E}">
        <p14:creationId xmlns:p14="http://schemas.microsoft.com/office/powerpoint/2010/main" val="3120885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000"/>
                                  </p:stCondLst>
                                  <p:iterate type="lt">
                                    <p:tmPct val="2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Объект 2"/>
          <p:cNvSpPr>
            <a:spLocks noGrp="1"/>
          </p:cNvSpPr>
          <p:nvPr>
            <p:ph sz="half" idx="1"/>
          </p:nvPr>
        </p:nvSpPr>
        <p:spPr>
          <a:xfrm>
            <a:off x="6303045" y="114299"/>
            <a:ext cx="5499651" cy="6574491"/>
          </a:xfrm>
        </p:spPr>
        <p:txBody>
          <a:bodyPr>
            <a:normAutofit/>
          </a:bodyPr>
          <a:lstStyle/>
          <a:p>
            <a:r>
              <a:rPr lang="ru-RU" sz="2800" dirty="0"/>
              <a:t> </a:t>
            </a:r>
            <a:r>
              <a:rPr lang="ru-RU" sz="2800" dirty="0" err="1">
                <a:solidFill>
                  <a:schemeClr val="bg1"/>
                </a:solidFill>
              </a:rPr>
              <a:t>приніс</a:t>
            </a:r>
            <a:r>
              <a:rPr lang="ru-RU" sz="2800" dirty="0">
                <a:solidFill>
                  <a:schemeClr val="bg1"/>
                </a:solidFill>
              </a:rPr>
              <a:t> мене </a:t>
            </a:r>
            <a:r>
              <a:rPr lang="ru-RU" sz="2800" dirty="0" err="1">
                <a:solidFill>
                  <a:schemeClr val="bg1"/>
                </a:solidFill>
              </a:rPr>
              <a:t>лелека</a:t>
            </a:r>
            <a:r>
              <a:rPr lang="ru-RU" sz="2800" dirty="0">
                <a:solidFill>
                  <a:schemeClr val="bg1"/>
                </a:solidFill>
              </a:rPr>
              <a:t>;</a:t>
            </a:r>
          </a:p>
          <a:p>
            <a:r>
              <a:rPr lang="ru-RU" sz="2800" dirty="0">
                <a:solidFill>
                  <a:schemeClr val="bg1"/>
                </a:solidFill>
              </a:rPr>
              <a:t>боронить </a:t>
            </a:r>
            <a:r>
              <a:rPr lang="ru-RU" sz="2800" dirty="0" err="1">
                <a:solidFill>
                  <a:schemeClr val="bg1"/>
                </a:solidFill>
              </a:rPr>
              <a:t>звичай</a:t>
            </a:r>
            <a:r>
              <a:rPr lang="ru-RU" sz="2800" dirty="0">
                <a:solidFill>
                  <a:schemeClr val="bg1"/>
                </a:solidFill>
              </a:rPr>
              <a:t>; </a:t>
            </a:r>
          </a:p>
          <a:p>
            <a:r>
              <a:rPr lang="ru-RU" sz="2800" dirty="0">
                <a:solidFill>
                  <a:schemeClr val="bg1"/>
                </a:solidFill>
              </a:rPr>
              <a:t> </a:t>
            </a:r>
            <a:r>
              <a:rPr lang="ru-RU" sz="2800" dirty="0" err="1">
                <a:solidFill>
                  <a:schemeClr val="bg1"/>
                </a:solidFill>
              </a:rPr>
              <a:t>попалити</a:t>
            </a:r>
            <a:r>
              <a:rPr lang="ru-RU" sz="2800" dirty="0">
                <a:solidFill>
                  <a:schemeClr val="bg1"/>
                </a:solidFill>
              </a:rPr>
              <a:t> </a:t>
            </a:r>
            <a:r>
              <a:rPr lang="ru-RU" sz="2800" dirty="0" err="1">
                <a:solidFill>
                  <a:schemeClr val="bg1"/>
                </a:solidFill>
              </a:rPr>
              <a:t>халяви</a:t>
            </a:r>
            <a:r>
              <a:rPr lang="ru-RU" sz="2800" dirty="0">
                <a:solidFill>
                  <a:schemeClr val="bg1"/>
                </a:solidFill>
              </a:rPr>
              <a:t>; </a:t>
            </a:r>
          </a:p>
          <a:p>
            <a:r>
              <a:rPr lang="ru-RU" sz="2800" dirty="0" err="1">
                <a:solidFill>
                  <a:schemeClr val="bg1"/>
                </a:solidFill>
              </a:rPr>
              <a:t>струснути</a:t>
            </a:r>
            <a:r>
              <a:rPr lang="ru-RU" sz="2800" dirty="0">
                <a:solidFill>
                  <a:schemeClr val="bg1"/>
                </a:solidFill>
              </a:rPr>
              <a:t> з себе хомут </a:t>
            </a:r>
            <a:r>
              <a:rPr lang="ru-RU" sz="2800" dirty="0" err="1">
                <a:solidFill>
                  <a:schemeClr val="bg1"/>
                </a:solidFill>
              </a:rPr>
              <a:t>череди</a:t>
            </a:r>
            <a:r>
              <a:rPr lang="ru-RU" sz="2800" dirty="0">
                <a:solidFill>
                  <a:schemeClr val="bg1"/>
                </a:solidFill>
              </a:rPr>
              <a:t>; </a:t>
            </a:r>
          </a:p>
          <a:p>
            <a:r>
              <a:rPr lang="ru-RU" sz="2800" dirty="0" err="1">
                <a:solidFill>
                  <a:schemeClr val="bg1"/>
                </a:solidFill>
              </a:rPr>
              <a:t>ходити</a:t>
            </a:r>
            <a:r>
              <a:rPr lang="ru-RU" sz="2800" dirty="0">
                <a:solidFill>
                  <a:schemeClr val="bg1"/>
                </a:solidFill>
              </a:rPr>
              <a:t> табунами; </a:t>
            </a:r>
          </a:p>
          <a:p>
            <a:r>
              <a:rPr lang="ru-RU" sz="2800" dirty="0">
                <a:solidFill>
                  <a:schemeClr val="bg1"/>
                </a:solidFill>
              </a:rPr>
              <a:t>слово </a:t>
            </a:r>
            <a:r>
              <a:rPr lang="ru-RU" sz="2800" dirty="0" err="1">
                <a:solidFill>
                  <a:schemeClr val="bg1"/>
                </a:solidFill>
              </a:rPr>
              <a:t>некуповане</a:t>
            </a:r>
            <a:r>
              <a:rPr lang="ru-RU" sz="2800" dirty="0">
                <a:solidFill>
                  <a:schemeClr val="bg1"/>
                </a:solidFill>
              </a:rPr>
              <a:t> ;</a:t>
            </a:r>
          </a:p>
          <a:p>
            <a:r>
              <a:rPr lang="ru-RU" sz="2800" dirty="0" err="1">
                <a:solidFill>
                  <a:schemeClr val="bg1"/>
                </a:solidFill>
              </a:rPr>
              <a:t>сином</a:t>
            </a:r>
            <a:r>
              <a:rPr lang="ru-RU" sz="2800" dirty="0">
                <a:solidFill>
                  <a:schemeClr val="bg1"/>
                </a:solidFill>
              </a:rPr>
              <a:t> </a:t>
            </a:r>
            <a:r>
              <a:rPr lang="ru-RU" sz="2800" dirty="0" err="1">
                <a:solidFill>
                  <a:schemeClr val="bg1"/>
                </a:solidFill>
              </a:rPr>
              <a:t>закріплю</a:t>
            </a:r>
            <a:r>
              <a:rPr lang="ru-RU" sz="2800" dirty="0">
                <a:solidFill>
                  <a:schemeClr val="bg1"/>
                </a:solidFill>
              </a:rPr>
              <a:t> </a:t>
            </a:r>
            <a:r>
              <a:rPr lang="ru-RU" sz="2800" dirty="0" err="1">
                <a:solidFill>
                  <a:schemeClr val="bg1"/>
                </a:solidFill>
              </a:rPr>
              <a:t>свій</a:t>
            </a:r>
            <a:r>
              <a:rPr lang="ru-RU" sz="2800" dirty="0">
                <a:solidFill>
                  <a:schemeClr val="bg1"/>
                </a:solidFill>
              </a:rPr>
              <a:t> </a:t>
            </a:r>
            <a:r>
              <a:rPr lang="ru-RU" sz="2800" dirty="0" err="1">
                <a:solidFill>
                  <a:schemeClr val="bg1"/>
                </a:solidFill>
              </a:rPr>
              <a:t>рід</a:t>
            </a:r>
            <a:r>
              <a:rPr lang="ru-RU" sz="2800" dirty="0">
                <a:solidFill>
                  <a:schemeClr val="bg1"/>
                </a:solidFill>
              </a:rPr>
              <a:t>; </a:t>
            </a:r>
          </a:p>
          <a:p>
            <a:r>
              <a:rPr lang="ru-RU" sz="2800" dirty="0">
                <a:solidFill>
                  <a:schemeClr val="bg1"/>
                </a:solidFill>
              </a:rPr>
              <a:t>одного </a:t>
            </a:r>
            <a:r>
              <a:rPr lang="ru-RU" sz="2800" dirty="0" err="1">
                <a:solidFill>
                  <a:schemeClr val="bg1"/>
                </a:solidFill>
              </a:rPr>
              <a:t>кореня</a:t>
            </a:r>
            <a:r>
              <a:rPr lang="ru-RU" sz="2800" dirty="0">
                <a:solidFill>
                  <a:schemeClr val="bg1"/>
                </a:solidFill>
              </a:rPr>
              <a:t>;</a:t>
            </a:r>
          </a:p>
          <a:p>
            <a:r>
              <a:rPr lang="ru-RU" sz="2800" dirty="0" err="1">
                <a:solidFill>
                  <a:schemeClr val="bg1"/>
                </a:solidFill>
              </a:rPr>
              <a:t>який</a:t>
            </a:r>
            <a:r>
              <a:rPr lang="ru-RU" sz="2800" dirty="0">
                <a:solidFill>
                  <a:schemeClr val="bg1"/>
                </a:solidFill>
              </a:rPr>
              <a:t> жених, </a:t>
            </a:r>
            <a:r>
              <a:rPr lang="ru-RU" sz="2800" dirty="0" err="1">
                <a:solidFill>
                  <a:schemeClr val="bg1"/>
                </a:solidFill>
              </a:rPr>
              <a:t>такі</a:t>
            </a:r>
            <a:r>
              <a:rPr lang="ru-RU" sz="2800" dirty="0">
                <a:solidFill>
                  <a:schemeClr val="bg1"/>
                </a:solidFill>
              </a:rPr>
              <a:t> </a:t>
            </a:r>
            <a:r>
              <a:rPr lang="ru-RU" sz="2800" dirty="0" err="1">
                <a:solidFill>
                  <a:schemeClr val="bg1"/>
                </a:solidFill>
              </a:rPr>
              <a:t>його</a:t>
            </a:r>
            <a:r>
              <a:rPr lang="ru-RU" sz="2800" dirty="0">
                <a:solidFill>
                  <a:schemeClr val="bg1"/>
                </a:solidFill>
              </a:rPr>
              <a:t> й </a:t>
            </a:r>
            <a:r>
              <a:rPr lang="ru-RU" sz="2800" dirty="0" err="1">
                <a:solidFill>
                  <a:schemeClr val="bg1"/>
                </a:solidFill>
              </a:rPr>
              <a:t>бояри</a:t>
            </a:r>
            <a:r>
              <a:rPr lang="ru-RU" sz="2800" dirty="0">
                <a:solidFill>
                  <a:schemeClr val="bg1"/>
                </a:solidFill>
              </a:rPr>
              <a:t>; </a:t>
            </a:r>
          </a:p>
        </p:txBody>
      </p:sp>
      <p:sp>
        <p:nvSpPr>
          <p:cNvPr id="4" name="Объект 3"/>
          <p:cNvSpPr>
            <a:spLocks noGrp="1"/>
          </p:cNvSpPr>
          <p:nvPr>
            <p:ph sz="half" idx="2"/>
          </p:nvPr>
        </p:nvSpPr>
        <p:spPr>
          <a:xfrm>
            <a:off x="0" y="0"/>
            <a:ext cx="6303045" cy="6688790"/>
          </a:xfrm>
        </p:spPr>
        <p:txBody>
          <a:bodyPr>
            <a:normAutofit/>
          </a:bodyPr>
          <a:lstStyle/>
          <a:p>
            <a:r>
              <a:rPr lang="uk-UA" sz="2400" dirty="0">
                <a:solidFill>
                  <a:schemeClr val="bg1"/>
                </a:solidFill>
              </a:rPr>
              <a:t>Рівні </a:t>
            </a:r>
            <a:r>
              <a:rPr lang="uk-UA" sz="2400" dirty="0" err="1">
                <a:solidFill>
                  <a:schemeClr val="bg1"/>
                </a:solidFill>
              </a:rPr>
              <a:t>мовної</a:t>
            </a:r>
            <a:r>
              <a:rPr lang="uk-UA" sz="2400" dirty="0">
                <a:solidFill>
                  <a:schemeClr val="bg1"/>
                </a:solidFill>
              </a:rPr>
              <a:t> системи у творах </a:t>
            </a:r>
            <a:r>
              <a:rPr lang="uk-UA" sz="2400">
                <a:solidFill>
                  <a:schemeClr val="bg1"/>
                </a:solidFill>
              </a:rPr>
              <a:t>Ліни Костенко:</a:t>
            </a:r>
            <a:br>
              <a:rPr lang="uk-UA" sz="2400" dirty="0">
                <a:solidFill>
                  <a:schemeClr val="bg1"/>
                </a:solidFill>
              </a:rPr>
            </a:br>
            <a:br>
              <a:rPr lang="uk-UA" sz="2400" dirty="0">
                <a:solidFill>
                  <a:schemeClr val="bg1"/>
                </a:solidFill>
              </a:rPr>
            </a:br>
            <a:r>
              <a:rPr lang="uk-UA" sz="2400" dirty="0">
                <a:solidFill>
                  <a:schemeClr val="bg1"/>
                </a:solidFill>
              </a:rPr>
              <a:t>1) у переносних значеннях непохідних слів;</a:t>
            </a:r>
            <a:br>
              <a:rPr lang="uk-UA" sz="2400" dirty="0">
                <a:solidFill>
                  <a:schemeClr val="bg1"/>
                </a:solidFill>
              </a:rPr>
            </a:br>
            <a:br>
              <a:rPr lang="uk-UA" sz="2400" dirty="0">
                <a:solidFill>
                  <a:schemeClr val="bg1"/>
                </a:solidFill>
              </a:rPr>
            </a:br>
            <a:r>
              <a:rPr lang="uk-UA" sz="2400" dirty="0">
                <a:solidFill>
                  <a:schemeClr val="bg1"/>
                </a:solidFill>
              </a:rPr>
              <a:t>2) у переносних значеннях та словотвірній мотивації похідних слів;</a:t>
            </a:r>
            <a:br>
              <a:rPr lang="uk-UA" sz="2400" dirty="0">
                <a:solidFill>
                  <a:schemeClr val="bg1"/>
                </a:solidFill>
              </a:rPr>
            </a:br>
            <a:br>
              <a:rPr lang="uk-UA" sz="2400" dirty="0">
                <a:solidFill>
                  <a:schemeClr val="bg1"/>
                </a:solidFill>
              </a:rPr>
            </a:br>
            <a:r>
              <a:rPr lang="uk-UA" sz="2400" dirty="0">
                <a:solidFill>
                  <a:schemeClr val="bg1"/>
                </a:solidFill>
              </a:rPr>
              <a:t>3) у сталих </a:t>
            </a:r>
            <a:r>
              <a:rPr lang="uk-UA" sz="2400" dirty="0" err="1">
                <a:solidFill>
                  <a:schemeClr val="bg1"/>
                </a:solidFill>
              </a:rPr>
              <a:t>мовних</a:t>
            </a:r>
            <a:r>
              <a:rPr lang="uk-UA" sz="2400" dirty="0">
                <a:solidFill>
                  <a:schemeClr val="bg1"/>
                </a:solidFill>
              </a:rPr>
              <a:t> висловах-фразеологізмах</a:t>
            </a:r>
            <a:br>
              <a:rPr lang="uk-UA" sz="2400" dirty="0">
                <a:solidFill>
                  <a:schemeClr val="bg1"/>
                </a:solidFill>
              </a:rPr>
            </a:br>
            <a:br>
              <a:rPr lang="uk-UA" sz="2400" dirty="0">
                <a:solidFill>
                  <a:schemeClr val="bg1"/>
                </a:solidFill>
              </a:rPr>
            </a:br>
            <a:r>
              <a:rPr lang="uk-UA" sz="2400" dirty="0">
                <a:solidFill>
                  <a:schemeClr val="bg1"/>
                </a:solidFill>
              </a:rPr>
              <a:t>4) у розгорнутих метафорах-реченнях та ін.</a:t>
            </a:r>
          </a:p>
          <a:p>
            <a:endParaRPr lang="uk-UA" sz="2800" dirty="0"/>
          </a:p>
        </p:txBody>
      </p:sp>
    </p:spTree>
    <p:extLst>
      <p:ext uri="{BB962C8B-B14F-4D97-AF65-F5344CB8AC3E}">
        <p14:creationId xmlns:p14="http://schemas.microsoft.com/office/powerpoint/2010/main" val="4238653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iterate type="lt">
                                    <p:tmPct val="10000"/>
                                  </p:iterate>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750"/>
                                        <p:tgtEl>
                                          <p:spTgt spid="4">
                                            <p:txEl>
                                              <p:pRg st="0" end="0"/>
                                            </p:txEl>
                                          </p:spTgt>
                                        </p:tgtEl>
                                      </p:cBhvr>
                                    </p:animEffect>
                                  </p:childTnLst>
                                </p:cTn>
                              </p:par>
                            </p:childTnLst>
                          </p:cTn>
                        </p:par>
                        <p:par>
                          <p:cTn id="8" fill="hold">
                            <p:stCondLst>
                              <p:cond delay="16275"/>
                            </p:stCondLst>
                            <p:childTnLst>
                              <p:par>
                                <p:cTn id="9" presetID="10" presetClass="entr" presetSubtype="0" fill="hold" grpId="0" nodeType="afterEffect">
                                  <p:stCondLst>
                                    <p:cond delay="200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1000"/>
                                        <p:tgtEl>
                                          <p:spTgt spid="3">
                                            <p:txEl>
                                              <p:pRg st="0" end="0"/>
                                            </p:txEl>
                                          </p:spTgt>
                                        </p:tgtEl>
                                      </p:cBhvr>
                                    </p:animEffect>
                                  </p:childTnLst>
                                </p:cTn>
                              </p:par>
                            </p:childTnLst>
                          </p:cTn>
                        </p:par>
                        <p:par>
                          <p:cTn id="12" fill="hold">
                            <p:stCondLst>
                              <p:cond delay="19275"/>
                            </p:stCondLst>
                            <p:childTnLst>
                              <p:par>
                                <p:cTn id="13" presetID="10" presetClass="entr" presetSubtype="0" fill="hold" grpId="0" nodeType="afterEffect">
                                  <p:stCondLst>
                                    <p:cond delay="200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1000"/>
                                        <p:tgtEl>
                                          <p:spTgt spid="3">
                                            <p:txEl>
                                              <p:pRg st="1" end="1"/>
                                            </p:txEl>
                                          </p:spTgt>
                                        </p:tgtEl>
                                      </p:cBhvr>
                                    </p:animEffect>
                                  </p:childTnLst>
                                </p:cTn>
                              </p:par>
                            </p:childTnLst>
                          </p:cTn>
                        </p:par>
                        <p:par>
                          <p:cTn id="16" fill="hold">
                            <p:stCondLst>
                              <p:cond delay="22275"/>
                            </p:stCondLst>
                            <p:childTnLst>
                              <p:par>
                                <p:cTn id="17" presetID="10" presetClass="entr" presetSubtype="0" fill="hold" grpId="0" nodeType="afterEffect">
                                  <p:stCondLst>
                                    <p:cond delay="200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1000"/>
                                        <p:tgtEl>
                                          <p:spTgt spid="3">
                                            <p:txEl>
                                              <p:pRg st="2" end="2"/>
                                            </p:txEl>
                                          </p:spTgt>
                                        </p:tgtEl>
                                      </p:cBhvr>
                                    </p:animEffect>
                                  </p:childTnLst>
                                </p:cTn>
                              </p:par>
                            </p:childTnLst>
                          </p:cTn>
                        </p:par>
                        <p:par>
                          <p:cTn id="20" fill="hold">
                            <p:stCondLst>
                              <p:cond delay="25275"/>
                            </p:stCondLst>
                            <p:childTnLst>
                              <p:par>
                                <p:cTn id="21" presetID="10" presetClass="entr" presetSubtype="0" fill="hold" grpId="0" nodeType="afterEffect">
                                  <p:stCondLst>
                                    <p:cond delay="200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fade">
                                      <p:cBhvr>
                                        <p:cTn id="23" dur="1000"/>
                                        <p:tgtEl>
                                          <p:spTgt spid="3">
                                            <p:txEl>
                                              <p:pRg st="3" end="3"/>
                                            </p:txEl>
                                          </p:spTgt>
                                        </p:tgtEl>
                                      </p:cBhvr>
                                    </p:animEffect>
                                  </p:childTnLst>
                                </p:cTn>
                              </p:par>
                            </p:childTnLst>
                          </p:cTn>
                        </p:par>
                        <p:par>
                          <p:cTn id="24" fill="hold">
                            <p:stCondLst>
                              <p:cond delay="28275"/>
                            </p:stCondLst>
                            <p:childTnLst>
                              <p:par>
                                <p:cTn id="25" presetID="10" presetClass="entr" presetSubtype="0" fill="hold" grpId="0" nodeType="afterEffect">
                                  <p:stCondLst>
                                    <p:cond delay="200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1000"/>
                                        <p:tgtEl>
                                          <p:spTgt spid="3">
                                            <p:txEl>
                                              <p:pRg st="4" end="4"/>
                                            </p:txEl>
                                          </p:spTgt>
                                        </p:tgtEl>
                                      </p:cBhvr>
                                    </p:animEffect>
                                  </p:childTnLst>
                                </p:cTn>
                              </p:par>
                            </p:childTnLst>
                          </p:cTn>
                        </p:par>
                        <p:par>
                          <p:cTn id="28" fill="hold">
                            <p:stCondLst>
                              <p:cond delay="31275"/>
                            </p:stCondLst>
                            <p:childTnLst>
                              <p:par>
                                <p:cTn id="29" presetID="10" presetClass="entr" presetSubtype="0" fill="hold" grpId="0" nodeType="afterEffect">
                                  <p:stCondLst>
                                    <p:cond delay="2000"/>
                                  </p:stCondLst>
                                  <p:childTnLst>
                                    <p:set>
                                      <p:cBhvr>
                                        <p:cTn id="30" dur="1" fill="hold">
                                          <p:stCondLst>
                                            <p:cond delay="0"/>
                                          </p:stCondLst>
                                        </p:cTn>
                                        <p:tgtEl>
                                          <p:spTgt spid="3">
                                            <p:txEl>
                                              <p:pRg st="5" end="5"/>
                                            </p:txEl>
                                          </p:spTgt>
                                        </p:tgtEl>
                                        <p:attrNameLst>
                                          <p:attrName>style.visibility</p:attrName>
                                        </p:attrNameLst>
                                      </p:cBhvr>
                                      <p:to>
                                        <p:strVal val="visible"/>
                                      </p:to>
                                    </p:set>
                                    <p:animEffect transition="in" filter="fade">
                                      <p:cBhvr>
                                        <p:cTn id="31" dur="1000"/>
                                        <p:tgtEl>
                                          <p:spTgt spid="3">
                                            <p:txEl>
                                              <p:pRg st="5" end="5"/>
                                            </p:txEl>
                                          </p:spTgt>
                                        </p:tgtEl>
                                      </p:cBhvr>
                                    </p:animEffect>
                                  </p:childTnLst>
                                </p:cTn>
                              </p:par>
                            </p:childTnLst>
                          </p:cTn>
                        </p:par>
                        <p:par>
                          <p:cTn id="32" fill="hold">
                            <p:stCondLst>
                              <p:cond delay="34275"/>
                            </p:stCondLst>
                            <p:childTnLst>
                              <p:par>
                                <p:cTn id="33" presetID="10" presetClass="entr" presetSubtype="0" fill="hold" grpId="0" nodeType="afterEffect">
                                  <p:stCondLst>
                                    <p:cond delay="2000"/>
                                  </p:stCondLst>
                                  <p:childTnLst>
                                    <p:set>
                                      <p:cBhvr>
                                        <p:cTn id="34" dur="1" fill="hold">
                                          <p:stCondLst>
                                            <p:cond delay="0"/>
                                          </p:stCondLst>
                                        </p:cTn>
                                        <p:tgtEl>
                                          <p:spTgt spid="3">
                                            <p:txEl>
                                              <p:pRg st="6" end="6"/>
                                            </p:txEl>
                                          </p:spTgt>
                                        </p:tgtEl>
                                        <p:attrNameLst>
                                          <p:attrName>style.visibility</p:attrName>
                                        </p:attrNameLst>
                                      </p:cBhvr>
                                      <p:to>
                                        <p:strVal val="visible"/>
                                      </p:to>
                                    </p:set>
                                    <p:animEffect transition="in" filter="fade">
                                      <p:cBhvr>
                                        <p:cTn id="35" dur="1000"/>
                                        <p:tgtEl>
                                          <p:spTgt spid="3">
                                            <p:txEl>
                                              <p:pRg st="6" end="6"/>
                                            </p:txEl>
                                          </p:spTgt>
                                        </p:tgtEl>
                                      </p:cBhvr>
                                    </p:animEffect>
                                  </p:childTnLst>
                                </p:cTn>
                              </p:par>
                            </p:childTnLst>
                          </p:cTn>
                        </p:par>
                        <p:par>
                          <p:cTn id="36" fill="hold">
                            <p:stCondLst>
                              <p:cond delay="37275"/>
                            </p:stCondLst>
                            <p:childTnLst>
                              <p:par>
                                <p:cTn id="37" presetID="10" presetClass="entr" presetSubtype="0" fill="hold" grpId="0" nodeType="afterEffect">
                                  <p:stCondLst>
                                    <p:cond delay="2000"/>
                                  </p:stCondLst>
                                  <p:childTnLst>
                                    <p:set>
                                      <p:cBhvr>
                                        <p:cTn id="38" dur="1" fill="hold">
                                          <p:stCondLst>
                                            <p:cond delay="0"/>
                                          </p:stCondLst>
                                        </p:cTn>
                                        <p:tgtEl>
                                          <p:spTgt spid="3">
                                            <p:txEl>
                                              <p:pRg st="7" end="7"/>
                                            </p:txEl>
                                          </p:spTgt>
                                        </p:tgtEl>
                                        <p:attrNameLst>
                                          <p:attrName>style.visibility</p:attrName>
                                        </p:attrNameLst>
                                      </p:cBhvr>
                                      <p:to>
                                        <p:strVal val="visible"/>
                                      </p:to>
                                    </p:set>
                                    <p:animEffect transition="in" filter="fade">
                                      <p:cBhvr>
                                        <p:cTn id="39" dur="1000"/>
                                        <p:tgtEl>
                                          <p:spTgt spid="3">
                                            <p:txEl>
                                              <p:pRg st="7" end="7"/>
                                            </p:txEl>
                                          </p:spTgt>
                                        </p:tgtEl>
                                      </p:cBhvr>
                                    </p:animEffect>
                                  </p:childTnLst>
                                </p:cTn>
                              </p:par>
                            </p:childTnLst>
                          </p:cTn>
                        </p:par>
                        <p:par>
                          <p:cTn id="40" fill="hold">
                            <p:stCondLst>
                              <p:cond delay="40275"/>
                            </p:stCondLst>
                            <p:childTnLst>
                              <p:par>
                                <p:cTn id="41" presetID="10" presetClass="entr" presetSubtype="0" fill="hold" grpId="0" nodeType="afterEffect">
                                  <p:stCondLst>
                                    <p:cond delay="2000"/>
                                  </p:stCondLst>
                                  <p:childTnLst>
                                    <p:set>
                                      <p:cBhvr>
                                        <p:cTn id="42" dur="1" fill="hold">
                                          <p:stCondLst>
                                            <p:cond delay="0"/>
                                          </p:stCondLst>
                                        </p:cTn>
                                        <p:tgtEl>
                                          <p:spTgt spid="3">
                                            <p:txEl>
                                              <p:pRg st="8" end="8"/>
                                            </p:txEl>
                                          </p:spTgt>
                                        </p:tgtEl>
                                        <p:attrNameLst>
                                          <p:attrName>style.visibility</p:attrName>
                                        </p:attrNameLst>
                                      </p:cBhvr>
                                      <p:to>
                                        <p:strVal val="visible"/>
                                      </p:to>
                                    </p:set>
                                    <p:animEffect transition="in" filter="fade">
                                      <p:cBhvr>
                                        <p:cTn id="43" dur="1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1957538" cy="584200"/>
          </a:xfrm>
        </p:spPr>
        <p:txBody>
          <a:bodyPr/>
          <a:lstStyle/>
          <a:p>
            <a:r>
              <a:rPr lang="uk-UA" sz="3200" dirty="0">
                <a:solidFill>
                  <a:schemeClr val="bg1"/>
                </a:solidFill>
              </a:rPr>
              <a:t>Образно-метафорична насиченість творів Л. Костенко</a:t>
            </a:r>
          </a:p>
        </p:txBody>
      </p:sp>
      <p:pic>
        <p:nvPicPr>
          <p:cNvPr id="7" name="Объект 6"/>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2429323" y="584200"/>
            <a:ext cx="7098891" cy="6273800"/>
          </a:xfrm>
          <a:prstGeom prst="rect">
            <a:avLst/>
          </a:prstGeom>
          <a:ln>
            <a:noFill/>
          </a:ln>
          <a:effectLst>
            <a:softEdge rad="112500"/>
          </a:effectLst>
        </p:spPr>
      </p:pic>
    </p:spTree>
    <p:extLst>
      <p:ext uri="{BB962C8B-B14F-4D97-AF65-F5344CB8AC3E}">
        <p14:creationId xmlns:p14="http://schemas.microsoft.com/office/powerpoint/2010/main" val="4219753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wipe(left)">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3092" y="0"/>
            <a:ext cx="11711353" cy="1688123"/>
          </a:xfrm>
        </p:spPr>
        <p:txBody>
          <a:bodyPr/>
          <a:lstStyle/>
          <a:p>
            <a:r>
              <a:rPr lang="uk-UA" sz="3600" dirty="0">
                <a:solidFill>
                  <a:srgbClr val="FF0000"/>
                </a:solidFill>
              </a:rPr>
              <a:t>Однією із суттєвих особливостей поетики Ліни Костенко є оживлення</a:t>
            </a:r>
            <a:r>
              <a:rPr lang="uk-UA" dirty="0">
                <a:solidFill>
                  <a:srgbClr val="FF0000"/>
                </a:solidFill>
              </a:rPr>
              <a:t> </a:t>
            </a:r>
          </a:p>
        </p:txBody>
      </p:sp>
      <p:sp>
        <p:nvSpPr>
          <p:cNvPr id="3" name="Объект 2"/>
          <p:cNvSpPr>
            <a:spLocks noGrp="1"/>
          </p:cNvSpPr>
          <p:nvPr>
            <p:ph sz="half" idx="1"/>
          </p:nvPr>
        </p:nvSpPr>
        <p:spPr>
          <a:xfrm>
            <a:off x="0" y="2060575"/>
            <a:ext cx="5499651" cy="4621579"/>
          </a:xfrm>
        </p:spPr>
        <p:txBody>
          <a:bodyPr>
            <a:normAutofit/>
          </a:bodyPr>
          <a:lstStyle/>
          <a:p>
            <a:r>
              <a:rPr lang="uk-UA" sz="2400" b="1" i="1" dirty="0">
                <a:solidFill>
                  <a:srgbClr val="FF0000"/>
                </a:solidFill>
              </a:rPr>
              <a:t>Природа для Ліни Костенко – це жива  мисляча істота, якій властивий </a:t>
            </a:r>
            <a:r>
              <a:rPr lang="uk-UA" sz="2400" b="1" i="1" dirty="0" err="1">
                <a:solidFill>
                  <a:srgbClr val="FF0000"/>
                </a:solidFill>
              </a:rPr>
              <a:t>емоційно</a:t>
            </a:r>
            <a:r>
              <a:rPr lang="uk-UA" sz="2400" b="1" i="1" dirty="0">
                <a:solidFill>
                  <a:srgbClr val="FF0000"/>
                </a:solidFill>
              </a:rPr>
              <a:t>-психологічний стан. Ліна Костенко наділяє природу властивостями, які притаманні людині. Все що діється в лісі, набуває в її уяві олюднення - </a:t>
            </a:r>
            <a:r>
              <a:rPr lang="uk-UA" sz="2400" b="1" i="1" dirty="0" err="1">
                <a:solidFill>
                  <a:srgbClr val="FF0000"/>
                </a:solidFill>
              </a:rPr>
              <a:t>антропоморфізацїї</a:t>
            </a:r>
            <a:endParaRPr lang="uk-UA" sz="2400" b="1" i="1" dirty="0">
              <a:solidFill>
                <a:srgbClr val="FF0000"/>
              </a:solidFill>
            </a:endParaRPr>
          </a:p>
        </p:txBody>
      </p:sp>
      <p:sp>
        <p:nvSpPr>
          <p:cNvPr id="4" name="Объект 3"/>
          <p:cNvSpPr>
            <a:spLocks noGrp="1"/>
          </p:cNvSpPr>
          <p:nvPr>
            <p:ph sz="half" idx="2"/>
          </p:nvPr>
        </p:nvSpPr>
        <p:spPr>
          <a:xfrm>
            <a:off x="5654493" y="2056092"/>
            <a:ext cx="6537507" cy="4626062"/>
          </a:xfrm>
        </p:spPr>
        <p:txBody>
          <a:bodyPr>
            <a:normAutofit/>
          </a:bodyPr>
          <a:lstStyle/>
          <a:p>
            <a:r>
              <a:rPr lang="uk-UA" sz="2400" b="1" i="1" dirty="0">
                <a:solidFill>
                  <a:srgbClr val="FF0000"/>
                </a:solidFill>
              </a:rPr>
              <a:t>Цей ліс живий. У нього добрі очі.</a:t>
            </a:r>
          </a:p>
          <a:p>
            <a:r>
              <a:rPr lang="uk-UA" sz="2400" b="1" i="1" dirty="0" err="1">
                <a:solidFill>
                  <a:srgbClr val="FF0000"/>
                </a:solidFill>
              </a:rPr>
              <a:t>Шумлять</a:t>
            </a:r>
            <a:r>
              <a:rPr lang="uk-UA" sz="2400" b="1" i="1" dirty="0">
                <a:solidFill>
                  <a:srgbClr val="FF0000"/>
                </a:solidFill>
              </a:rPr>
              <a:t> вітри у нього в голові…</a:t>
            </a:r>
          </a:p>
          <a:p>
            <a:r>
              <a:rPr lang="uk-UA" sz="2400" b="1" i="1" dirty="0">
                <a:solidFill>
                  <a:srgbClr val="FF0000"/>
                </a:solidFill>
              </a:rPr>
              <a:t>…Старезні пні, кошлаті поторочі,</a:t>
            </a:r>
          </a:p>
          <a:p>
            <a:r>
              <a:rPr lang="uk-UA" sz="2400" b="1" i="1" dirty="0">
                <a:solidFill>
                  <a:srgbClr val="FF0000"/>
                </a:solidFill>
              </a:rPr>
              <a:t>літопис тиші пишуть у траві.</a:t>
            </a:r>
          </a:p>
          <a:p>
            <a:r>
              <a:rPr lang="uk-UA" sz="2400" b="1" i="1" dirty="0">
                <a:solidFill>
                  <a:srgbClr val="FF0000"/>
                </a:solidFill>
              </a:rPr>
              <a:t>Дубовий Нестор дивиться крізь пальці</a:t>
            </a:r>
          </a:p>
          <a:p>
            <a:r>
              <a:rPr lang="uk-UA" sz="2400" b="1" i="1" dirty="0">
                <a:solidFill>
                  <a:srgbClr val="FF0000"/>
                </a:solidFill>
              </a:rPr>
              <a:t>на білі вальси радісних </a:t>
            </a:r>
            <a:r>
              <a:rPr lang="uk-UA" sz="2400" b="1" i="1" dirty="0" err="1">
                <a:solidFill>
                  <a:srgbClr val="FF0000"/>
                </a:solidFill>
              </a:rPr>
              <a:t>беріз</a:t>
            </a:r>
            <a:endParaRPr lang="uk-UA" sz="2400" b="1" dirty="0">
              <a:solidFill>
                <a:srgbClr val="FF0000"/>
              </a:solidFill>
            </a:endParaRPr>
          </a:p>
        </p:txBody>
      </p:sp>
    </p:spTree>
    <p:extLst>
      <p:ext uri="{BB962C8B-B14F-4D97-AF65-F5344CB8AC3E}">
        <p14:creationId xmlns:p14="http://schemas.microsoft.com/office/powerpoint/2010/main" val="2020413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1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wipe(left)">
                                      <p:cBhvr>
                                        <p:cTn id="7" dur="1000"/>
                                        <p:tgtEl>
                                          <p:spTgt spid="2"/>
                                        </p:tgtEl>
                                      </p:cBhvr>
                                    </p:animEffect>
                                  </p:childTnLst>
                                </p:cTn>
                              </p:par>
                            </p:childTnLst>
                          </p:cTn>
                        </p:par>
                        <p:par>
                          <p:cTn id="8" fill="hold">
                            <p:stCondLst>
                              <p:cond delay="8100"/>
                            </p:stCondLst>
                            <p:childTnLst>
                              <p:par>
                                <p:cTn id="9" presetID="16" presetClass="entr" presetSubtype="21" fill="hold" grpId="0" nodeType="afterEffect">
                                  <p:stCondLst>
                                    <p:cond delay="1500"/>
                                  </p:stCondLst>
                                  <p:iterate type="lt">
                                    <p:tmPct val="10000"/>
                                  </p:iterate>
                                  <p:childTnLst>
                                    <p:set>
                                      <p:cBhvr>
                                        <p:cTn id="10" dur="1" fill="hold">
                                          <p:stCondLst>
                                            <p:cond delay="0"/>
                                          </p:stCondLst>
                                        </p:cTn>
                                        <p:tgtEl>
                                          <p:spTgt spid="3">
                                            <p:txEl>
                                              <p:pRg st="0" end="0"/>
                                            </p:txEl>
                                          </p:spTgt>
                                        </p:tgtEl>
                                        <p:attrNameLst>
                                          <p:attrName>style.visibility</p:attrName>
                                        </p:attrNameLst>
                                      </p:cBhvr>
                                      <p:to>
                                        <p:strVal val="visible"/>
                                      </p:to>
                                    </p:set>
                                    <p:animEffect transition="in" filter="barn(inVertical)">
                                      <p:cBhvr>
                                        <p:cTn id="11" dur="1000"/>
                                        <p:tgtEl>
                                          <p:spTgt spid="3">
                                            <p:txEl>
                                              <p:pRg st="0" end="0"/>
                                            </p:txEl>
                                          </p:spTgt>
                                        </p:tgtEl>
                                      </p:cBhvr>
                                    </p:animEffect>
                                  </p:childTnLst>
                                </p:cTn>
                              </p:par>
                            </p:childTnLst>
                          </p:cTn>
                        </p:par>
                        <p:par>
                          <p:cTn id="12" fill="hold">
                            <p:stCondLst>
                              <p:cond delay="30700"/>
                            </p:stCondLst>
                            <p:childTnLst>
                              <p:par>
                                <p:cTn id="13" presetID="22" presetClass="entr" presetSubtype="2" fill="hold" nodeType="afterEffect">
                                  <p:stCondLst>
                                    <p:cond delay="1500"/>
                                  </p:stCondLst>
                                  <p:childTnLst>
                                    <p:set>
                                      <p:cBhvr>
                                        <p:cTn id="14" dur="1" fill="hold">
                                          <p:stCondLst>
                                            <p:cond delay="0"/>
                                          </p:stCondLst>
                                        </p:cTn>
                                        <p:tgtEl>
                                          <p:spTgt spid="4">
                                            <p:txEl>
                                              <p:pRg st="0" end="0"/>
                                            </p:txEl>
                                          </p:spTgt>
                                        </p:tgtEl>
                                        <p:attrNameLst>
                                          <p:attrName>style.visibility</p:attrName>
                                        </p:attrNameLst>
                                      </p:cBhvr>
                                      <p:to>
                                        <p:strVal val="visible"/>
                                      </p:to>
                                    </p:set>
                                    <p:animEffect transition="in" filter="wipe(right)">
                                      <p:cBhvr>
                                        <p:cTn id="15" dur="1000"/>
                                        <p:tgtEl>
                                          <p:spTgt spid="4">
                                            <p:txEl>
                                              <p:pRg st="0" end="0"/>
                                            </p:txEl>
                                          </p:spTgt>
                                        </p:tgtEl>
                                      </p:cBhvr>
                                    </p:animEffect>
                                  </p:childTnLst>
                                </p:cTn>
                              </p:par>
                            </p:childTnLst>
                          </p:cTn>
                        </p:par>
                        <p:par>
                          <p:cTn id="16" fill="hold">
                            <p:stCondLst>
                              <p:cond delay="33200"/>
                            </p:stCondLst>
                            <p:childTnLst>
                              <p:par>
                                <p:cTn id="17" presetID="22" presetClass="entr" presetSubtype="4" fill="hold" nodeType="afterEffect">
                                  <p:stCondLst>
                                    <p:cond delay="1000"/>
                                  </p:stCondLst>
                                  <p:iterate type="lt">
                                    <p:tmPct val="10000"/>
                                  </p:iterate>
                                  <p:childTnLst>
                                    <p:set>
                                      <p:cBhvr>
                                        <p:cTn id="18" dur="1" fill="hold">
                                          <p:stCondLst>
                                            <p:cond delay="0"/>
                                          </p:stCondLst>
                                        </p:cTn>
                                        <p:tgtEl>
                                          <p:spTgt spid="4">
                                            <p:txEl>
                                              <p:pRg st="1" end="1"/>
                                            </p:txEl>
                                          </p:spTgt>
                                        </p:tgtEl>
                                        <p:attrNameLst>
                                          <p:attrName>style.visibility</p:attrName>
                                        </p:attrNameLst>
                                      </p:cBhvr>
                                      <p:to>
                                        <p:strVal val="visible"/>
                                      </p:to>
                                    </p:set>
                                    <p:animEffect transition="in" filter="wipe(down)">
                                      <p:cBhvr>
                                        <p:cTn id="19" dur="1000"/>
                                        <p:tgtEl>
                                          <p:spTgt spid="4">
                                            <p:txEl>
                                              <p:pRg st="1" end="1"/>
                                            </p:txEl>
                                          </p:spTgt>
                                        </p:tgtEl>
                                      </p:cBhvr>
                                    </p:animEffect>
                                  </p:childTnLst>
                                </p:cTn>
                              </p:par>
                            </p:childTnLst>
                          </p:cTn>
                        </p:par>
                        <p:par>
                          <p:cTn id="20" fill="hold">
                            <p:stCondLst>
                              <p:cond delay="37700"/>
                            </p:stCondLst>
                            <p:childTnLst>
                              <p:par>
                                <p:cTn id="21" presetID="22" presetClass="entr" presetSubtype="4" fill="hold" nodeType="afterEffect">
                                  <p:stCondLst>
                                    <p:cond delay="1500"/>
                                  </p:stCondLst>
                                  <p:iterate type="lt">
                                    <p:tmPct val="10000"/>
                                  </p:iterate>
                                  <p:childTnLst>
                                    <p:set>
                                      <p:cBhvr>
                                        <p:cTn id="22" dur="1" fill="hold">
                                          <p:stCondLst>
                                            <p:cond delay="0"/>
                                          </p:stCondLst>
                                        </p:cTn>
                                        <p:tgtEl>
                                          <p:spTgt spid="4">
                                            <p:txEl>
                                              <p:pRg st="2" end="2"/>
                                            </p:txEl>
                                          </p:spTgt>
                                        </p:tgtEl>
                                        <p:attrNameLst>
                                          <p:attrName>style.visibility</p:attrName>
                                        </p:attrNameLst>
                                      </p:cBhvr>
                                      <p:to>
                                        <p:strVal val="visible"/>
                                      </p:to>
                                    </p:set>
                                    <p:animEffect transition="in" filter="wipe(down)">
                                      <p:cBhvr>
                                        <p:cTn id="23" dur="1000"/>
                                        <p:tgtEl>
                                          <p:spTgt spid="4">
                                            <p:txEl>
                                              <p:pRg st="2" end="2"/>
                                            </p:txEl>
                                          </p:spTgt>
                                        </p:tgtEl>
                                      </p:cBhvr>
                                    </p:animEffect>
                                  </p:childTnLst>
                                </p:cTn>
                              </p:par>
                            </p:childTnLst>
                          </p:cTn>
                        </p:par>
                        <p:par>
                          <p:cTn id="24" fill="hold">
                            <p:stCondLst>
                              <p:cond delay="43000"/>
                            </p:stCondLst>
                            <p:childTnLst>
                              <p:par>
                                <p:cTn id="25" presetID="22" presetClass="entr" presetSubtype="4" fill="hold" nodeType="afterEffect">
                                  <p:stCondLst>
                                    <p:cond delay="1500"/>
                                  </p:stCondLst>
                                  <p:iterate type="lt">
                                    <p:tmPct val="10000"/>
                                  </p:iterate>
                                  <p:childTnLst>
                                    <p:set>
                                      <p:cBhvr>
                                        <p:cTn id="26" dur="1" fill="hold">
                                          <p:stCondLst>
                                            <p:cond delay="0"/>
                                          </p:stCondLst>
                                        </p:cTn>
                                        <p:tgtEl>
                                          <p:spTgt spid="4">
                                            <p:txEl>
                                              <p:pRg st="3" end="3"/>
                                            </p:txEl>
                                          </p:spTgt>
                                        </p:tgtEl>
                                        <p:attrNameLst>
                                          <p:attrName>style.visibility</p:attrName>
                                        </p:attrNameLst>
                                      </p:cBhvr>
                                      <p:to>
                                        <p:strVal val="visible"/>
                                      </p:to>
                                    </p:set>
                                    <p:animEffect transition="in" filter="wipe(down)">
                                      <p:cBhvr>
                                        <p:cTn id="27" dur="1000"/>
                                        <p:tgtEl>
                                          <p:spTgt spid="4">
                                            <p:txEl>
                                              <p:pRg st="3" end="3"/>
                                            </p:txEl>
                                          </p:spTgt>
                                        </p:tgtEl>
                                      </p:cBhvr>
                                    </p:animEffect>
                                  </p:childTnLst>
                                </p:cTn>
                              </p:par>
                            </p:childTnLst>
                          </p:cTn>
                        </p:par>
                        <p:par>
                          <p:cTn id="28" fill="hold">
                            <p:stCondLst>
                              <p:cond delay="47800"/>
                            </p:stCondLst>
                            <p:childTnLst>
                              <p:par>
                                <p:cTn id="29" presetID="22" presetClass="entr" presetSubtype="4" fill="hold" nodeType="afterEffect">
                                  <p:stCondLst>
                                    <p:cond delay="1500"/>
                                  </p:stCondLst>
                                  <p:iterate type="lt">
                                    <p:tmPct val="10000"/>
                                  </p:iterate>
                                  <p:childTnLst>
                                    <p:set>
                                      <p:cBhvr>
                                        <p:cTn id="30" dur="1" fill="hold">
                                          <p:stCondLst>
                                            <p:cond delay="0"/>
                                          </p:stCondLst>
                                        </p:cTn>
                                        <p:tgtEl>
                                          <p:spTgt spid="4">
                                            <p:txEl>
                                              <p:pRg st="4" end="4"/>
                                            </p:txEl>
                                          </p:spTgt>
                                        </p:tgtEl>
                                        <p:attrNameLst>
                                          <p:attrName>style.visibility</p:attrName>
                                        </p:attrNameLst>
                                      </p:cBhvr>
                                      <p:to>
                                        <p:strVal val="visible"/>
                                      </p:to>
                                    </p:set>
                                    <p:animEffect transition="in" filter="wipe(down)">
                                      <p:cBhvr>
                                        <p:cTn id="31" dur="1000"/>
                                        <p:tgtEl>
                                          <p:spTgt spid="4">
                                            <p:txEl>
                                              <p:pRg st="4" end="4"/>
                                            </p:txEl>
                                          </p:spTgt>
                                        </p:tgtEl>
                                      </p:cBhvr>
                                    </p:animEffect>
                                  </p:childTnLst>
                                </p:cTn>
                              </p:par>
                            </p:childTnLst>
                          </p:cTn>
                        </p:par>
                        <p:par>
                          <p:cTn id="32" fill="hold">
                            <p:stCondLst>
                              <p:cond delay="53400"/>
                            </p:stCondLst>
                            <p:childTnLst>
                              <p:par>
                                <p:cTn id="33" presetID="22" presetClass="entr" presetSubtype="4" fill="hold" nodeType="afterEffect">
                                  <p:stCondLst>
                                    <p:cond delay="1500"/>
                                  </p:stCondLst>
                                  <p:iterate type="lt">
                                    <p:tmPct val="10000"/>
                                  </p:iterate>
                                  <p:childTnLst>
                                    <p:set>
                                      <p:cBhvr>
                                        <p:cTn id="34" dur="1" fill="hold">
                                          <p:stCondLst>
                                            <p:cond delay="0"/>
                                          </p:stCondLst>
                                        </p:cTn>
                                        <p:tgtEl>
                                          <p:spTgt spid="4">
                                            <p:txEl>
                                              <p:pRg st="5" end="5"/>
                                            </p:txEl>
                                          </p:spTgt>
                                        </p:tgtEl>
                                        <p:attrNameLst>
                                          <p:attrName>style.visibility</p:attrName>
                                        </p:attrNameLst>
                                      </p:cBhvr>
                                      <p:to>
                                        <p:strVal val="visible"/>
                                      </p:to>
                                    </p:set>
                                    <p:animEffect transition="in" filter="wipe(down)">
                                      <p:cBhvr>
                                        <p:cTn id="35" dur="10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7995" y="452718"/>
            <a:ext cx="9812839" cy="1400530"/>
          </a:xfrm>
        </p:spPr>
        <p:txBody>
          <a:bodyPr/>
          <a:lstStyle/>
          <a:p>
            <a:r>
              <a:rPr lang="uk-UA" b="1" dirty="0"/>
              <a:t>          </a:t>
            </a:r>
            <a:r>
              <a:rPr lang="uk-UA" b="1" dirty="0" err="1">
                <a:solidFill>
                  <a:srgbClr val="FF0000"/>
                </a:solidFill>
              </a:rPr>
              <a:t>Теонімічна</a:t>
            </a:r>
            <a:r>
              <a:rPr lang="uk-UA" b="1" dirty="0">
                <a:solidFill>
                  <a:srgbClr val="FF0000"/>
                </a:solidFill>
              </a:rPr>
              <a:t> метафора</a:t>
            </a:r>
            <a:endParaRPr lang="uk-UA" dirty="0">
              <a:solidFill>
                <a:srgbClr val="FF0000"/>
              </a:solidFill>
            </a:endParaRPr>
          </a:p>
        </p:txBody>
      </p:sp>
      <p:sp>
        <p:nvSpPr>
          <p:cNvPr id="3" name="Объект 2"/>
          <p:cNvSpPr>
            <a:spLocks noGrp="1"/>
          </p:cNvSpPr>
          <p:nvPr>
            <p:ph sz="half" idx="1"/>
          </p:nvPr>
        </p:nvSpPr>
        <p:spPr>
          <a:xfrm>
            <a:off x="0" y="2060575"/>
            <a:ext cx="5499651" cy="4195763"/>
          </a:xfrm>
        </p:spPr>
        <p:txBody>
          <a:bodyPr/>
          <a:lstStyle/>
          <a:p>
            <a:r>
              <a:rPr lang="ru-RU" b="1" i="1" dirty="0" err="1">
                <a:solidFill>
                  <a:schemeClr val="bg1"/>
                </a:solidFill>
              </a:rPr>
              <a:t>Теонімічна</a:t>
            </a:r>
            <a:r>
              <a:rPr lang="ru-RU" b="1" i="1" dirty="0">
                <a:solidFill>
                  <a:schemeClr val="bg1"/>
                </a:solidFill>
              </a:rPr>
              <a:t> концептуальна метафора, на </a:t>
            </a:r>
            <a:r>
              <a:rPr lang="ru-RU" b="1" i="1" dirty="0" err="1">
                <a:solidFill>
                  <a:schemeClr val="bg1"/>
                </a:solidFill>
              </a:rPr>
              <a:t>якій</a:t>
            </a:r>
            <a:r>
              <a:rPr lang="ru-RU" b="1" i="1" dirty="0">
                <a:solidFill>
                  <a:schemeClr val="bg1"/>
                </a:solidFill>
              </a:rPr>
              <a:t> </a:t>
            </a:r>
            <a:r>
              <a:rPr lang="ru-RU" b="1" i="1" dirty="0" err="1">
                <a:solidFill>
                  <a:schemeClr val="bg1"/>
                </a:solidFill>
              </a:rPr>
              <a:t>ґрунтується</a:t>
            </a:r>
            <a:r>
              <a:rPr lang="ru-RU" b="1" i="1" dirty="0">
                <a:solidFill>
                  <a:schemeClr val="bg1"/>
                </a:solidFill>
              </a:rPr>
              <a:t> </a:t>
            </a:r>
            <a:r>
              <a:rPr lang="ru-RU" b="1" i="1" dirty="0" err="1">
                <a:solidFill>
                  <a:schemeClr val="bg1"/>
                </a:solidFill>
              </a:rPr>
              <a:t>вірш</a:t>
            </a:r>
            <a:r>
              <a:rPr lang="ru-RU" b="1" i="1" dirty="0">
                <a:solidFill>
                  <a:schemeClr val="bg1"/>
                </a:solidFill>
              </a:rPr>
              <a:t> "</a:t>
            </a:r>
            <a:r>
              <a:rPr lang="ru-RU" b="1" i="1" dirty="0" err="1">
                <a:solidFill>
                  <a:schemeClr val="bg1"/>
                </a:solidFill>
              </a:rPr>
              <a:t>Тінь</a:t>
            </a:r>
            <a:r>
              <a:rPr lang="ru-RU" b="1" i="1" dirty="0">
                <a:solidFill>
                  <a:schemeClr val="bg1"/>
                </a:solidFill>
              </a:rPr>
              <a:t> </a:t>
            </a:r>
            <a:r>
              <a:rPr lang="ru-RU" b="1" i="1" dirty="0" err="1">
                <a:solidFill>
                  <a:schemeClr val="bg1"/>
                </a:solidFill>
              </a:rPr>
              <a:t>Сізіфа</a:t>
            </a:r>
            <a:r>
              <a:rPr lang="ru-RU" b="1" i="1" dirty="0">
                <a:solidFill>
                  <a:schemeClr val="bg1"/>
                </a:solidFill>
              </a:rPr>
              <a:t>", </a:t>
            </a:r>
            <a:r>
              <a:rPr lang="ru-RU" b="1" i="1" dirty="0" err="1">
                <a:solidFill>
                  <a:schemeClr val="bg1"/>
                </a:solidFill>
              </a:rPr>
              <a:t>знімає</a:t>
            </a:r>
            <a:r>
              <a:rPr lang="ru-RU" b="1" i="1" dirty="0">
                <a:solidFill>
                  <a:schemeClr val="bg1"/>
                </a:solidFill>
              </a:rPr>
              <a:t> </a:t>
            </a:r>
            <a:r>
              <a:rPr lang="ru-RU" b="1" i="1" dirty="0" err="1">
                <a:solidFill>
                  <a:schemeClr val="bg1"/>
                </a:solidFill>
              </a:rPr>
              <a:t>протиріччя</a:t>
            </a:r>
            <a:r>
              <a:rPr lang="ru-RU" b="1" i="1" dirty="0">
                <a:solidFill>
                  <a:schemeClr val="bg1"/>
                </a:solidFill>
              </a:rPr>
              <a:t> </a:t>
            </a:r>
            <a:r>
              <a:rPr lang="ru-RU" b="1" i="1" dirty="0" err="1">
                <a:solidFill>
                  <a:schemeClr val="bg1"/>
                </a:solidFill>
              </a:rPr>
              <a:t>між</a:t>
            </a:r>
            <a:r>
              <a:rPr lang="ru-RU" b="1" i="1" dirty="0">
                <a:solidFill>
                  <a:schemeClr val="bg1"/>
                </a:solidFill>
              </a:rPr>
              <a:t> </a:t>
            </a:r>
            <a:r>
              <a:rPr lang="ru-RU" b="1" i="1" dirty="0" err="1">
                <a:solidFill>
                  <a:schemeClr val="bg1"/>
                </a:solidFill>
              </a:rPr>
              <a:t>сакральним</a:t>
            </a:r>
            <a:r>
              <a:rPr lang="ru-RU" b="1" i="1" dirty="0">
                <a:solidFill>
                  <a:schemeClr val="bg1"/>
                </a:solidFill>
              </a:rPr>
              <a:t> і </a:t>
            </a:r>
            <a:r>
              <a:rPr lang="ru-RU" b="1" i="1" dirty="0" err="1">
                <a:solidFill>
                  <a:schemeClr val="bg1"/>
                </a:solidFill>
              </a:rPr>
              <a:t>профанним</a:t>
            </a:r>
            <a:r>
              <a:rPr lang="ru-RU" b="1" i="1" dirty="0">
                <a:solidFill>
                  <a:schemeClr val="bg1"/>
                </a:solidFill>
              </a:rPr>
              <a:t> часом:</a:t>
            </a:r>
            <a:endParaRPr lang="uk-UA" b="1" i="1" dirty="0">
              <a:solidFill>
                <a:schemeClr val="bg1"/>
              </a:solidFill>
            </a:endParaRPr>
          </a:p>
          <a:p>
            <a:r>
              <a:rPr lang="ru-RU" b="1" i="1" dirty="0" err="1">
                <a:solidFill>
                  <a:schemeClr val="bg1"/>
                </a:solidFill>
              </a:rPr>
              <a:t>Поетичний</a:t>
            </a:r>
            <a:r>
              <a:rPr lang="ru-RU" b="1" i="1" dirty="0">
                <a:solidFill>
                  <a:schemeClr val="bg1"/>
                </a:solidFill>
              </a:rPr>
              <a:t> </a:t>
            </a:r>
            <a:r>
              <a:rPr lang="ru-RU" b="1" i="1" dirty="0" err="1">
                <a:solidFill>
                  <a:schemeClr val="bg1"/>
                </a:solidFill>
              </a:rPr>
              <a:t>вимір</a:t>
            </a:r>
            <a:r>
              <a:rPr lang="ru-RU" b="1" i="1" dirty="0">
                <a:solidFill>
                  <a:schemeClr val="bg1"/>
                </a:solidFill>
              </a:rPr>
              <a:t> часу </a:t>
            </a:r>
            <a:r>
              <a:rPr lang="ru-RU" b="1" i="1" dirty="0" err="1">
                <a:solidFill>
                  <a:schemeClr val="bg1"/>
                </a:solidFill>
              </a:rPr>
              <a:t>дозволяє</a:t>
            </a:r>
            <a:r>
              <a:rPr lang="ru-RU" b="1" i="1" dirty="0">
                <a:solidFill>
                  <a:schemeClr val="bg1"/>
                </a:solidFill>
              </a:rPr>
              <a:t> </a:t>
            </a:r>
            <a:r>
              <a:rPr lang="ru-RU" b="1" i="1" dirty="0" err="1">
                <a:solidFill>
                  <a:schemeClr val="bg1"/>
                </a:solidFill>
              </a:rPr>
              <a:t>поетесі</a:t>
            </a:r>
            <a:r>
              <a:rPr lang="ru-RU" b="1" i="1" dirty="0">
                <a:solidFill>
                  <a:schemeClr val="bg1"/>
                </a:solidFill>
              </a:rPr>
              <a:t> </a:t>
            </a:r>
            <a:r>
              <a:rPr lang="ru-RU" b="1" i="1" dirty="0" err="1">
                <a:solidFill>
                  <a:schemeClr val="bg1"/>
                </a:solidFill>
              </a:rPr>
              <a:t>вільно</a:t>
            </a:r>
            <a:r>
              <a:rPr lang="ru-RU" b="1" i="1" dirty="0">
                <a:solidFill>
                  <a:schemeClr val="bg1"/>
                </a:solidFill>
              </a:rPr>
              <a:t> </a:t>
            </a:r>
            <a:r>
              <a:rPr lang="ru-RU" b="1" i="1" dirty="0" err="1">
                <a:solidFill>
                  <a:schemeClr val="bg1"/>
                </a:solidFill>
              </a:rPr>
              <a:t>мандрувати</a:t>
            </a:r>
            <a:r>
              <a:rPr lang="ru-RU" b="1" i="1" dirty="0">
                <a:solidFill>
                  <a:schemeClr val="bg1"/>
                </a:solidFill>
              </a:rPr>
              <a:t> </a:t>
            </a:r>
            <a:r>
              <a:rPr lang="ru-RU" b="1" i="1" dirty="0" err="1">
                <a:solidFill>
                  <a:schemeClr val="bg1"/>
                </a:solidFill>
              </a:rPr>
              <a:t>епохами</a:t>
            </a:r>
            <a:r>
              <a:rPr lang="ru-RU" b="1" i="1" dirty="0">
                <a:solidFill>
                  <a:schemeClr val="bg1"/>
                </a:solidFill>
              </a:rPr>
              <a:t> та континентами, </a:t>
            </a:r>
            <a:r>
              <a:rPr lang="ru-RU" b="1" i="1" dirty="0" err="1">
                <a:solidFill>
                  <a:schemeClr val="bg1"/>
                </a:solidFill>
              </a:rPr>
              <a:t>відірвавшись</a:t>
            </a:r>
            <a:r>
              <a:rPr lang="ru-RU" b="1" i="1" dirty="0">
                <a:solidFill>
                  <a:schemeClr val="bg1"/>
                </a:solidFill>
              </a:rPr>
              <a:t> </a:t>
            </a:r>
            <a:r>
              <a:rPr lang="ru-RU" b="1" i="1" dirty="0" err="1">
                <a:solidFill>
                  <a:schemeClr val="bg1"/>
                </a:solidFill>
              </a:rPr>
              <a:t>від</a:t>
            </a:r>
            <a:r>
              <a:rPr lang="ru-RU" b="1" i="1" dirty="0">
                <a:solidFill>
                  <a:schemeClr val="bg1"/>
                </a:solidFill>
              </a:rPr>
              <a:t> </a:t>
            </a:r>
            <a:r>
              <a:rPr lang="ru-RU" b="1" i="1" dirty="0" err="1">
                <a:solidFill>
                  <a:schemeClr val="bg1"/>
                </a:solidFill>
              </a:rPr>
              <a:t>буденного</a:t>
            </a:r>
            <a:r>
              <a:rPr lang="ru-RU" b="1" i="1" dirty="0">
                <a:solidFill>
                  <a:schemeClr val="bg1"/>
                </a:solidFill>
              </a:rPr>
              <a:t> </a:t>
            </a:r>
            <a:r>
              <a:rPr lang="ru-RU" b="1" i="1" dirty="0" err="1">
                <a:solidFill>
                  <a:schemeClr val="bg1"/>
                </a:solidFill>
              </a:rPr>
              <a:t>життя</a:t>
            </a:r>
            <a:r>
              <a:rPr lang="ru-RU" b="1" i="1" dirty="0">
                <a:solidFill>
                  <a:schemeClr val="bg1"/>
                </a:solidFill>
              </a:rPr>
              <a:t>.</a:t>
            </a:r>
            <a:endParaRPr lang="uk-UA" b="1" i="1" dirty="0">
              <a:solidFill>
                <a:schemeClr val="bg1"/>
              </a:solidFill>
            </a:endParaRPr>
          </a:p>
        </p:txBody>
      </p:sp>
      <p:sp>
        <p:nvSpPr>
          <p:cNvPr id="4" name="Объект 3"/>
          <p:cNvSpPr>
            <a:spLocks noGrp="1"/>
          </p:cNvSpPr>
          <p:nvPr>
            <p:ph sz="half" idx="2"/>
          </p:nvPr>
        </p:nvSpPr>
        <p:spPr>
          <a:xfrm>
            <a:off x="5654493" y="1227551"/>
            <a:ext cx="5781770" cy="5498925"/>
          </a:xfrm>
        </p:spPr>
        <p:txBody>
          <a:bodyPr/>
          <a:lstStyle/>
          <a:p>
            <a:r>
              <a:rPr lang="ru-RU" b="1" i="1" dirty="0">
                <a:solidFill>
                  <a:schemeClr val="bg1"/>
                </a:solidFill>
              </a:rPr>
              <a:t>В корчах і в кручах </a:t>
            </a:r>
            <a:r>
              <a:rPr lang="ru-RU" b="1" i="1" dirty="0" err="1">
                <a:solidFill>
                  <a:schemeClr val="bg1"/>
                </a:solidFill>
              </a:rPr>
              <a:t>умирають</a:t>
            </a:r>
            <a:r>
              <a:rPr lang="ru-RU" b="1" i="1" dirty="0">
                <a:solidFill>
                  <a:schemeClr val="bg1"/>
                </a:solidFill>
              </a:rPr>
              <a:t> </a:t>
            </a:r>
            <a:r>
              <a:rPr lang="ru-RU" b="1" i="1" dirty="0" err="1">
                <a:solidFill>
                  <a:schemeClr val="bg1"/>
                </a:solidFill>
              </a:rPr>
              <a:t>міфи</a:t>
            </a:r>
            <a:r>
              <a:rPr lang="ru-RU" b="1" i="1" dirty="0">
                <a:solidFill>
                  <a:schemeClr val="bg1"/>
                </a:solidFill>
              </a:rPr>
              <a:t>…</a:t>
            </a:r>
            <a:endParaRPr lang="uk-UA" b="1" i="1" dirty="0">
              <a:solidFill>
                <a:schemeClr val="bg1"/>
              </a:solidFill>
            </a:endParaRPr>
          </a:p>
          <a:p>
            <a:r>
              <a:rPr lang="ru-RU" b="1" i="1" dirty="0">
                <a:solidFill>
                  <a:schemeClr val="bg1"/>
                </a:solidFill>
              </a:rPr>
              <a:t>І </a:t>
            </a:r>
            <a:r>
              <a:rPr lang="ru-RU" b="1" i="1" dirty="0" err="1">
                <a:solidFill>
                  <a:schemeClr val="bg1"/>
                </a:solidFill>
              </a:rPr>
              <a:t>тільки</a:t>
            </a:r>
            <a:r>
              <a:rPr lang="ru-RU" b="1" i="1" dirty="0">
                <a:solidFill>
                  <a:schemeClr val="bg1"/>
                </a:solidFill>
              </a:rPr>
              <a:t> ми, </a:t>
            </a:r>
            <a:r>
              <a:rPr lang="ru-RU" b="1" i="1" dirty="0" err="1">
                <a:solidFill>
                  <a:schemeClr val="bg1"/>
                </a:solidFill>
              </a:rPr>
              <a:t>подряпані</a:t>
            </a:r>
            <a:r>
              <a:rPr lang="ru-RU" b="1" i="1" dirty="0">
                <a:solidFill>
                  <a:schemeClr val="bg1"/>
                </a:solidFill>
              </a:rPr>
              <a:t> </a:t>
            </a:r>
            <a:r>
              <a:rPr lang="ru-RU" b="1" i="1" dirty="0" err="1">
                <a:solidFill>
                  <a:schemeClr val="bg1"/>
                </a:solidFill>
              </a:rPr>
              <a:t>Сізіфи</a:t>
            </a:r>
            <a:r>
              <a:rPr lang="ru-RU" b="1" i="1" dirty="0">
                <a:solidFill>
                  <a:schemeClr val="bg1"/>
                </a:solidFill>
              </a:rPr>
              <a:t>,</a:t>
            </a:r>
            <a:endParaRPr lang="uk-UA" b="1" i="1" dirty="0">
              <a:solidFill>
                <a:schemeClr val="bg1"/>
              </a:solidFill>
            </a:endParaRPr>
          </a:p>
          <a:p>
            <a:r>
              <a:rPr lang="ru-RU" b="1" i="1" dirty="0" err="1">
                <a:solidFill>
                  <a:schemeClr val="bg1"/>
                </a:solidFill>
              </a:rPr>
              <a:t>Тябричим</a:t>
            </a:r>
            <a:r>
              <a:rPr lang="ru-RU" b="1" i="1" dirty="0">
                <a:solidFill>
                  <a:schemeClr val="bg1"/>
                </a:solidFill>
              </a:rPr>
              <a:t> </a:t>
            </a:r>
            <a:r>
              <a:rPr lang="ru-RU" b="1" i="1" dirty="0" err="1">
                <a:solidFill>
                  <a:schemeClr val="bg1"/>
                </a:solidFill>
              </a:rPr>
              <a:t>вгору</a:t>
            </a:r>
            <a:r>
              <a:rPr lang="ru-RU" b="1" i="1" dirty="0">
                <a:solidFill>
                  <a:schemeClr val="bg1"/>
                </a:solidFill>
              </a:rPr>
              <a:t> </a:t>
            </a:r>
            <a:r>
              <a:rPr lang="ru-RU" b="1" i="1" dirty="0" err="1">
                <a:solidFill>
                  <a:schemeClr val="bg1"/>
                </a:solidFill>
              </a:rPr>
              <a:t>камінь</a:t>
            </a:r>
            <a:r>
              <a:rPr lang="ru-RU" b="1" i="1" dirty="0">
                <a:solidFill>
                  <a:schemeClr val="bg1"/>
                </a:solidFill>
              </a:rPr>
              <a:t>-рюкзаки</a:t>
            </a:r>
          </a:p>
          <a:p>
            <a:endParaRPr lang="ru-RU" b="1" i="1" dirty="0">
              <a:solidFill>
                <a:schemeClr val="bg1"/>
              </a:solidFill>
            </a:endParaRPr>
          </a:p>
          <a:p>
            <a:r>
              <a:rPr lang="ru-RU" b="1" i="1" dirty="0">
                <a:solidFill>
                  <a:schemeClr val="bg1"/>
                </a:solidFill>
              </a:rPr>
              <a:t>А ми </a:t>
            </a:r>
            <a:r>
              <a:rPr lang="ru-RU" b="1" i="1" dirty="0" err="1">
                <a:solidFill>
                  <a:schemeClr val="bg1"/>
                </a:solidFill>
              </a:rPr>
              <a:t>йдемо</a:t>
            </a:r>
            <a:r>
              <a:rPr lang="ru-RU" b="1" i="1" dirty="0">
                <a:solidFill>
                  <a:schemeClr val="bg1"/>
                </a:solidFill>
              </a:rPr>
              <a:t>, де </a:t>
            </a:r>
            <a:r>
              <a:rPr lang="ru-RU" b="1" i="1" dirty="0" err="1">
                <a:solidFill>
                  <a:schemeClr val="bg1"/>
                </a:solidFill>
              </a:rPr>
              <a:t>швидше</a:t>
            </a:r>
            <a:r>
              <a:rPr lang="ru-RU" b="1" i="1" dirty="0">
                <a:solidFill>
                  <a:schemeClr val="bg1"/>
                </a:solidFill>
              </a:rPr>
              <a:t>, де </a:t>
            </a:r>
            <a:r>
              <a:rPr lang="ru-RU" b="1" i="1" dirty="0" err="1">
                <a:solidFill>
                  <a:schemeClr val="bg1"/>
                </a:solidFill>
              </a:rPr>
              <a:t>поволі</a:t>
            </a:r>
            <a:r>
              <a:rPr lang="ru-RU" b="1" i="1" dirty="0">
                <a:solidFill>
                  <a:schemeClr val="bg1"/>
                </a:solidFill>
              </a:rPr>
              <a:t>.</a:t>
            </a:r>
            <a:endParaRPr lang="uk-UA" b="1" i="1" dirty="0">
              <a:solidFill>
                <a:schemeClr val="bg1"/>
              </a:solidFill>
            </a:endParaRPr>
          </a:p>
          <a:p>
            <a:r>
              <a:rPr lang="ru-RU" b="1" i="1" dirty="0" err="1">
                <a:solidFill>
                  <a:schemeClr val="bg1"/>
                </a:solidFill>
              </a:rPr>
              <a:t>Йдемо</a:t>
            </a:r>
            <a:r>
              <a:rPr lang="ru-RU" b="1" i="1" dirty="0">
                <a:solidFill>
                  <a:schemeClr val="bg1"/>
                </a:solidFill>
              </a:rPr>
              <a:t> </a:t>
            </a:r>
            <a:r>
              <a:rPr lang="ru-RU" b="1" i="1" dirty="0" err="1">
                <a:solidFill>
                  <a:schemeClr val="bg1"/>
                </a:solidFill>
              </a:rPr>
              <a:t>угору</a:t>
            </a:r>
            <a:r>
              <a:rPr lang="ru-RU" b="1" i="1" dirty="0">
                <a:solidFill>
                  <a:schemeClr val="bg1"/>
                </a:solidFill>
              </a:rPr>
              <a:t>, і нема </a:t>
            </a:r>
            <a:r>
              <a:rPr lang="ru-RU" b="1" i="1" dirty="0" err="1">
                <a:solidFill>
                  <a:schemeClr val="bg1"/>
                </a:solidFill>
              </a:rPr>
              <a:t>доріг</a:t>
            </a:r>
            <a:r>
              <a:rPr lang="ru-RU" b="1" i="1" dirty="0">
                <a:solidFill>
                  <a:schemeClr val="bg1"/>
                </a:solidFill>
              </a:rPr>
              <a:t>.</a:t>
            </a:r>
            <a:endParaRPr lang="uk-UA" b="1" i="1" dirty="0">
              <a:solidFill>
                <a:schemeClr val="bg1"/>
              </a:solidFill>
            </a:endParaRPr>
          </a:p>
          <a:p>
            <a:r>
              <a:rPr lang="ru-RU" b="1" i="1" dirty="0">
                <a:solidFill>
                  <a:schemeClr val="bg1"/>
                </a:solidFill>
              </a:rPr>
              <a:t>І </a:t>
            </a:r>
            <a:r>
              <a:rPr lang="ru-RU" b="1" i="1" dirty="0" err="1">
                <a:solidFill>
                  <a:schemeClr val="bg1"/>
                </a:solidFill>
              </a:rPr>
              <a:t>тінь</a:t>
            </a:r>
            <a:r>
              <a:rPr lang="ru-RU" b="1" i="1" dirty="0">
                <a:solidFill>
                  <a:schemeClr val="bg1"/>
                </a:solidFill>
              </a:rPr>
              <a:t> </a:t>
            </a:r>
            <a:r>
              <a:rPr lang="ru-RU" b="1" i="1" dirty="0" err="1">
                <a:solidFill>
                  <a:schemeClr val="bg1"/>
                </a:solidFill>
              </a:rPr>
              <a:t>Сізіфа</a:t>
            </a:r>
            <a:r>
              <a:rPr lang="ru-RU" b="1" i="1" dirty="0">
                <a:solidFill>
                  <a:schemeClr val="bg1"/>
                </a:solidFill>
              </a:rPr>
              <a:t>, </a:t>
            </a:r>
            <a:r>
              <a:rPr lang="ru-RU" b="1" i="1" dirty="0" err="1">
                <a:solidFill>
                  <a:schemeClr val="bg1"/>
                </a:solidFill>
              </a:rPr>
              <a:t>тінь</a:t>
            </a:r>
            <a:r>
              <a:rPr lang="ru-RU" b="1" i="1" dirty="0">
                <a:solidFill>
                  <a:schemeClr val="bg1"/>
                </a:solidFill>
              </a:rPr>
              <a:t> </a:t>
            </a:r>
            <a:r>
              <a:rPr lang="ru-RU" b="1" i="1" dirty="0" err="1">
                <a:solidFill>
                  <a:schemeClr val="bg1"/>
                </a:solidFill>
              </a:rPr>
              <a:t>моєї</a:t>
            </a:r>
            <a:r>
              <a:rPr lang="ru-RU" b="1" i="1" dirty="0">
                <a:solidFill>
                  <a:schemeClr val="bg1"/>
                </a:solidFill>
              </a:rPr>
              <a:t> </a:t>
            </a:r>
            <a:r>
              <a:rPr lang="ru-RU" b="1" i="1" dirty="0" err="1">
                <a:solidFill>
                  <a:schemeClr val="bg1"/>
                </a:solidFill>
              </a:rPr>
              <a:t>долі</a:t>
            </a:r>
            <a:r>
              <a:rPr lang="ru-RU" b="1" i="1" dirty="0">
                <a:solidFill>
                  <a:schemeClr val="bg1"/>
                </a:solidFill>
              </a:rPr>
              <a:t>…</a:t>
            </a:r>
            <a:endParaRPr lang="uk-UA" b="1" i="1" dirty="0">
              <a:solidFill>
                <a:schemeClr val="bg1"/>
              </a:solidFill>
            </a:endParaRPr>
          </a:p>
          <a:p>
            <a:r>
              <a:rPr lang="ru-RU" b="1" i="1" dirty="0">
                <a:solidFill>
                  <a:schemeClr val="bg1"/>
                </a:solidFill>
              </a:rPr>
              <a:t>І </a:t>
            </a:r>
            <a:r>
              <a:rPr lang="ru-RU" b="1" i="1" dirty="0" err="1">
                <a:solidFill>
                  <a:schemeClr val="bg1"/>
                </a:solidFill>
              </a:rPr>
              <a:t>камінь</a:t>
            </a:r>
            <a:r>
              <a:rPr lang="ru-RU" b="1" i="1" dirty="0">
                <a:solidFill>
                  <a:schemeClr val="bg1"/>
                </a:solidFill>
              </a:rPr>
              <a:t> в </a:t>
            </a:r>
            <a:r>
              <a:rPr lang="ru-RU" b="1" i="1" dirty="0" err="1">
                <a:solidFill>
                  <a:schemeClr val="bg1"/>
                </a:solidFill>
              </a:rPr>
              <a:t>прірву</a:t>
            </a:r>
            <a:r>
              <a:rPr lang="ru-RU" b="1" i="1" dirty="0">
                <a:solidFill>
                  <a:schemeClr val="bg1"/>
                </a:solidFill>
              </a:rPr>
              <a:t> котиться з-</a:t>
            </a:r>
            <a:r>
              <a:rPr lang="ru-RU" b="1" i="1" dirty="0" err="1">
                <a:solidFill>
                  <a:schemeClr val="bg1"/>
                </a:solidFill>
              </a:rPr>
              <a:t>під</a:t>
            </a:r>
            <a:r>
              <a:rPr lang="ru-RU" b="1" i="1" dirty="0">
                <a:solidFill>
                  <a:schemeClr val="bg1"/>
                </a:solidFill>
              </a:rPr>
              <a:t> </a:t>
            </a:r>
            <a:r>
              <a:rPr lang="ru-RU" b="1" i="1" dirty="0" err="1">
                <a:solidFill>
                  <a:schemeClr val="bg1"/>
                </a:solidFill>
              </a:rPr>
              <a:t>ніг</a:t>
            </a:r>
            <a:r>
              <a:rPr lang="ru-RU" b="1" i="1" dirty="0">
                <a:solidFill>
                  <a:schemeClr val="bg1"/>
                </a:solidFill>
              </a:rPr>
              <a:t>… </a:t>
            </a:r>
          </a:p>
          <a:p>
            <a:endParaRPr lang="ru-RU" b="1" i="1" dirty="0">
              <a:solidFill>
                <a:schemeClr val="bg1"/>
              </a:solidFill>
            </a:endParaRPr>
          </a:p>
          <a:p>
            <a:r>
              <a:rPr lang="ru-RU" b="1" i="1" dirty="0">
                <a:solidFill>
                  <a:schemeClr val="bg1"/>
                </a:solidFill>
              </a:rPr>
              <a:t>Я </a:t>
            </a:r>
            <a:r>
              <a:rPr lang="ru-RU" b="1" i="1" dirty="0" err="1">
                <a:solidFill>
                  <a:schemeClr val="bg1"/>
                </a:solidFill>
              </a:rPr>
              <a:t>скрізь</a:t>
            </a:r>
            <a:r>
              <a:rPr lang="ru-RU" b="1" i="1" dirty="0">
                <a:solidFill>
                  <a:schemeClr val="bg1"/>
                </a:solidFill>
              </a:rPr>
              <a:t> своя, і я </a:t>
            </a:r>
            <a:r>
              <a:rPr lang="ru-RU" b="1" i="1" dirty="0" err="1">
                <a:solidFill>
                  <a:schemeClr val="bg1"/>
                </a:solidFill>
              </a:rPr>
              <a:t>ніде</a:t>
            </a:r>
            <a:r>
              <a:rPr lang="ru-RU" b="1" i="1" dirty="0">
                <a:solidFill>
                  <a:schemeClr val="bg1"/>
                </a:solidFill>
              </a:rPr>
              <a:t> не дома.</a:t>
            </a:r>
            <a:endParaRPr lang="uk-UA" b="1" i="1" dirty="0">
              <a:solidFill>
                <a:schemeClr val="bg1"/>
              </a:solidFill>
            </a:endParaRPr>
          </a:p>
          <a:p>
            <a:r>
              <a:rPr lang="ru-RU" b="1" i="1" dirty="0">
                <a:solidFill>
                  <a:schemeClr val="bg1"/>
                </a:solidFill>
              </a:rPr>
              <a:t>Душа </a:t>
            </a:r>
            <a:r>
              <a:rPr lang="ru-RU" b="1" i="1" dirty="0" err="1">
                <a:solidFill>
                  <a:schemeClr val="bg1"/>
                </a:solidFill>
              </a:rPr>
              <a:t>летить</a:t>
            </a:r>
            <a:r>
              <a:rPr lang="ru-RU" b="1" i="1" dirty="0">
                <a:solidFill>
                  <a:schemeClr val="bg1"/>
                </a:solidFill>
              </a:rPr>
              <a:t> у </a:t>
            </a:r>
            <a:r>
              <a:rPr lang="ru-RU" b="1" i="1" dirty="0" err="1">
                <a:solidFill>
                  <a:schemeClr val="bg1"/>
                </a:solidFill>
              </a:rPr>
              <a:t>посвіті</a:t>
            </a:r>
            <a:r>
              <a:rPr lang="ru-RU" b="1" i="1" dirty="0">
                <a:solidFill>
                  <a:schemeClr val="bg1"/>
                </a:solidFill>
              </a:rPr>
              <a:t> </a:t>
            </a:r>
            <a:r>
              <a:rPr lang="ru-RU" b="1" i="1" dirty="0" err="1">
                <a:solidFill>
                  <a:schemeClr val="bg1"/>
                </a:solidFill>
              </a:rPr>
              <a:t>епох</a:t>
            </a:r>
            <a:r>
              <a:rPr lang="ru-RU" b="1" i="1" dirty="0">
                <a:solidFill>
                  <a:schemeClr val="bg1"/>
                </a:solidFill>
              </a:rPr>
              <a:t> </a:t>
            </a:r>
            <a:endParaRPr lang="uk-UA" b="1" i="1" dirty="0">
              <a:solidFill>
                <a:schemeClr val="bg1"/>
              </a:solidFill>
            </a:endParaRPr>
          </a:p>
        </p:txBody>
      </p:sp>
    </p:spTree>
    <p:extLst>
      <p:ext uri="{BB962C8B-B14F-4D97-AF65-F5344CB8AC3E}">
        <p14:creationId xmlns:p14="http://schemas.microsoft.com/office/powerpoint/2010/main" val="2450834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1000"/>
                                  </p:stCondLst>
                                  <p:iterate type="lt">
                                    <p:tmPct val="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2850"/>
                            </p:stCondLst>
                            <p:childTnLst>
                              <p:par>
                                <p:cTn id="9" presetID="10" presetClass="entr" presetSubtype="0" fill="hold" nodeType="afterEffect">
                                  <p:stCondLst>
                                    <p:cond delay="1000"/>
                                  </p:stCondLst>
                                  <p:iterate type="lt">
                                    <p:tmPct val="10000"/>
                                  </p:iterate>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1000"/>
                                        <p:tgtEl>
                                          <p:spTgt spid="3">
                                            <p:txEl>
                                              <p:pRg st="0" end="0"/>
                                            </p:txEl>
                                          </p:spTgt>
                                        </p:tgtEl>
                                      </p:cBhvr>
                                    </p:animEffect>
                                  </p:childTnLst>
                                </p:cTn>
                              </p:par>
                            </p:childTnLst>
                          </p:cTn>
                        </p:par>
                        <p:par>
                          <p:cTn id="12" fill="hold">
                            <p:stCondLst>
                              <p:cond delay="15850"/>
                            </p:stCondLst>
                            <p:childTnLst>
                              <p:par>
                                <p:cTn id="13" presetID="10" presetClass="entr" presetSubtype="0" fill="hold" nodeType="afterEffect">
                                  <p:stCondLst>
                                    <p:cond delay="1000"/>
                                  </p:stCondLst>
                                  <p:iterate type="lt">
                                    <p:tmPct val="10000"/>
                                  </p:iterate>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1000"/>
                                        <p:tgtEl>
                                          <p:spTgt spid="3">
                                            <p:txEl>
                                              <p:pRg st="1" end="1"/>
                                            </p:txEl>
                                          </p:spTgt>
                                        </p:tgtEl>
                                      </p:cBhvr>
                                    </p:animEffect>
                                  </p:childTnLst>
                                </p:cTn>
                              </p:par>
                            </p:childTnLst>
                          </p:cTn>
                        </p:par>
                        <p:par>
                          <p:cTn id="16" fill="hold">
                            <p:stCondLst>
                              <p:cond delay="27850"/>
                            </p:stCondLst>
                            <p:childTnLst>
                              <p:par>
                                <p:cTn id="17" presetID="10" presetClass="entr" presetSubtype="0" fill="hold" nodeType="afterEffect">
                                  <p:stCondLst>
                                    <p:cond delay="1000"/>
                                  </p:stCondLst>
                                  <p:iterate type="lt">
                                    <p:tmPct val="10000"/>
                                  </p:iterate>
                                  <p:childTnLst>
                                    <p:set>
                                      <p:cBhvr>
                                        <p:cTn id="18" dur="1" fill="hold">
                                          <p:stCondLst>
                                            <p:cond delay="0"/>
                                          </p:stCondLst>
                                        </p:cTn>
                                        <p:tgtEl>
                                          <p:spTgt spid="4">
                                            <p:txEl>
                                              <p:pRg st="0" end="0"/>
                                            </p:txEl>
                                          </p:spTgt>
                                        </p:tgtEl>
                                        <p:attrNameLst>
                                          <p:attrName>style.visibility</p:attrName>
                                        </p:attrNameLst>
                                      </p:cBhvr>
                                      <p:to>
                                        <p:strVal val="visible"/>
                                      </p:to>
                                    </p:set>
                                    <p:animEffect transition="in" filter="fade">
                                      <p:cBhvr>
                                        <p:cTn id="19" dur="1000"/>
                                        <p:tgtEl>
                                          <p:spTgt spid="4">
                                            <p:txEl>
                                              <p:pRg st="0" end="0"/>
                                            </p:txEl>
                                          </p:spTgt>
                                        </p:tgtEl>
                                      </p:cBhvr>
                                    </p:animEffect>
                                  </p:childTnLst>
                                </p:cTn>
                              </p:par>
                            </p:childTnLst>
                          </p:cTn>
                        </p:par>
                        <p:par>
                          <p:cTn id="20" fill="hold">
                            <p:stCondLst>
                              <p:cond delay="32550"/>
                            </p:stCondLst>
                            <p:childTnLst>
                              <p:par>
                                <p:cTn id="21" presetID="10" presetClass="entr" presetSubtype="0" fill="hold" nodeType="afterEffect">
                                  <p:stCondLst>
                                    <p:cond delay="1000"/>
                                  </p:stCondLst>
                                  <p:childTnLst>
                                    <p:set>
                                      <p:cBhvr>
                                        <p:cTn id="22" dur="1" fill="hold">
                                          <p:stCondLst>
                                            <p:cond delay="0"/>
                                          </p:stCondLst>
                                        </p:cTn>
                                        <p:tgtEl>
                                          <p:spTgt spid="4">
                                            <p:txEl>
                                              <p:pRg st="1" end="1"/>
                                            </p:txEl>
                                          </p:spTgt>
                                        </p:tgtEl>
                                        <p:attrNameLst>
                                          <p:attrName>style.visibility</p:attrName>
                                        </p:attrNameLst>
                                      </p:cBhvr>
                                      <p:to>
                                        <p:strVal val="visible"/>
                                      </p:to>
                                    </p:set>
                                    <p:animEffect transition="in" filter="fade">
                                      <p:cBhvr>
                                        <p:cTn id="23" dur="1000"/>
                                        <p:tgtEl>
                                          <p:spTgt spid="4">
                                            <p:txEl>
                                              <p:pRg st="1" end="1"/>
                                            </p:txEl>
                                          </p:spTgt>
                                        </p:tgtEl>
                                      </p:cBhvr>
                                    </p:animEffect>
                                  </p:childTnLst>
                                </p:cTn>
                              </p:par>
                            </p:childTnLst>
                          </p:cTn>
                        </p:par>
                        <p:par>
                          <p:cTn id="24" fill="hold">
                            <p:stCondLst>
                              <p:cond delay="34550"/>
                            </p:stCondLst>
                            <p:childTnLst>
                              <p:par>
                                <p:cTn id="25" presetID="10" presetClass="entr" presetSubtype="0" fill="hold" nodeType="afterEffect">
                                  <p:stCondLst>
                                    <p:cond delay="1000"/>
                                  </p:stCondLst>
                                  <p:iterate type="lt">
                                    <p:tmPct val="10000"/>
                                  </p:iterate>
                                  <p:childTnLst>
                                    <p:set>
                                      <p:cBhvr>
                                        <p:cTn id="26" dur="1" fill="hold">
                                          <p:stCondLst>
                                            <p:cond delay="0"/>
                                          </p:stCondLst>
                                        </p:cTn>
                                        <p:tgtEl>
                                          <p:spTgt spid="4">
                                            <p:txEl>
                                              <p:pRg st="2" end="2"/>
                                            </p:txEl>
                                          </p:spTgt>
                                        </p:tgtEl>
                                        <p:attrNameLst>
                                          <p:attrName>style.visibility</p:attrName>
                                        </p:attrNameLst>
                                      </p:cBhvr>
                                      <p:to>
                                        <p:strVal val="visible"/>
                                      </p:to>
                                    </p:set>
                                    <p:animEffect transition="in" filter="fade">
                                      <p:cBhvr>
                                        <p:cTn id="27" dur="1000"/>
                                        <p:tgtEl>
                                          <p:spTgt spid="4">
                                            <p:txEl>
                                              <p:pRg st="2" end="2"/>
                                            </p:txEl>
                                          </p:spTgt>
                                        </p:tgtEl>
                                      </p:cBhvr>
                                    </p:animEffect>
                                  </p:childTnLst>
                                </p:cTn>
                              </p:par>
                            </p:childTnLst>
                          </p:cTn>
                        </p:par>
                        <p:par>
                          <p:cTn id="28" fill="hold">
                            <p:stCondLst>
                              <p:cond delay="39150"/>
                            </p:stCondLst>
                            <p:childTnLst>
                              <p:par>
                                <p:cTn id="29" presetID="10" presetClass="entr" presetSubtype="0" fill="hold" nodeType="afterEffect">
                                  <p:stCondLst>
                                    <p:cond delay="0"/>
                                  </p:stCondLst>
                                  <p:iterate type="lt">
                                    <p:tmPct val="10000"/>
                                  </p:iterate>
                                  <p:childTnLst>
                                    <p:set>
                                      <p:cBhvr>
                                        <p:cTn id="30" dur="1" fill="hold">
                                          <p:stCondLst>
                                            <p:cond delay="0"/>
                                          </p:stCondLst>
                                        </p:cTn>
                                        <p:tgtEl>
                                          <p:spTgt spid="4">
                                            <p:txEl>
                                              <p:pRg st="4" end="4"/>
                                            </p:txEl>
                                          </p:spTgt>
                                        </p:tgtEl>
                                        <p:attrNameLst>
                                          <p:attrName>style.visibility</p:attrName>
                                        </p:attrNameLst>
                                      </p:cBhvr>
                                      <p:to>
                                        <p:strVal val="visible"/>
                                      </p:to>
                                    </p:set>
                                    <p:animEffect transition="in" filter="fade">
                                      <p:cBhvr>
                                        <p:cTn id="31" dur="1000"/>
                                        <p:tgtEl>
                                          <p:spTgt spid="4">
                                            <p:txEl>
                                              <p:pRg st="4" end="4"/>
                                            </p:txEl>
                                          </p:spTgt>
                                        </p:tgtEl>
                                      </p:cBhvr>
                                    </p:animEffect>
                                  </p:childTnLst>
                                </p:cTn>
                              </p:par>
                            </p:childTnLst>
                          </p:cTn>
                        </p:par>
                        <p:par>
                          <p:cTn id="32" fill="hold">
                            <p:stCondLst>
                              <p:cond delay="42750"/>
                            </p:stCondLst>
                            <p:childTnLst>
                              <p:par>
                                <p:cTn id="33" presetID="10" presetClass="entr" presetSubtype="0" fill="hold" nodeType="afterEffect">
                                  <p:stCondLst>
                                    <p:cond delay="1000"/>
                                  </p:stCondLst>
                                  <p:iterate type="lt">
                                    <p:tmPct val="10000"/>
                                  </p:iterate>
                                  <p:childTnLst>
                                    <p:set>
                                      <p:cBhvr>
                                        <p:cTn id="34" dur="1" fill="hold">
                                          <p:stCondLst>
                                            <p:cond delay="0"/>
                                          </p:stCondLst>
                                        </p:cTn>
                                        <p:tgtEl>
                                          <p:spTgt spid="4">
                                            <p:txEl>
                                              <p:pRg st="5" end="5"/>
                                            </p:txEl>
                                          </p:spTgt>
                                        </p:tgtEl>
                                        <p:attrNameLst>
                                          <p:attrName>style.visibility</p:attrName>
                                        </p:attrNameLst>
                                      </p:cBhvr>
                                      <p:to>
                                        <p:strVal val="visible"/>
                                      </p:to>
                                    </p:set>
                                    <p:animEffect transition="in" filter="fade">
                                      <p:cBhvr>
                                        <p:cTn id="35" dur="1000"/>
                                        <p:tgtEl>
                                          <p:spTgt spid="4">
                                            <p:txEl>
                                              <p:pRg st="5" end="5"/>
                                            </p:txEl>
                                          </p:spTgt>
                                        </p:tgtEl>
                                      </p:cBhvr>
                                    </p:animEffect>
                                  </p:childTnLst>
                                </p:cTn>
                              </p:par>
                            </p:childTnLst>
                          </p:cTn>
                        </p:par>
                        <p:par>
                          <p:cTn id="36" fill="hold">
                            <p:stCondLst>
                              <p:cond delay="46850"/>
                            </p:stCondLst>
                            <p:childTnLst>
                              <p:par>
                                <p:cTn id="37" presetID="10" presetClass="entr" presetSubtype="0" fill="hold" nodeType="afterEffect">
                                  <p:stCondLst>
                                    <p:cond delay="0"/>
                                  </p:stCondLst>
                                  <p:iterate type="lt">
                                    <p:tmPct val="10000"/>
                                  </p:iterate>
                                  <p:childTnLst>
                                    <p:set>
                                      <p:cBhvr>
                                        <p:cTn id="38" dur="1" fill="hold">
                                          <p:stCondLst>
                                            <p:cond delay="0"/>
                                          </p:stCondLst>
                                        </p:cTn>
                                        <p:tgtEl>
                                          <p:spTgt spid="4">
                                            <p:txEl>
                                              <p:pRg st="6" end="6"/>
                                            </p:txEl>
                                          </p:spTgt>
                                        </p:tgtEl>
                                        <p:attrNameLst>
                                          <p:attrName>style.visibility</p:attrName>
                                        </p:attrNameLst>
                                      </p:cBhvr>
                                      <p:to>
                                        <p:strVal val="visible"/>
                                      </p:to>
                                    </p:set>
                                    <p:animEffect transition="in" filter="fade">
                                      <p:cBhvr>
                                        <p:cTn id="39" dur="1000"/>
                                        <p:tgtEl>
                                          <p:spTgt spid="4">
                                            <p:txEl>
                                              <p:pRg st="6" end="6"/>
                                            </p:txEl>
                                          </p:spTgt>
                                        </p:tgtEl>
                                      </p:cBhvr>
                                    </p:animEffect>
                                  </p:childTnLst>
                                </p:cTn>
                              </p:par>
                            </p:childTnLst>
                          </p:cTn>
                        </p:par>
                        <p:par>
                          <p:cTn id="40" fill="hold">
                            <p:stCondLst>
                              <p:cond delay="50250"/>
                            </p:stCondLst>
                            <p:childTnLst>
                              <p:par>
                                <p:cTn id="41" presetID="10" presetClass="entr" presetSubtype="0" fill="hold" nodeType="afterEffect">
                                  <p:stCondLst>
                                    <p:cond delay="1000"/>
                                  </p:stCondLst>
                                  <p:iterate type="lt">
                                    <p:tmPct val="10000"/>
                                  </p:iterate>
                                  <p:childTnLst>
                                    <p:set>
                                      <p:cBhvr>
                                        <p:cTn id="42" dur="1" fill="hold">
                                          <p:stCondLst>
                                            <p:cond delay="0"/>
                                          </p:stCondLst>
                                        </p:cTn>
                                        <p:tgtEl>
                                          <p:spTgt spid="4">
                                            <p:txEl>
                                              <p:pRg st="7" end="7"/>
                                            </p:txEl>
                                          </p:spTgt>
                                        </p:tgtEl>
                                        <p:attrNameLst>
                                          <p:attrName>style.visibility</p:attrName>
                                        </p:attrNameLst>
                                      </p:cBhvr>
                                      <p:to>
                                        <p:strVal val="visible"/>
                                      </p:to>
                                    </p:set>
                                    <p:animEffect transition="in" filter="fade">
                                      <p:cBhvr>
                                        <p:cTn id="43" dur="1000"/>
                                        <p:tgtEl>
                                          <p:spTgt spid="4">
                                            <p:txEl>
                                              <p:pRg st="7" end="7"/>
                                            </p:txEl>
                                          </p:spTgt>
                                        </p:tgtEl>
                                      </p:cBhvr>
                                    </p:animEffect>
                                  </p:childTnLst>
                                </p:cTn>
                              </p:par>
                            </p:childTnLst>
                          </p:cTn>
                        </p:par>
                        <p:par>
                          <p:cTn id="44" fill="hold">
                            <p:stCondLst>
                              <p:cond delay="55250"/>
                            </p:stCondLst>
                            <p:childTnLst>
                              <p:par>
                                <p:cTn id="45" presetID="10" presetClass="entr" presetSubtype="0" fill="hold" nodeType="afterEffect">
                                  <p:stCondLst>
                                    <p:cond delay="1000"/>
                                  </p:stCondLst>
                                  <p:iterate type="lt">
                                    <p:tmPct val="10000"/>
                                  </p:iterate>
                                  <p:childTnLst>
                                    <p:set>
                                      <p:cBhvr>
                                        <p:cTn id="46" dur="1" fill="hold">
                                          <p:stCondLst>
                                            <p:cond delay="0"/>
                                          </p:stCondLst>
                                        </p:cTn>
                                        <p:tgtEl>
                                          <p:spTgt spid="4">
                                            <p:txEl>
                                              <p:pRg st="9" end="9"/>
                                            </p:txEl>
                                          </p:spTgt>
                                        </p:tgtEl>
                                        <p:attrNameLst>
                                          <p:attrName>style.visibility</p:attrName>
                                        </p:attrNameLst>
                                      </p:cBhvr>
                                      <p:to>
                                        <p:strVal val="visible"/>
                                      </p:to>
                                    </p:set>
                                    <p:animEffect transition="in" filter="fade">
                                      <p:cBhvr>
                                        <p:cTn id="47" dur="1000"/>
                                        <p:tgtEl>
                                          <p:spTgt spid="4">
                                            <p:txEl>
                                              <p:pRg st="9" end="9"/>
                                            </p:txEl>
                                          </p:spTgt>
                                        </p:tgtEl>
                                      </p:cBhvr>
                                    </p:animEffect>
                                  </p:childTnLst>
                                </p:cTn>
                              </p:par>
                            </p:childTnLst>
                          </p:cTn>
                        </p:par>
                        <p:par>
                          <p:cTn id="48" fill="hold">
                            <p:stCondLst>
                              <p:cond delay="59650"/>
                            </p:stCondLst>
                            <p:childTnLst>
                              <p:par>
                                <p:cTn id="49" presetID="10" presetClass="entr" presetSubtype="0" fill="hold" nodeType="afterEffect">
                                  <p:stCondLst>
                                    <p:cond delay="1000"/>
                                  </p:stCondLst>
                                  <p:iterate type="lt">
                                    <p:tmPct val="10000"/>
                                  </p:iterate>
                                  <p:childTnLst>
                                    <p:set>
                                      <p:cBhvr>
                                        <p:cTn id="50" dur="1" fill="hold">
                                          <p:stCondLst>
                                            <p:cond delay="0"/>
                                          </p:stCondLst>
                                        </p:cTn>
                                        <p:tgtEl>
                                          <p:spTgt spid="4">
                                            <p:txEl>
                                              <p:pRg st="10" end="10"/>
                                            </p:txEl>
                                          </p:spTgt>
                                        </p:tgtEl>
                                        <p:attrNameLst>
                                          <p:attrName>style.visibility</p:attrName>
                                        </p:attrNameLst>
                                      </p:cBhvr>
                                      <p:to>
                                        <p:strVal val="visible"/>
                                      </p:to>
                                    </p:set>
                                    <p:animEffect transition="in" filter="fade">
                                      <p:cBhvr>
                                        <p:cTn id="51" dur="1000"/>
                                        <p:tgtEl>
                                          <p:spTgt spid="4">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он">
  <a:themeElements>
    <a:clrScheme name="Ион">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Ион">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Ион">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452</TotalTime>
  <Words>845</Words>
  <Application>Microsoft Office PowerPoint</Application>
  <PresentationFormat>Широкоэкранный</PresentationFormat>
  <Paragraphs>60</Paragraphs>
  <Slides>10</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10</vt:i4>
      </vt:variant>
    </vt:vector>
  </HeadingPairs>
  <TitlesOfParts>
    <vt:vector size="14" baseType="lpstr">
      <vt:lpstr>Arial</vt:lpstr>
      <vt:lpstr>Century Gothic</vt:lpstr>
      <vt:lpstr>Wingdings 3</vt:lpstr>
      <vt:lpstr>Ион</vt:lpstr>
      <vt:lpstr>” Робота на тему:  “Метафори у творчості Ліни Костенко</vt:lpstr>
      <vt:lpstr>Мета роботи – дослідити функціонування метафори в поетичному доробку Ліни Костенко. Мета дослідження передбачає розв'язання наступних завдань: дослідити метафору як лінгвістичну категорію; з'ясувати мовні засоби вираження метафори; виявити образно-метафоричну насиченість творів Л.Костенко; дослідити синтаксичні форми метафори поетичного простору поетеси; схарактеризувати особливості вживання теонімічної метафори в творах Л. Костенко. У роботі  застосовано такі методи дослідження:  1) описовий метод – для аналізу метафоричних одиниць, їхньої систематизації, з’ясування особливостей функціонування;  2) контекстуальний аналіз – для визначення мовленнєвих умов, у яких перебувають досліджувані метафори;  3) компонентний аналіз; 4) метод зіставлення – для порівняння кількох мовних явищ із метою встановлення їх подібності </vt:lpstr>
      <vt:lpstr>Презентация PowerPoint</vt:lpstr>
      <vt:lpstr>Синтаксичні форми метафори</vt:lpstr>
      <vt:lpstr>Поетичні твори Л.Костенко яскраво засвідчують метафоричний потенціал різноманітних адвербіальних метафор. Крім порівняно традиційних прислівникових метафор, варто детальніше зупинитися на ряді метафорично вжитих іменникових синтаксем. Значний інтерес становлять, зокрема, обставини місця, виражені абстрактними іменниками.  У межах цього типу можна виділити три основні синтаксеми: • директив:  …не вдаючись ні в який монолог,  вони ішли в мовчання, як в підпілля, вони буквально замикались в льох  …я у ніжність ледве добреду   Я хочу в степ. Я хочу в непоміченість. По саму душу в спокій і полин  Осліплені на мить, ми врізалися в пітьму  • транзитив:  Отак пройду крізь твій великий подив… …Тим часом ми проходимо крізь час  • локатив:  При згадці про тебе я гріюсь, немов при багатті  В безсмерті холодно </vt:lpstr>
      <vt:lpstr>Презентация PowerPoint</vt:lpstr>
      <vt:lpstr>Образно-метафорична насиченість творів Л. Костенко</vt:lpstr>
      <vt:lpstr>Однією із суттєвих особливостей поетики Ліни Костенко є оживлення </vt:lpstr>
      <vt:lpstr>          Теонімічна метафора</vt:lpstr>
      <vt:lpstr>                       Висновки</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Алексей</dc:creator>
  <cp:lastModifiedBy>User_1</cp:lastModifiedBy>
  <cp:revision>55</cp:revision>
  <dcterms:created xsi:type="dcterms:W3CDTF">2016-12-13T07:51:08Z</dcterms:created>
  <dcterms:modified xsi:type="dcterms:W3CDTF">2022-02-07T18:18:19Z</dcterms:modified>
</cp:coreProperties>
</file>