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422" r:id="rId3"/>
    <p:sldId id="1882" r:id="rId4"/>
    <p:sldId id="1885" r:id="rId5"/>
    <p:sldId id="1876" r:id="rId6"/>
    <p:sldId id="1870" r:id="rId7"/>
    <p:sldId id="1877" r:id="rId8"/>
    <p:sldId id="1890" r:id="rId9"/>
    <p:sldId id="1891" r:id="rId10"/>
    <p:sldId id="1880" r:id="rId11"/>
    <p:sldId id="1892" r:id="rId12"/>
    <p:sldId id="286" r:id="rId13"/>
    <p:sldId id="1886" r:id="rId14"/>
    <p:sldId id="1887" r:id="rId15"/>
    <p:sldId id="1851" r:id="rId16"/>
    <p:sldId id="1881" r:id="rId17"/>
    <p:sldId id="454" r:id="rId18"/>
    <p:sldId id="1888" r:id="rId19"/>
    <p:sldId id="1893" r:id="rId20"/>
    <p:sldId id="185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2F3242"/>
    <a:srgbClr val="F4CB02"/>
    <a:srgbClr val="FFFFFF"/>
    <a:srgbClr val="B4EA4E"/>
    <a:srgbClr val="5C045E"/>
    <a:srgbClr val="091255"/>
    <a:srgbClr val="F8C2DA"/>
    <a:srgbClr val="708195"/>
    <a:srgbClr val="051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7" autoAdjust="0"/>
    <p:restoredTop sz="94660"/>
  </p:normalViewPr>
  <p:slideViewPr>
    <p:cSldViewPr snapToGrid="0">
      <p:cViewPr>
        <p:scale>
          <a:sx n="92" d="100"/>
          <a:sy n="92" d="100"/>
        </p:scale>
        <p:origin x="-202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№21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4DECFB-A962-4566-9CF8-1E2DA91E71FB}"/>
              </a:ext>
            </a:extLst>
          </p:cNvPr>
          <p:cNvSpPr txBox="1"/>
          <p:nvPr/>
        </p:nvSpPr>
        <p:spPr>
          <a:xfrm>
            <a:off x="3252336" y="4052673"/>
            <a:ext cx="8476771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Алгоритми з повторенням. Безперервне повторення. Алгоритм з </a:t>
            </a:r>
            <a:r>
              <a:rPr lang="uk-UA" sz="3600" b="1" dirty="0" smtClean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умовою</a:t>
            </a:r>
            <a:endParaRPr lang="uk-UA" sz="255800" b="1" dirty="0">
              <a:solidFill>
                <a:srgbClr val="2F324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3014EE-D49F-4CA7-A077-D8012A913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33"/>
          <a:stretch/>
        </p:blipFill>
        <p:spPr>
          <a:xfrm>
            <a:off x="7690234" y="407459"/>
            <a:ext cx="3807279" cy="321945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5F334B-642B-4F82-9BBC-EBD19720CF0E}"/>
              </a:ext>
            </a:extLst>
          </p:cNvPr>
          <p:cNvSpPr txBox="1"/>
          <p:nvPr/>
        </p:nvSpPr>
        <p:spPr>
          <a:xfrm>
            <a:off x="308335" y="1298780"/>
            <a:ext cx="11605497" cy="44267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Розглянемо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модель руху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алгоритм,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діє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виконавець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3B9E37B7-ABA0-4968-8492-FFBBC205F7C2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 безперервне повторення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xmlns="" id="{048896EF-4A58-40EE-A8AF-FE687C43E9AD}"/>
              </a:ext>
            </a:extLst>
          </p:cNvPr>
          <p:cNvGrpSpPr/>
          <p:nvPr/>
        </p:nvGrpSpPr>
        <p:grpSpPr>
          <a:xfrm>
            <a:off x="1438394" y="2419461"/>
            <a:ext cx="9315213" cy="3243353"/>
            <a:chOff x="1438394" y="2419461"/>
            <a:chExt cx="9315213" cy="324335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07AB7BA1-BC7B-4F9D-B995-CB73ECBE5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394" y="2419461"/>
              <a:ext cx="9315213" cy="3243353"/>
            </a:xfrm>
            <a:prstGeom prst="rect">
              <a:avLst/>
            </a:prstGeom>
          </p:spPr>
        </p:pic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xmlns="" id="{613F1E3E-76FA-492B-B07B-ECDFAA2CB3F8}"/>
                </a:ext>
              </a:extLst>
            </p:cNvPr>
            <p:cNvSpPr/>
            <p:nvPr/>
          </p:nvSpPr>
          <p:spPr>
            <a:xfrm>
              <a:off x="8078679" y="3684233"/>
              <a:ext cx="2379216" cy="630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solidFill>
                    <a:sysClr val="windowText" lastClr="000000"/>
                  </a:solidFill>
                </a:rPr>
                <a:t>Перемістись уздовж стіни</a:t>
              </a:r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xmlns="" id="{235422B2-13FE-461A-8F55-42D1AA79BFE9}"/>
                </a:ext>
              </a:extLst>
            </p:cNvPr>
            <p:cNvSpPr/>
            <p:nvPr/>
          </p:nvSpPr>
          <p:spPr>
            <a:xfrm>
              <a:off x="8131947" y="4660775"/>
              <a:ext cx="2299317" cy="319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solidFill>
                    <a:sysClr val="windowText" lastClr="000000"/>
                  </a:solidFill>
                </a:rPr>
                <a:t>Поверни ліворуч</a:t>
              </a:r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xmlns="" id="{2DCD327A-A2CA-4D3E-9347-11A6801F16B6}"/>
                </a:ext>
              </a:extLst>
            </p:cNvPr>
            <p:cNvSpPr/>
            <p:nvPr/>
          </p:nvSpPr>
          <p:spPr>
            <a:xfrm>
              <a:off x="8131947" y="2686628"/>
              <a:ext cx="2379216" cy="251881"/>
            </a:xfrm>
            <a:prstGeom prst="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dirty="0">
                  <a:solidFill>
                    <a:sysClr val="windowText" lastClr="000000"/>
                  </a:solidFill>
                </a:rPr>
                <a:t>Блок-схема</a:t>
              </a:r>
              <a:endParaRPr lang="uk-UA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xmlns="" id="{1A9CA5EE-1F42-4C60-B46F-8F50D5E3FE8A}"/>
                </a:ext>
              </a:extLst>
            </p:cNvPr>
            <p:cNvSpPr/>
            <p:nvPr/>
          </p:nvSpPr>
          <p:spPr>
            <a:xfrm>
              <a:off x="3401892" y="2713262"/>
              <a:ext cx="2720742" cy="251881"/>
            </a:xfrm>
            <a:prstGeom prst="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dirty="0">
                  <a:solidFill>
                    <a:sysClr val="windowText" lastClr="000000"/>
                  </a:solidFill>
                </a:rPr>
                <a:t>Словесне подання</a:t>
              </a:r>
              <a:endParaRPr lang="uk-UA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xmlns="" id="{05E243D1-DD0E-4262-B717-B3EFAE53F686}"/>
                </a:ext>
              </a:extLst>
            </p:cNvPr>
            <p:cNvSpPr/>
            <p:nvPr/>
          </p:nvSpPr>
          <p:spPr>
            <a:xfrm>
              <a:off x="1685911" y="3107188"/>
              <a:ext cx="5955437" cy="2388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2200" dirty="0">
                  <a:solidFill>
                    <a:sysClr val="windowText" lastClr="000000"/>
                  </a:solidFill>
                </a:rPr>
                <a:t>Завжди виконуй:</a:t>
              </a:r>
            </a:p>
            <a:p>
              <a:r>
                <a:rPr lang="uk-UA" sz="2200" dirty="0">
                  <a:solidFill>
                    <a:sysClr val="windowText" lastClr="000000"/>
                  </a:solidFill>
                </a:rPr>
                <a:t>	</a:t>
              </a:r>
              <a:r>
                <a:rPr lang="uk-UA" sz="2200" i="1" dirty="0">
                  <a:solidFill>
                    <a:sysClr val="windowText" lastClr="000000"/>
                  </a:solidFill>
                </a:rPr>
                <a:t>перемістись уздовж стіни </a:t>
              </a:r>
            </a:p>
            <a:p>
              <a:r>
                <a:rPr lang="uk-UA" sz="2200" i="1" dirty="0">
                  <a:solidFill>
                    <a:sysClr val="windowText" lastClr="000000"/>
                  </a:solidFill>
                </a:rPr>
                <a:t>	та поверни праворуч.</a:t>
              </a:r>
            </a:p>
            <a:p>
              <a:r>
                <a:rPr lang="uk-UA" sz="2200" dirty="0">
                  <a:solidFill>
                    <a:schemeClr val="tx1"/>
                  </a:solidFill>
                </a:rPr>
                <a:t>Цей алгоритм слід розуміти так: виконай команди «Перемістись уздовж стіни» і  «Поверни ліворуч», знову виконай ці команди й  т. д.</a:t>
              </a:r>
              <a:endParaRPr lang="uk-UA" sz="22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0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Словничок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723C61-04DA-4521-A220-001EE4468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438"/>
            <a:ext cx="12192000" cy="5751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C662D3-BEAC-4FB7-8136-8513EB9AA841}"/>
              </a:ext>
            </a:extLst>
          </p:cNvPr>
          <p:cNvSpPr txBox="1"/>
          <p:nvPr/>
        </p:nvSpPr>
        <p:spPr>
          <a:xfrm>
            <a:off x="588146" y="1843950"/>
            <a:ext cx="73840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Алгоритм, у  </a:t>
            </a:r>
            <a:r>
              <a:rPr lang="ru-RU" sz="4000" dirty="0" err="1"/>
              <a:t>якому</a:t>
            </a:r>
            <a:r>
              <a:rPr lang="ru-RU" sz="4000" dirty="0"/>
              <a:t> </a:t>
            </a:r>
            <a:r>
              <a:rPr lang="ru-RU" sz="4000" dirty="0" err="1"/>
              <a:t>передбачено</a:t>
            </a:r>
            <a:r>
              <a:rPr lang="ru-RU" sz="4000" dirty="0"/>
              <a:t> </a:t>
            </a:r>
            <a:r>
              <a:rPr lang="ru-RU" sz="4000" dirty="0" err="1"/>
              <a:t>неодноразове</a:t>
            </a:r>
            <a:r>
              <a:rPr lang="ru-RU" sz="4000" dirty="0"/>
              <a:t> </a:t>
            </a:r>
            <a:r>
              <a:rPr lang="ru-RU" sz="4000" dirty="0" err="1"/>
              <a:t>виконання</a:t>
            </a:r>
            <a:r>
              <a:rPr lang="ru-RU" sz="4000" dirty="0"/>
              <a:t> </a:t>
            </a:r>
            <a:r>
              <a:rPr lang="ru-RU" sz="4000" dirty="0" err="1"/>
              <a:t>певних</a:t>
            </a:r>
            <a:r>
              <a:rPr lang="ru-RU" sz="4000" dirty="0"/>
              <a:t> команд, </a:t>
            </a:r>
            <a:r>
              <a:rPr lang="ru-RU" sz="4000" dirty="0" err="1"/>
              <a:t>називають</a:t>
            </a:r>
            <a:r>
              <a:rPr lang="ru-RU" sz="4000" dirty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алгоритмом </a:t>
            </a:r>
            <a:r>
              <a:rPr lang="ru-RU" sz="4000" b="1" dirty="0" err="1">
                <a:solidFill>
                  <a:srgbClr val="FF0000"/>
                </a:solidFill>
              </a:rPr>
              <a:t>із</a:t>
            </a:r>
            <a:r>
              <a:rPr lang="ru-RU" sz="4000" b="1" dirty="0">
                <a:solidFill>
                  <a:srgbClr val="FF0000"/>
                </a:solidFill>
              </a:rPr>
              <a:t>  </a:t>
            </a:r>
            <a:r>
              <a:rPr lang="ru-RU" sz="4000" b="1" dirty="0" err="1">
                <a:solidFill>
                  <a:srgbClr val="FF0000"/>
                </a:solidFill>
              </a:rPr>
              <a:t>повторенням</a:t>
            </a:r>
            <a:r>
              <a:rPr lang="ru-RU" sz="4000" dirty="0"/>
              <a:t>, </a:t>
            </a:r>
            <a:r>
              <a:rPr lang="ru-RU" sz="4000" dirty="0" err="1"/>
              <a:t>або</a:t>
            </a:r>
            <a:r>
              <a:rPr lang="ru-RU" sz="4000" dirty="0"/>
              <a:t> </a:t>
            </a:r>
            <a:r>
              <a:rPr lang="ru-RU" sz="4000" dirty="0" err="1"/>
              <a:t>циклічним</a:t>
            </a:r>
            <a:r>
              <a:rPr lang="ru-RU" sz="4000" dirty="0"/>
              <a:t> алгоритмом.</a:t>
            </a:r>
            <a:endParaRPr lang="uk-U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6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E581466-ED54-4714-997B-D3F2577A2F4E}"/>
              </a:ext>
            </a:extLst>
          </p:cNvPr>
          <p:cNvSpPr txBox="1"/>
          <p:nvPr/>
        </p:nvSpPr>
        <p:spPr>
          <a:xfrm>
            <a:off x="308335" y="1298780"/>
            <a:ext cx="11605497" cy="78319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Скретч алгоритм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безперервним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повторенням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реалізується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Керування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095CE018-79F9-4ADE-B4F9-C19A2238B197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 безперервне повторення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9D2A8-76EF-44F7-B116-0D5916A281AB}"/>
              </a:ext>
            </a:extLst>
          </p:cNvPr>
          <p:cNvSpPr txBox="1"/>
          <p:nvPr/>
        </p:nvSpPr>
        <p:spPr>
          <a:xfrm>
            <a:off x="2529122" y="2152337"/>
            <a:ext cx="2636668" cy="1861006"/>
          </a:xfrm>
          <a:prstGeom prst="wedgeEllipseCallout">
            <a:avLst>
              <a:gd name="adj1" fmla="val -54503"/>
              <a:gd name="adj2" fmla="val 10495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i="1" dirty="0"/>
              <a:t>Порівняй блок-схему та відповідну команду.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xmlns="" id="{78BAFB35-6666-44E0-B655-66E6C9CA6EC8}"/>
              </a:ext>
            </a:extLst>
          </p:cNvPr>
          <p:cNvGrpSpPr/>
          <p:nvPr/>
        </p:nvGrpSpPr>
        <p:grpSpPr>
          <a:xfrm>
            <a:off x="3688755" y="4083707"/>
            <a:ext cx="7655455" cy="1873209"/>
            <a:chOff x="1578801" y="3915032"/>
            <a:chExt cx="7655455" cy="1873209"/>
          </a:xfrm>
        </p:grpSpPr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xmlns="" id="{99BD3A12-F67D-4FC6-BBAB-52930E98B732}"/>
                </a:ext>
              </a:extLst>
            </p:cNvPr>
            <p:cNvGrpSpPr/>
            <p:nvPr/>
          </p:nvGrpSpPr>
          <p:grpSpPr>
            <a:xfrm>
              <a:off x="1578801" y="3915032"/>
              <a:ext cx="7568983" cy="1873209"/>
              <a:chOff x="1578801" y="3915032"/>
              <a:chExt cx="7568983" cy="1873209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xmlns="" id="{D60FDD5A-9238-4363-90B4-BD72CE3C6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78801" y="3915032"/>
                <a:ext cx="7568983" cy="1873209"/>
              </a:xfrm>
              <a:prstGeom prst="rect">
                <a:avLst/>
              </a:prstGeom>
            </p:spPr>
          </p:pic>
          <p:sp>
            <p:nvSpPr>
              <p:cNvPr id="7" name="Прямокутник 6">
                <a:extLst>
                  <a:ext uri="{FF2B5EF4-FFF2-40B4-BE49-F238E27FC236}">
                    <a16:creationId xmlns:a16="http://schemas.microsoft.com/office/drawing/2014/main" xmlns="" id="{FDE77B39-67C2-4394-A453-291A889E909F}"/>
                  </a:ext>
                </a:extLst>
              </p:cNvPr>
              <p:cNvSpPr/>
              <p:nvPr/>
            </p:nvSpPr>
            <p:spPr>
              <a:xfrm>
                <a:off x="2805344" y="4643021"/>
                <a:ext cx="1890943" cy="452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dirty="0">
                    <a:solidFill>
                      <a:schemeClr val="tx1"/>
                    </a:solidFill>
                  </a:rPr>
                  <a:t>Команда</a:t>
                </a:r>
                <a:endParaRPr lang="uk-UA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xmlns="" id="{CDD06719-6876-44B3-9E61-564CB8C7825D}"/>
                </a:ext>
              </a:extLst>
            </p:cNvPr>
            <p:cNvSpPr/>
            <p:nvPr/>
          </p:nvSpPr>
          <p:spPr>
            <a:xfrm>
              <a:off x="7343313" y="4588275"/>
              <a:ext cx="1890943" cy="452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>
                  <a:solidFill>
                    <a:schemeClr val="tx1"/>
                  </a:solidFill>
                </a:rPr>
                <a:t>Команда</a:t>
              </a:r>
              <a:endParaRPr lang="uk-UA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1E9C99A-8631-4088-8D59-79602C83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0" y="4588275"/>
            <a:ext cx="1681332" cy="186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E581466-ED54-4714-997B-D3F2577A2F4E}"/>
              </a:ext>
            </a:extLst>
          </p:cNvPr>
          <p:cNvSpPr txBox="1"/>
          <p:nvPr/>
        </p:nvSpPr>
        <p:spPr>
          <a:xfrm>
            <a:off x="308335" y="1298780"/>
            <a:ext cx="11605497" cy="78319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Створимо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розробленим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алгоритмом скрипт.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довжина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дорівнює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кроків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6D3AC305-0D54-4B88-8BFC-B2179DE349A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 безперервне повторення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21467E1-D731-44D2-BAFE-DE7063144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8"/>
          <a:stretch/>
        </p:blipFill>
        <p:spPr>
          <a:xfrm>
            <a:off x="800146" y="2515809"/>
            <a:ext cx="5405346" cy="382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A3F8BD6-334D-4287-91FA-87ED930B4D7F}"/>
              </a:ext>
            </a:extLst>
          </p:cNvPr>
          <p:cNvSpPr txBox="1"/>
          <p:nvPr/>
        </p:nvSpPr>
        <p:spPr>
          <a:xfrm>
            <a:off x="7193132" y="3103554"/>
            <a:ext cx="4534269" cy="132343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/>
              <a:t>Зверни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: </a:t>
            </a:r>
            <a:r>
              <a:rPr lang="ru-RU" sz="2000" dirty="0" err="1"/>
              <a:t>завершити</a:t>
            </a:r>
            <a:r>
              <a:rPr lang="ru-RU" sz="2000" dirty="0"/>
              <a:t> </a:t>
            </a:r>
            <a:r>
              <a:rPr lang="ru-RU" sz="2000" dirty="0" err="1"/>
              <a:t>виконання</a:t>
            </a:r>
            <a:r>
              <a:rPr lang="ru-RU" sz="2000" dirty="0"/>
              <a:t> </a:t>
            </a:r>
            <a:r>
              <a:rPr lang="ru-RU" sz="2000" dirty="0" err="1"/>
              <a:t>безперервного</a:t>
            </a:r>
            <a:r>
              <a:rPr lang="ru-RU" sz="2000" dirty="0"/>
              <a:t> </a:t>
            </a:r>
            <a:r>
              <a:rPr lang="ru-RU" sz="2000" dirty="0" err="1"/>
              <a:t>повторення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тільки</a:t>
            </a:r>
            <a:r>
              <a:rPr lang="ru-RU" sz="2000" dirty="0"/>
              <a:t> </a:t>
            </a:r>
            <a:r>
              <a:rPr lang="ru-RU" sz="2000" dirty="0" err="1"/>
              <a:t>примусово</a:t>
            </a:r>
            <a:r>
              <a:rPr lang="ru-RU" sz="2000" dirty="0"/>
              <a:t>, клацнувши кнопку </a:t>
            </a:r>
            <a:r>
              <a:rPr lang="ru-RU" sz="2000" i="1" dirty="0" err="1"/>
              <a:t>Зупинити</a:t>
            </a:r>
            <a:r>
              <a:rPr lang="ru-RU" sz="2000" dirty="0"/>
              <a:t>.</a:t>
            </a:r>
            <a:endParaRPr lang="uk-UA" sz="2000" dirty="0"/>
          </a:p>
        </p:txBody>
      </p:sp>
      <p:sp>
        <p:nvSpPr>
          <p:cNvPr id="10" name="Восьмикутник 9">
            <a:extLst>
              <a:ext uri="{FF2B5EF4-FFF2-40B4-BE49-F238E27FC236}">
                <a16:creationId xmlns:a16="http://schemas.microsoft.com/office/drawing/2014/main" xmlns="" id="{096B9A17-C530-4844-8A4F-604AE0256196}"/>
              </a:ext>
            </a:extLst>
          </p:cNvPr>
          <p:cNvSpPr/>
          <p:nvPr/>
        </p:nvSpPr>
        <p:spPr>
          <a:xfrm>
            <a:off x="8744506" y="4874308"/>
            <a:ext cx="1439291" cy="1439291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7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xmlns="" id="{DDB66824-3CB7-4F1D-BE97-6319C6D7D420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 алгоритми з умовою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E581466-ED54-4714-997B-D3F2577A2F4E}"/>
              </a:ext>
            </a:extLst>
          </p:cNvPr>
          <p:cNvSpPr txBox="1"/>
          <p:nvPr/>
        </p:nvSpPr>
        <p:spPr>
          <a:xfrm>
            <a:off x="308335" y="1298780"/>
            <a:ext cx="11605497" cy="78319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Деякі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циклічні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відбуваються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умов.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Наприклад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ходиш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закладу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Алгоритм для тебе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виглядатиме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так: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41B173-F1E7-438D-BF2B-A76E56076556}"/>
              </a:ext>
            </a:extLst>
          </p:cNvPr>
          <p:cNvSpPr txBox="1"/>
          <p:nvPr/>
        </p:nvSpPr>
        <p:spPr>
          <a:xfrm>
            <a:off x="3606035" y="2436242"/>
            <a:ext cx="4979930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/>
              <a:t>Завжди</a:t>
            </a:r>
            <a:r>
              <a:rPr lang="ru-RU" sz="2000" b="1" dirty="0"/>
              <a:t> </a:t>
            </a:r>
            <a:r>
              <a:rPr lang="ru-RU" sz="2000" b="1" dirty="0" err="1"/>
              <a:t>виконуй</a:t>
            </a:r>
            <a:r>
              <a:rPr lang="ru-RU" sz="2000" b="1" dirty="0"/>
              <a:t>:</a:t>
            </a:r>
          </a:p>
          <a:p>
            <a:r>
              <a:rPr lang="ru-RU" sz="2000" dirty="0"/>
              <a:t>	</a:t>
            </a:r>
            <a:r>
              <a:rPr lang="ru-RU" sz="2000" dirty="0" err="1"/>
              <a:t>якщо</a:t>
            </a:r>
            <a:r>
              <a:rPr lang="ru-RU" sz="2000" dirty="0"/>
              <a:t> не </a:t>
            </a:r>
            <a:r>
              <a:rPr lang="ru-RU" sz="2000" dirty="0" err="1"/>
              <a:t>вихідний</a:t>
            </a:r>
            <a:r>
              <a:rPr lang="ru-RU" sz="2000" dirty="0"/>
              <a:t>, то </a:t>
            </a:r>
            <a:r>
              <a:rPr lang="ru-RU" sz="2000" dirty="0" err="1"/>
              <a:t>йди</a:t>
            </a:r>
            <a:r>
              <a:rPr lang="ru-RU" sz="2000" dirty="0"/>
              <a:t> до </a:t>
            </a:r>
            <a:r>
              <a:rPr lang="ru-RU" sz="2000" dirty="0" err="1"/>
              <a:t>школи</a:t>
            </a:r>
            <a:endParaRPr lang="uk-UA" sz="2000" dirty="0"/>
          </a:p>
        </p:txBody>
      </p:sp>
      <p:sp>
        <p:nvSpPr>
          <p:cNvPr id="5" name="Стрілка: униз 4">
            <a:extLst>
              <a:ext uri="{FF2B5EF4-FFF2-40B4-BE49-F238E27FC236}">
                <a16:creationId xmlns:a16="http://schemas.microsoft.com/office/drawing/2014/main" xmlns="" id="{21048A1A-C754-40E0-AF3E-2747425E4DC6}"/>
              </a:ext>
            </a:extLst>
          </p:cNvPr>
          <p:cNvSpPr/>
          <p:nvPr/>
        </p:nvSpPr>
        <p:spPr>
          <a:xfrm>
            <a:off x="5971713" y="3326717"/>
            <a:ext cx="514904" cy="10986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ADEC51-AFC9-4C3B-8B4B-81C13DD4221C}"/>
              </a:ext>
            </a:extLst>
          </p:cNvPr>
          <p:cNvSpPr txBox="1"/>
          <p:nvPr/>
        </p:nvSpPr>
        <p:spPr>
          <a:xfrm>
            <a:off x="3048740" y="4584382"/>
            <a:ext cx="6094520" cy="1015663"/>
          </a:xfrm>
          <a:prstGeom prst="rect">
            <a:avLst/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За </a:t>
            </a:r>
            <a:r>
              <a:rPr lang="ru-RU" sz="2000" dirty="0" err="1"/>
              <a:t>цим</a:t>
            </a:r>
            <a:r>
              <a:rPr lang="ru-RU" sz="2000" dirty="0"/>
              <a:t> алгоритмом команда </a:t>
            </a:r>
            <a:r>
              <a:rPr lang="ru-RU" sz="2000" b="1" dirty="0"/>
              <a:t>«</a:t>
            </a:r>
            <a:r>
              <a:rPr lang="ru-RU" sz="2000" b="1" dirty="0" err="1"/>
              <a:t>Іди</a:t>
            </a:r>
            <a:r>
              <a:rPr lang="ru-RU" sz="2000" b="1" dirty="0"/>
              <a:t> до </a:t>
            </a:r>
            <a:r>
              <a:rPr lang="ru-RU" sz="2000" b="1" dirty="0" err="1"/>
              <a:t>школи</a:t>
            </a:r>
            <a:r>
              <a:rPr lang="ru-RU" sz="2000" b="1" dirty="0"/>
              <a:t>» </a:t>
            </a:r>
            <a:r>
              <a:rPr lang="ru-RU" sz="2000" dirty="0" err="1"/>
              <a:t>виконується</a:t>
            </a:r>
            <a:r>
              <a:rPr lang="ru-RU" sz="2000" dirty="0"/>
              <a:t> </a:t>
            </a:r>
            <a:r>
              <a:rPr lang="ru-RU" sz="2000" dirty="0" err="1"/>
              <a:t>тільки</a:t>
            </a:r>
            <a:r>
              <a:rPr lang="ru-RU" sz="2000" dirty="0"/>
              <a:t> за </a:t>
            </a:r>
            <a:r>
              <a:rPr lang="ru-RU" sz="2000" dirty="0" err="1"/>
              <a:t>умови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день, </a:t>
            </a:r>
            <a:r>
              <a:rPr lang="ru-RU" sz="2000" dirty="0" err="1"/>
              <a:t>який</a:t>
            </a:r>
            <a:r>
              <a:rPr lang="ru-RU" sz="2000" dirty="0"/>
              <a:t> настав, не </a:t>
            </a:r>
            <a:r>
              <a:rPr lang="ru-RU" sz="2000" dirty="0" err="1"/>
              <a:t>вихідний</a:t>
            </a:r>
            <a:r>
              <a:rPr lang="ru-RU" sz="2000" dirty="0"/>
              <a:t>.</a:t>
            </a:r>
            <a:endParaRPr lang="uk-UA" sz="2000" dirty="0"/>
          </a:p>
        </p:txBody>
      </p:sp>
      <p:pic>
        <p:nvPicPr>
          <p:cNvPr id="8194" name="Picture 2" descr="У Волновасі безкоштовно готуватимуть дітей до школи та навчатимуть  англійської дорослих | Волноваха.City">
            <a:extLst>
              <a:ext uri="{FF2B5EF4-FFF2-40B4-BE49-F238E27FC236}">
                <a16:creationId xmlns:a16="http://schemas.microsoft.com/office/drawing/2014/main" xmlns="" id="{D3CCB1BF-08CB-4A7D-A306-14EF8CB5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" y="5263643"/>
            <a:ext cx="2733459" cy="153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Господарський суд Запорізької області">
            <a:extLst>
              <a:ext uri="{FF2B5EF4-FFF2-40B4-BE49-F238E27FC236}">
                <a16:creationId xmlns:a16="http://schemas.microsoft.com/office/drawing/2014/main" xmlns="" id="{BA4BB0E4-A518-41D0-A3AC-FA7BEA883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r="20331"/>
          <a:stretch/>
        </p:blipFill>
        <p:spPr bwMode="auto">
          <a:xfrm>
            <a:off x="9632271" y="2880904"/>
            <a:ext cx="197972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" grpId="0" animBg="1"/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xmlns="" id="{A9B404D7-44CA-4762-9F40-2300ADA1523A}"/>
              </a:ext>
            </a:extLst>
          </p:cNvPr>
          <p:cNvSpPr/>
          <p:nvPr/>
        </p:nvSpPr>
        <p:spPr>
          <a:xfrm>
            <a:off x="204186" y="1235065"/>
            <a:ext cx="11745158" cy="7831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Скретч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організувати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команд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 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Керування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8462B4B7-9756-4C3F-A353-9165347B3D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 алгоритми з умовою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BDD73E-5873-4DFA-8B40-A8E04F7CB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500" y="2479551"/>
            <a:ext cx="3800475" cy="39052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DB9A405-D79E-4D94-B5A9-C96280AE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7860" y="2894417"/>
            <a:ext cx="2937495" cy="32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xmlns="" id="{A9B404D7-44CA-4762-9F40-2300ADA1523A}"/>
              </a:ext>
            </a:extLst>
          </p:cNvPr>
          <p:cNvSpPr/>
          <p:nvPr/>
        </p:nvSpPr>
        <p:spPr>
          <a:xfrm>
            <a:off x="174172" y="1386964"/>
            <a:ext cx="11867031" cy="783193"/>
          </a:xfrm>
          <a:prstGeom prst="roundRect">
            <a:avLst/>
          </a:prstGeom>
          <a:ln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Повернемося до алгоритму для виконавця Змія. Нехай він постійно рухається вздовж стін, якщо його не торкаються чарівним списом. Як спис використаємо у  скрипті вказівник миші.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920B224B-901C-464F-B5F5-2D1DF6B9A26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 алгоритми з умовою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B61774E-98C6-4438-9D9E-3BA80744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93" y="2736286"/>
            <a:ext cx="4791481" cy="35773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ACD6D9A-73AC-4802-9145-F22E0CE0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47" y="2562384"/>
            <a:ext cx="4098451" cy="2687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4323AA-6C53-4376-A2E6-4F23DE07AE32}"/>
              </a:ext>
            </a:extLst>
          </p:cNvPr>
          <p:cNvSpPr txBox="1"/>
          <p:nvPr/>
        </p:nvSpPr>
        <p:spPr>
          <a:xfrm>
            <a:off x="5870447" y="5634211"/>
            <a:ext cx="6094476" cy="92333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Якщо навести на </a:t>
            </a:r>
            <a:r>
              <a:rPr lang="uk-UA" dirty="0" err="1"/>
              <a:t>спрайт</a:t>
            </a:r>
            <a:r>
              <a:rPr lang="uk-UA" dirty="0"/>
              <a:t> вказівник миші, </a:t>
            </a:r>
            <a:r>
              <a:rPr lang="uk-UA" dirty="0" err="1"/>
              <a:t>спрайт</a:t>
            </a:r>
            <a:r>
              <a:rPr lang="uk-UA" dirty="0"/>
              <a:t> зупиниться і  не виконуватиме жодних дій. Якщо відвести вказівник від Змія, він продовжить свій рух.</a:t>
            </a:r>
          </a:p>
        </p:txBody>
      </p:sp>
    </p:spTree>
    <p:extLst>
      <p:ext uri="{BB962C8B-B14F-4D97-AF65-F5344CB8AC3E}">
        <p14:creationId xmlns:p14="http://schemas.microsoft.com/office/powerpoint/2010/main" val="4222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7" name="Гімнастика для очей №9">
            <a:hlinkClick r:id="" action="ppaction://media"/>
            <a:extLst>
              <a:ext uri="{FF2B5EF4-FFF2-40B4-BE49-F238E27FC236}">
                <a16:creationId xmlns:a16="http://schemas.microsoft.com/office/drawing/2014/main" xmlns="" id="{8F1D326D-CF20-4E45-B778-67B35ED0B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918" b="918"/>
          <a:stretch/>
        </p:blipFill>
        <p:spPr>
          <a:xfrm>
            <a:off x="0" y="-1729"/>
            <a:ext cx="12195074" cy="68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xmlns="" id="{19101116-6EA4-4294-90D4-127A36FD9BAD}"/>
              </a:ext>
            </a:extLst>
          </p:cNvPr>
          <p:cNvSpPr/>
          <p:nvPr/>
        </p:nvSpPr>
        <p:spPr>
          <a:xfrm>
            <a:off x="7258975" y="2300630"/>
            <a:ext cx="4660776" cy="2962513"/>
          </a:xfrm>
          <a:prstGeom prst="roundRect">
            <a:avLst/>
          </a:prstGeom>
          <a:solidFill>
            <a:srgbClr val="F4CB0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Подай сюжет </a:t>
            </a:r>
            <a:r>
              <a:rPr lang="ru-RU" sz="2800" dirty="0" err="1">
                <a:solidFill>
                  <a:schemeClr val="tx1"/>
                </a:solidFill>
              </a:rPr>
              <a:t>улюбленої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казки</a:t>
            </a:r>
            <a:r>
              <a:rPr lang="ru-RU" sz="2800" dirty="0">
                <a:solidFill>
                  <a:schemeClr val="tx1"/>
                </a:solidFill>
              </a:rPr>
              <a:t> у </a:t>
            </a:r>
            <a:r>
              <a:rPr lang="ru-RU" sz="2800" dirty="0" err="1">
                <a:solidFill>
                  <a:schemeClr val="tx1"/>
                </a:solidFill>
              </a:rPr>
              <a:t>вигляді</a:t>
            </a:r>
            <a:r>
              <a:rPr lang="ru-RU" sz="2800" dirty="0">
                <a:solidFill>
                  <a:schemeClr val="tx1"/>
                </a:solidFill>
              </a:rPr>
              <a:t> алгоритму. </a:t>
            </a:r>
            <a:r>
              <a:rPr lang="ru-RU" sz="2800" dirty="0" err="1">
                <a:solidFill>
                  <a:schemeClr val="tx1"/>
                </a:solidFill>
              </a:rPr>
              <a:t>Заплануй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повторення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дій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окремих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персонажів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казки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виконання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дій</a:t>
            </a:r>
            <a:r>
              <a:rPr lang="ru-RU" sz="2800" dirty="0">
                <a:solidFill>
                  <a:schemeClr val="tx1"/>
                </a:solidFill>
              </a:rPr>
              <a:t> за </a:t>
            </a:r>
            <a:r>
              <a:rPr lang="ru-RU" sz="2800" dirty="0" err="1">
                <a:solidFill>
                  <a:schemeClr val="tx1"/>
                </a:solidFill>
              </a:rPr>
              <a:t>певною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умовою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8309D93-84D9-4DCF-86A4-52844D8A5AE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Творче завдання</a:t>
            </a:r>
          </a:p>
        </p:txBody>
      </p:sp>
      <p:pic>
        <p:nvPicPr>
          <p:cNvPr id="10242" name="Picture 2" descr="Українська народна казка &amp;quot;Рукавичка&amp;quot; - YouTube">
            <a:extLst>
              <a:ext uri="{FF2B5EF4-FFF2-40B4-BE49-F238E27FC236}">
                <a16:creationId xmlns:a16="http://schemas.microsoft.com/office/drawing/2014/main" xmlns="" id="{B1EBBD8F-EBC0-492A-9477-4D2180A1B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6" y="1979720"/>
            <a:ext cx="6407705" cy="360433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xmlns="" id="{19101116-6EA4-4294-90D4-127A36FD9BAD}"/>
              </a:ext>
            </a:extLst>
          </p:cNvPr>
          <p:cNvSpPr/>
          <p:nvPr/>
        </p:nvSpPr>
        <p:spPr>
          <a:xfrm>
            <a:off x="6498454" y="2444864"/>
            <a:ext cx="4660776" cy="2962513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Розроби</a:t>
            </a:r>
            <a:r>
              <a:rPr lang="ru-RU" sz="2800" dirty="0">
                <a:solidFill>
                  <a:schemeClr val="tx1"/>
                </a:solidFill>
              </a:rPr>
              <a:t> алгоритм і  створи </a:t>
            </a:r>
            <a:r>
              <a:rPr lang="ru-RU" sz="2800" dirty="0" err="1">
                <a:solidFill>
                  <a:schemeClr val="tx1"/>
                </a:solidFill>
              </a:rPr>
              <a:t>програму</a:t>
            </a:r>
            <a:r>
              <a:rPr lang="ru-RU" sz="2800" dirty="0">
                <a:solidFill>
                  <a:schemeClr val="tx1"/>
                </a:solidFill>
              </a:rPr>
              <a:t>, за </a:t>
            </a:r>
            <a:r>
              <a:rPr lang="ru-RU" sz="2800" dirty="0" err="1">
                <a:solidFill>
                  <a:schemeClr val="tx1"/>
                </a:solidFill>
              </a:rPr>
              <a:t>якою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Рудий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кіт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переміщується</a:t>
            </a:r>
            <a:r>
              <a:rPr lang="ru-RU" sz="2800" dirty="0">
                <a:solidFill>
                  <a:schemeClr val="tx1"/>
                </a:solidFill>
              </a:rPr>
              <a:t> сценою, а  коли </a:t>
            </a:r>
            <a:r>
              <a:rPr lang="ru-RU" sz="2800" dirty="0" err="1">
                <a:solidFill>
                  <a:schemeClr val="tx1"/>
                </a:solidFill>
              </a:rPr>
              <a:t>торкається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межі</a:t>
            </a:r>
            <a:r>
              <a:rPr lang="ru-RU" sz="2800" dirty="0">
                <a:solidFill>
                  <a:schemeClr val="tx1"/>
                </a:solidFill>
              </a:rPr>
              <a:t>, говорить «</a:t>
            </a:r>
            <a:r>
              <a:rPr lang="ru-RU" sz="2800" dirty="0" err="1">
                <a:solidFill>
                  <a:schemeClr val="tx1"/>
                </a:solidFill>
              </a:rPr>
              <a:t>Няв</a:t>
            </a:r>
            <a:r>
              <a:rPr lang="ru-RU" sz="2800" dirty="0">
                <a:solidFill>
                  <a:schemeClr val="tx1"/>
                </a:solidFill>
              </a:rPr>
              <a:t>!» і  </a:t>
            </a:r>
            <a:r>
              <a:rPr lang="ru-RU" sz="2800" dirty="0" err="1">
                <a:solidFill>
                  <a:schemeClr val="tx1"/>
                </a:solidFill>
              </a:rPr>
              <a:t>рухається</a:t>
            </a:r>
            <a:r>
              <a:rPr lang="ru-RU" sz="2800" dirty="0">
                <a:solidFill>
                  <a:schemeClr val="tx1"/>
                </a:solidFill>
              </a:rPr>
              <a:t> в  </a:t>
            </a:r>
            <a:r>
              <a:rPr lang="ru-RU" sz="2800" dirty="0" err="1">
                <a:solidFill>
                  <a:schemeClr val="tx1"/>
                </a:solidFill>
              </a:rPr>
              <a:t>інший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бік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8309D93-84D9-4DCF-86A4-52844D8A5AE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додому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28EF18-23DE-4F7B-9E28-C71C5119F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737"/>
            <a:ext cx="5965736" cy="55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і мети уроку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xmlns="" id="{E2A5ED55-1A96-482C-8018-A77A944EB088}"/>
              </a:ext>
            </a:extLst>
          </p:cNvPr>
          <p:cNvSpPr/>
          <p:nvPr/>
        </p:nvSpPr>
        <p:spPr>
          <a:xfrm>
            <a:off x="474740" y="1406176"/>
            <a:ext cx="6535659" cy="1012559"/>
          </a:xfrm>
          <a:prstGeom prst="wedgeRoundRectCallout">
            <a:avLst>
              <a:gd name="adj1" fmla="val 62742"/>
              <a:gd name="adj2" fmla="val 38790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Сьогодні на уроці ми з вами: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57ED17-C3D3-4A8C-9727-DA822ED82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50" y="879312"/>
            <a:ext cx="3700510" cy="5913489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6BC5233E-9009-4B38-906A-7AC77D6880FA}"/>
              </a:ext>
            </a:extLst>
          </p:cNvPr>
          <p:cNvSpPr/>
          <p:nvPr/>
        </p:nvSpPr>
        <p:spPr>
          <a:xfrm>
            <a:off x="474740" y="4290284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дізнаємося про алгоритми з  повторенням; 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07412941-D02E-455F-B650-92A8289A1465}"/>
              </a:ext>
            </a:extLst>
          </p:cNvPr>
          <p:cNvSpPr/>
          <p:nvPr/>
        </p:nvSpPr>
        <p:spPr>
          <a:xfrm>
            <a:off x="474740" y="2930995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з’ясуємо, що таке повторення; 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2DA348F6-848F-4FDE-B2C2-F5CB22FA99DF}"/>
              </a:ext>
            </a:extLst>
          </p:cNvPr>
          <p:cNvSpPr/>
          <p:nvPr/>
        </p:nvSpPr>
        <p:spPr>
          <a:xfrm>
            <a:off x="474740" y="5649572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спробуємо створити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алгоритми з  повторенням у  середовищі </a:t>
            </a:r>
            <a:r>
              <a:rPr lang="uk-UA" sz="2400" b="1" dirty="0" err="1">
                <a:solidFill>
                  <a:schemeClr val="accent2">
                    <a:lumMod val="50000"/>
                  </a:schemeClr>
                </a:solidFill>
              </a:rPr>
              <a:t>Скретч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70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Підсумок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8B7EC-B313-4213-869C-E67EE118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4494250" cy="56896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5565AA03-0C59-4EF7-BDE7-D24120464ABD}"/>
              </a:ext>
            </a:extLst>
          </p:cNvPr>
          <p:cNvSpPr/>
          <p:nvPr/>
        </p:nvSpPr>
        <p:spPr>
          <a:xfrm>
            <a:off x="5122416" y="1280576"/>
            <a:ext cx="6777484" cy="1003176"/>
          </a:xfrm>
          <a:prstGeom prst="roundRect">
            <a:avLst/>
          </a:prstGeom>
          <a:solidFill>
            <a:srgbClr val="F54545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Які процеси називаються циклічними?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62726E1D-CEC8-4ABE-9E77-3722FB95CDEA}"/>
              </a:ext>
            </a:extLst>
          </p:cNvPr>
          <p:cNvSpPr/>
          <p:nvPr/>
        </p:nvSpPr>
        <p:spPr>
          <a:xfrm>
            <a:off x="5122416" y="2690753"/>
            <a:ext cx="6777484" cy="1003176"/>
          </a:xfrm>
          <a:prstGeom prst="roundRect">
            <a:avLst/>
          </a:prstGeom>
          <a:solidFill>
            <a:srgbClr val="F9A83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Які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циклічні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процеси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тобі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трапляються</a:t>
            </a:r>
            <a:r>
              <a:rPr lang="ru-RU" sz="2400" dirty="0">
                <a:solidFill>
                  <a:schemeClr val="tx1"/>
                </a:solidFill>
              </a:rPr>
              <a:t> в  </a:t>
            </a:r>
            <a:r>
              <a:rPr lang="ru-RU" sz="2400" dirty="0" err="1">
                <a:solidFill>
                  <a:schemeClr val="tx1"/>
                </a:solidFill>
              </a:rPr>
              <a:t>житті</a:t>
            </a:r>
            <a:r>
              <a:rPr lang="ru-RU" sz="2400" dirty="0">
                <a:solidFill>
                  <a:schemeClr val="tx1"/>
                </a:solidFill>
              </a:rPr>
              <a:t>?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E77592A2-B63D-4A25-A462-8D82AA596819}"/>
              </a:ext>
            </a:extLst>
          </p:cNvPr>
          <p:cNvSpPr/>
          <p:nvPr/>
        </p:nvSpPr>
        <p:spPr>
          <a:xfrm>
            <a:off x="5122416" y="5511111"/>
            <a:ext cx="6777484" cy="1003178"/>
          </a:xfrm>
          <a:prstGeom prst="roundRect">
            <a:avLst/>
          </a:prstGeom>
          <a:solidFill>
            <a:srgbClr val="B4EA4E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Як </a:t>
            </a:r>
            <a:r>
              <a:rPr lang="ru-RU" sz="2400" dirty="0" err="1">
                <a:solidFill>
                  <a:schemeClr val="tx1"/>
                </a:solidFill>
              </a:rPr>
              <a:t>можна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реалізувати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повторення</a:t>
            </a:r>
            <a:r>
              <a:rPr lang="ru-RU" sz="2400" dirty="0">
                <a:solidFill>
                  <a:schemeClr val="tx1"/>
                </a:solidFill>
              </a:rPr>
              <a:t> в  </a:t>
            </a:r>
            <a:r>
              <a:rPr lang="ru-RU" sz="2400" dirty="0" err="1">
                <a:solidFill>
                  <a:schemeClr val="tx1"/>
                </a:solidFill>
              </a:rPr>
              <a:t>середовищі</a:t>
            </a:r>
            <a:r>
              <a:rPr lang="ru-RU" sz="2400" dirty="0">
                <a:solidFill>
                  <a:schemeClr val="tx1"/>
                </a:solidFill>
              </a:rPr>
              <a:t> Скретч?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8C2F8AA3-06D3-4859-AD46-D3A28C66D1C8}"/>
              </a:ext>
            </a:extLst>
          </p:cNvPr>
          <p:cNvSpPr/>
          <p:nvPr/>
        </p:nvSpPr>
        <p:spPr>
          <a:xfrm>
            <a:off x="5122416" y="4100930"/>
            <a:ext cx="6777484" cy="1003180"/>
          </a:xfrm>
          <a:prstGeom prst="roundRect">
            <a:avLst/>
          </a:prstGeom>
          <a:solidFill>
            <a:srgbClr val="7DE0F4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таке</a:t>
            </a:r>
            <a:r>
              <a:rPr lang="ru-RU" sz="2400" dirty="0">
                <a:solidFill>
                  <a:schemeClr val="tx1"/>
                </a:solidFill>
              </a:rPr>
              <a:t> алгоритм </a:t>
            </a:r>
            <a:r>
              <a:rPr lang="ru-RU" sz="2400" dirty="0" err="1">
                <a:solidFill>
                  <a:schemeClr val="tx1"/>
                </a:solidFill>
              </a:rPr>
              <a:t>із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повторенням</a:t>
            </a:r>
            <a:r>
              <a:rPr lang="ru-RU" sz="2400" dirty="0">
                <a:solidFill>
                  <a:schemeClr val="tx1"/>
                </a:solidFill>
              </a:rPr>
              <a:t>? </a:t>
            </a:r>
            <a:endParaRPr lang="uk-U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Інтелектуальна розминка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DDEA006E-D455-49A9-A85E-858784DEDEC1}"/>
              </a:ext>
            </a:extLst>
          </p:cNvPr>
          <p:cNvSpPr/>
          <p:nvPr/>
        </p:nvSpPr>
        <p:spPr>
          <a:xfrm>
            <a:off x="7119151" y="1109710"/>
            <a:ext cx="4660490" cy="3888418"/>
          </a:xfrm>
          <a:prstGeom prst="roundRect">
            <a:avLst/>
          </a:prstGeom>
          <a:solidFill>
            <a:srgbClr val="66FF33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На столі лежали 3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цукерки.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Дві матері, дві дочки та бабуся з внучкою взяли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по одній цукерці.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Як це розуміти? Скільки чоловік брали цукерки?</a:t>
            </a:r>
            <a:endParaRPr lang="ru-RU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0" name="Picture 6" descr="ᐉ Цукерки фінік-волоський горіх в шоколаді — купити по ціні 196,70 грн/кг •  Київ, Харків, Дніпро • FRUIT TIME">
            <a:extLst>
              <a:ext uri="{FF2B5EF4-FFF2-40B4-BE49-F238E27FC236}">
                <a16:creationId xmlns:a16="http://schemas.microsoft.com/office/drawing/2014/main" xmlns="" id="{CFC3AC94-23E3-4466-9EB1-5D3AF195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7" y="1456402"/>
            <a:ext cx="4994142" cy="49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Напевно,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уявляєш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Наприклад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об’єктів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  орнаментах на писанках,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вишиванках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рушниках,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посуді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З’ясовуємо, що таке повторення</a:t>
            </a:r>
          </a:p>
        </p:txBody>
      </p:sp>
      <p:pic>
        <p:nvPicPr>
          <p:cNvPr id="1026" name="Picture 2" descr="Фотошпалери Геометричний орнамент 17031 купити в Україні | Інтернет-магазин  Walldeco.ua">
            <a:extLst>
              <a:ext uri="{FF2B5EF4-FFF2-40B4-BE49-F238E27FC236}">
                <a16:creationId xmlns:a16="http://schemas.microsoft.com/office/drawing/2014/main" xmlns="" id="{433276A8-84A5-48B9-83A1-39412B74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3" y="2963011"/>
            <a:ext cx="2837324" cy="18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краинские орнаменты: векторна графіка, зображення, Украинские орнаменты  малюнки | Скачати з Depositphotos®">
            <a:extLst>
              <a:ext uri="{FF2B5EF4-FFF2-40B4-BE49-F238E27FC236}">
                <a16:creationId xmlns:a16="http://schemas.microsoft.com/office/drawing/2014/main" xmlns="" id="{84F265D3-0020-48F9-871A-1BD4A2B0A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1"/>
          <a:stretch/>
        </p:blipFill>
        <p:spPr bwMode="auto">
          <a:xfrm>
            <a:off x="4195461" y="2892928"/>
            <a:ext cx="3771220" cy="20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езентація до уроку образотворчого мистецтва , 3 клас">
            <a:extLst>
              <a:ext uri="{FF2B5EF4-FFF2-40B4-BE49-F238E27FC236}">
                <a16:creationId xmlns:a16="http://schemas.microsoft.com/office/drawing/2014/main" xmlns="" id="{A87E5447-174E-41A2-A244-2AD996A09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6" t="14093" r="17867" b="10553"/>
          <a:stretch/>
        </p:blipFill>
        <p:spPr bwMode="auto">
          <a:xfrm>
            <a:off x="8711955" y="2531220"/>
            <a:ext cx="2867765" cy="26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E4EA9E-4569-415A-A07D-36C14C2C49BE}"/>
              </a:ext>
            </a:extLst>
          </p:cNvPr>
          <p:cNvSpPr txBox="1"/>
          <p:nvPr/>
        </p:nvSpPr>
        <p:spPr>
          <a:xfrm>
            <a:off x="585853" y="5370262"/>
            <a:ext cx="2951064" cy="40011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/>
              <a:t>Геометричні орнаменти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05BA8B-22C4-4070-8AE7-835EBF00906F}"/>
              </a:ext>
            </a:extLst>
          </p:cNvPr>
          <p:cNvSpPr txBox="1"/>
          <p:nvPr/>
        </p:nvSpPr>
        <p:spPr>
          <a:xfrm>
            <a:off x="4860496" y="5370262"/>
            <a:ext cx="2496261" cy="40011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/>
              <a:t>Рослинні орнаменти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B72B94-261D-4D21-B284-A582EFDF0EE0}"/>
              </a:ext>
            </a:extLst>
          </p:cNvPr>
          <p:cNvSpPr txBox="1"/>
          <p:nvPr/>
        </p:nvSpPr>
        <p:spPr>
          <a:xfrm>
            <a:off x="8902964" y="5370262"/>
            <a:ext cx="2485745" cy="40011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i="1" dirty="0"/>
              <a:t>Тваринні орнаменти</a:t>
            </a:r>
          </a:p>
        </p:txBody>
      </p:sp>
    </p:spTree>
    <p:extLst>
      <p:ext uri="{BB962C8B-B14F-4D97-AF65-F5344CB8AC3E}">
        <p14:creationId xmlns:p14="http://schemas.microsoft.com/office/powerpoint/2010/main" val="42622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7D01287-B9D9-4C1F-8365-BCE2A41811D4}"/>
              </a:ext>
            </a:extLst>
          </p:cNvPr>
          <p:cNvSpPr/>
          <p:nvPr/>
        </p:nvSpPr>
        <p:spPr>
          <a:xfrm>
            <a:off x="310010" y="1336323"/>
            <a:ext cx="11586068" cy="7831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спостерігаємо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змінюються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і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пори року,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опадає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знову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розпускається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EC3C6A5F-5C2E-4E1C-8116-068995C3BCF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З’ясовуємо, що таке повторення</a:t>
            </a:r>
          </a:p>
        </p:txBody>
      </p:sp>
      <p:pic>
        <p:nvPicPr>
          <p:cNvPr id="2050" name="Picture 2" descr="Пори року: Фото | Детские осенние поделки, Детские поделки, Школьные  украшения">
            <a:extLst>
              <a:ext uri="{FF2B5EF4-FFF2-40B4-BE49-F238E27FC236}">
                <a16:creationId xmlns:a16="http://schemas.microsoft.com/office/drawing/2014/main" xmlns="" id="{18F86E7C-59A4-4C4C-8583-E143764C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41" y="2210539"/>
            <a:ext cx="4443319" cy="444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8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Словничок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723C61-04DA-4521-A220-001EE4468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438"/>
            <a:ext cx="12192000" cy="5751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C662D3-BEAC-4FB7-8136-8513EB9AA841}"/>
              </a:ext>
            </a:extLst>
          </p:cNvPr>
          <p:cNvSpPr txBox="1"/>
          <p:nvPr/>
        </p:nvSpPr>
        <p:spPr>
          <a:xfrm>
            <a:off x="1236215" y="2459504"/>
            <a:ext cx="61655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 err="1"/>
              <a:t>Процеси</a:t>
            </a:r>
            <a:r>
              <a:rPr lang="ru-RU" sz="4000" dirty="0"/>
              <a:t>, </a:t>
            </a:r>
            <a:r>
              <a:rPr lang="ru-RU" sz="4000" dirty="0" err="1"/>
              <a:t>які</a:t>
            </a:r>
            <a:r>
              <a:rPr lang="ru-RU" sz="4000" dirty="0"/>
              <a:t> </a:t>
            </a:r>
            <a:r>
              <a:rPr lang="ru-RU" sz="4000" dirty="0" err="1"/>
              <a:t>неодноразово</a:t>
            </a:r>
            <a:r>
              <a:rPr lang="ru-RU" sz="4000" dirty="0"/>
              <a:t> </a:t>
            </a:r>
            <a:r>
              <a:rPr lang="ru-RU" sz="4000" dirty="0" err="1"/>
              <a:t>повторюються</a:t>
            </a:r>
            <a:r>
              <a:rPr lang="ru-RU" sz="4000" dirty="0"/>
              <a:t>, </a:t>
            </a:r>
            <a:r>
              <a:rPr lang="ru-RU" sz="4000" dirty="0" err="1"/>
              <a:t>називають</a:t>
            </a:r>
            <a:r>
              <a:rPr lang="ru-RU" sz="4000" dirty="0"/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циклічними</a:t>
            </a:r>
            <a:r>
              <a:rPr lang="ru-RU" sz="4000" b="1" dirty="0">
                <a:solidFill>
                  <a:srgbClr val="FF0000"/>
                </a:solidFill>
              </a:rPr>
              <a:t>.</a:t>
            </a:r>
            <a:endParaRPr lang="uk-U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З’ясовуємо, що таке повторення</a:t>
            </a:r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xmlns="" id="{52CC10DD-2E7A-4D3A-958D-0BB499D5BC26}"/>
              </a:ext>
            </a:extLst>
          </p:cNvPr>
          <p:cNvSpPr/>
          <p:nvPr/>
        </p:nvSpPr>
        <p:spPr>
          <a:xfrm>
            <a:off x="310010" y="1336323"/>
            <a:ext cx="11586068" cy="11237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повсякденному житті ти теж стаєш учасником/учасницею циклічних процесів: щодня просинаєшся,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вмиваєшся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снідаєш; кожного будня йдеш до школи; щозими святкуєш Новий рік; щоліта відпочиваєш.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Картинки иду в школу » Прикольные картинки: скачать бесплатно на рабочий  стол">
            <a:extLst>
              <a:ext uri="{FF2B5EF4-FFF2-40B4-BE49-F238E27FC236}">
                <a16:creationId xmlns:a16="http://schemas.microsoft.com/office/drawing/2014/main" xmlns="" id="{3280CEC8-3F3A-4660-A2B1-E49A1C03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443" y="4094825"/>
            <a:ext cx="3127625" cy="23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Як святкують Новий рік в різних країнах: найнезвичніші традиції -  1NEWS.COM.UA">
            <a:extLst>
              <a:ext uri="{FF2B5EF4-FFF2-40B4-BE49-F238E27FC236}">
                <a16:creationId xmlns:a16="http://schemas.microsoft.com/office/drawing/2014/main" xmlns="" id="{7F631DE8-0CDF-4947-9FFA-80444975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53" y="2929631"/>
            <a:ext cx="3959502" cy="23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ОП-25: Як організувати літній відпочинок для дітей і молоді цікавим і  повчальним (рос.) - Українська Православна Церква">
            <a:extLst>
              <a:ext uri="{FF2B5EF4-FFF2-40B4-BE49-F238E27FC236}">
                <a16:creationId xmlns:a16="http://schemas.microsoft.com/office/drawing/2014/main" xmlns="" id="{2E83ECF0-D466-49F0-9E2E-1AEE74CD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77" y="3703288"/>
            <a:ext cx="3573801" cy="23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582B98-1AE8-4F3E-89A9-8B8AD7759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7"/>
          <a:stretch/>
        </p:blipFill>
        <p:spPr>
          <a:xfrm>
            <a:off x="1133890" y="1669466"/>
            <a:ext cx="3520214" cy="4949587"/>
          </a:xfrm>
          <a:prstGeom prst="rect">
            <a:avLst/>
          </a:prstGeom>
        </p:spPr>
      </p:pic>
      <p:sp>
        <p:nvSpPr>
          <p:cNvPr id="4" name="Бульбашка прямої мови: овальна 3">
            <a:extLst>
              <a:ext uri="{FF2B5EF4-FFF2-40B4-BE49-F238E27FC236}">
                <a16:creationId xmlns:a16="http://schemas.microsoft.com/office/drawing/2014/main" xmlns="" id="{A07D7921-8058-4866-8933-0A05330FBEC6}"/>
              </a:ext>
            </a:extLst>
          </p:cNvPr>
          <p:cNvSpPr/>
          <p:nvPr/>
        </p:nvSpPr>
        <p:spPr>
          <a:xfrm>
            <a:off x="5845727" y="2341717"/>
            <a:ext cx="4092605" cy="2174565"/>
          </a:xfrm>
          <a:prstGeom prst="wedgeEllipseCallout">
            <a:avLst>
              <a:gd name="adj1" fmla="val -103696"/>
              <a:gd name="adj2" fmla="val -26499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Наведи </a:t>
            </a:r>
            <a:r>
              <a:rPr lang="ru-RU" sz="2400" dirty="0" err="1"/>
              <a:t>приклади</a:t>
            </a:r>
            <a:r>
              <a:rPr lang="ru-RU" sz="2400" dirty="0"/>
              <a:t> </a:t>
            </a:r>
            <a:r>
              <a:rPr lang="ru-RU" sz="2400" dirty="0" err="1"/>
              <a:t>повторень</a:t>
            </a:r>
            <a:r>
              <a:rPr lang="ru-RU" sz="2400" dirty="0"/>
              <a:t> у  </a:t>
            </a:r>
            <a:r>
              <a:rPr lang="ru-RU" sz="2400" dirty="0" err="1"/>
              <a:t>повсякденному</a:t>
            </a:r>
            <a:r>
              <a:rPr lang="ru-RU" sz="2400" dirty="0"/>
              <a:t> </a:t>
            </a:r>
            <a:r>
              <a:rPr lang="ru-RU" sz="2400" dirty="0" err="1"/>
              <a:t>житті</a:t>
            </a:r>
            <a:r>
              <a:rPr lang="ru-RU" sz="2400" dirty="0"/>
              <a:t>, </a:t>
            </a:r>
            <a:r>
              <a:rPr lang="ru-RU" sz="2400" dirty="0" err="1"/>
              <a:t>казках</a:t>
            </a:r>
            <a:r>
              <a:rPr lang="ru-RU" sz="2400" dirty="0"/>
              <a:t>, </a:t>
            </a:r>
            <a:r>
              <a:rPr lang="ru-RU" sz="2400" dirty="0" err="1"/>
              <a:t>піснях</a:t>
            </a:r>
            <a:r>
              <a:rPr lang="ru-RU" sz="2400" dirty="0"/>
              <a:t>, </a:t>
            </a:r>
            <a:r>
              <a:rPr lang="ru-RU" sz="2400" dirty="0" err="1"/>
              <a:t>прислів’ях</a:t>
            </a:r>
            <a:r>
              <a:rPr lang="ru-RU" sz="2400" dirty="0"/>
              <a:t>.</a:t>
            </a:r>
            <a:endParaRPr lang="uk-UA" sz="2400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CABFF028-35ED-4F04-9F2C-8ABBAC34EAA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З’ясовуємо, що таке повторення</a:t>
            </a:r>
          </a:p>
        </p:txBody>
      </p:sp>
    </p:spTree>
    <p:extLst>
      <p:ext uri="{BB962C8B-B14F-4D97-AF65-F5344CB8AC3E}">
        <p14:creationId xmlns:p14="http://schemas.microsoft.com/office/powerpoint/2010/main" val="23158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 безперервне повторення</a:t>
            </a:r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xmlns="" id="{52CC10DD-2E7A-4D3A-958D-0BB499D5BC26}"/>
              </a:ext>
            </a:extLst>
          </p:cNvPr>
          <p:cNvSpPr/>
          <p:nvPr/>
        </p:nvSpPr>
        <p:spPr>
          <a:xfrm>
            <a:off x="310010" y="1336323"/>
            <a:ext cx="11586068" cy="7831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 казку про Котигорошка. Уявімо, що Змій охороняє темницю, у  якій ув’язнені брати Котигорошка, і  безперервно літає над нею, як зображено на малюнку.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Що Змія Горинича пов&amp;#39;язує з Києвом: найцікавіша легенда з глибини віків -  ЗНАЙ ЮА">
            <a:extLst>
              <a:ext uri="{FF2B5EF4-FFF2-40B4-BE49-F238E27FC236}">
                <a16:creationId xmlns:a16="http://schemas.microsoft.com/office/drawing/2014/main" xmlns="" id="{7195E384-44AA-479C-88D0-77A9A873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90" y="2385233"/>
            <a:ext cx="6471821" cy="4151190"/>
          </a:xfrm>
          <a:prstGeom prst="rect">
            <a:avLst/>
          </a:prstGeom>
          <a:noFill/>
          <a:ln>
            <a:solidFill>
              <a:srgbClr val="2F32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0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2069</TotalTime>
  <Words>453</Words>
  <Application>Microsoft Office PowerPoint</Application>
  <PresentationFormat>Довільний</PresentationFormat>
  <Paragraphs>107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1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User</cp:lastModifiedBy>
  <cp:revision>336</cp:revision>
  <dcterms:created xsi:type="dcterms:W3CDTF">2015-10-20T21:14:13Z</dcterms:created>
  <dcterms:modified xsi:type="dcterms:W3CDTF">2022-02-08T03:04:49Z</dcterms:modified>
</cp:coreProperties>
</file>