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29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6FA6-63A7-4B64-B47D-480C6371C8CE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87AF-5055-4218-9A93-9746FB94C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1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87AF-5055-4218-9A93-9746FB94C02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4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Пре</a:t>
            </a: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зентацію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до уроку </a:t>
            </a:r>
          </a:p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«Складнопідрядне речення з кількома підрядними»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підготувала учитель української та літератури ЗОШ </a:t>
            </a:r>
            <a:r>
              <a:rPr lang="en-US" sz="4000" b="1" dirty="0" smtClean="0">
                <a:solidFill>
                  <a:srgbClr val="FF0000"/>
                </a:solidFill>
                <a:latin typeface="Monotype Corsiva" pitchFamily="66" charset="0"/>
              </a:rPr>
              <a:t>I – III </a:t>
            </a: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ступенів № 5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 м. </a:t>
            </a: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Лиман </a:t>
            </a:r>
            <a:endParaRPr lang="uk-UA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Головко А. В.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204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>
                <a:solidFill>
                  <a:srgbClr val="FF0000"/>
                </a:solidFill>
                <a:latin typeface="Arial Black" pitchFamily="34" charset="0"/>
              </a:rPr>
              <a:t>Вибірково-розподільна робота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Arial Black" pitchFamily="34" charset="0"/>
              </a:rPr>
              <a:t>Виписати складнопідрядні речення за варіантами: </a:t>
            </a:r>
            <a:r>
              <a:rPr lang="uk-UA" b="1" i="1" dirty="0">
                <a:solidFill>
                  <a:srgbClr val="FF0000"/>
                </a:solidFill>
                <a:latin typeface="Arial Black" pitchFamily="34" charset="0"/>
              </a:rPr>
              <a:t>варіант 1 </a:t>
            </a:r>
            <a:r>
              <a:rPr lang="uk-UA" b="1" dirty="0">
                <a:solidFill>
                  <a:srgbClr val="FF0000"/>
                </a:solidFill>
                <a:latin typeface="Arial Black" pitchFamily="34" charset="0"/>
              </a:rPr>
              <a:t>—з послідовною підрядністю; </a:t>
            </a:r>
            <a:r>
              <a:rPr lang="uk-UA" b="1" i="1" dirty="0">
                <a:solidFill>
                  <a:srgbClr val="FF0000"/>
                </a:solidFill>
                <a:latin typeface="Arial Black" pitchFamily="34" charset="0"/>
              </a:rPr>
              <a:t>варіант 2 </a:t>
            </a:r>
            <a:r>
              <a:rPr lang="uk-UA" b="1" dirty="0">
                <a:solidFill>
                  <a:srgbClr val="FF0000"/>
                </a:solidFill>
                <a:latin typeface="Arial Black" pitchFamily="34" charset="0"/>
              </a:rPr>
              <a:t>— з неоднорідною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паралельною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)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підрядністю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; </a:t>
            </a:r>
            <a:r>
              <a:rPr lang="ru-RU" b="1" i="1" dirty="0" err="1">
                <a:solidFill>
                  <a:srgbClr val="FF0000"/>
                </a:solidFill>
                <a:latin typeface="Arial Black" pitchFamily="34" charset="0"/>
              </a:rPr>
              <a:t>варіант</a:t>
            </a:r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 3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— з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однорідною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підрядністю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.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З-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безлічі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книг, з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справу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поодиноко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виділяються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ввібрали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себе науку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віків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народу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заповітне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Спільність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звичаїв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вузлами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зв’язували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наш народ,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коли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штучно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поділений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кордонами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Фундаментальні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світоглядні</a:t>
            </a:r>
            <a:r>
              <a:rPr lang="uk-UA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поняття, ідеї та норми, якими живе людське суспільство, якими</a:t>
            </a:r>
            <a:r>
              <a:rPr lang="uk-UA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регулюються прагнення та стосунки всіх людей на землі, життя</a:t>
            </a:r>
            <a:r>
              <a:rPr lang="uk-UA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окремих народів, громади, сім’ї, окремої людини, називають морально-етичними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вартостями 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rgbClr val="FF0000"/>
                </a:solidFill>
                <a:latin typeface="Arial Black" pitchFamily="34" charset="0"/>
              </a:rPr>
              <a:t>        «</a:t>
            </a:r>
            <a:r>
              <a:rPr lang="uk-UA" sz="2800" b="1" dirty="0">
                <a:solidFill>
                  <a:srgbClr val="FF0000"/>
                </a:solidFill>
                <a:latin typeface="Arial Black" pitchFamily="34" charset="0"/>
              </a:rPr>
              <a:t>Накресли </a:t>
            </a:r>
            <a:r>
              <a:rPr lang="uk-UA" sz="2800" b="1" dirty="0" smtClean="0">
                <a:solidFill>
                  <a:srgbClr val="FF0000"/>
                </a:solidFill>
                <a:latin typeface="Arial Black" pitchFamily="34" charset="0"/>
              </a:rPr>
              <a:t>схеми»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752" y="1412776"/>
            <a:ext cx="9036496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Учені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вважать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Велесова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книга» —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історико-релігійна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пам’ятка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V–ІХ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зібрано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епічні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твори наших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предків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природу, про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вони поклонялись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того як «Дощечки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Ізанбека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розшифровано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перекладено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вони одержали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науці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Велесова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зійшлося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думці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літопис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вийшов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з-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пера генерального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підскарбія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Романа Ракушки-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Романовського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заслужено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видатним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діячем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ХVІІ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стародавні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письмена,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з’ясовується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предки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подекуди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перемагали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робили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хірургічні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Тимко подумав,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один,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для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84966"/>
            <a:ext cx="7164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FF0000"/>
                </a:solidFill>
                <a:latin typeface="Arial Black" pitchFamily="34" charset="0"/>
              </a:rPr>
              <a:t>                  </a:t>
            </a:r>
          </a:p>
          <a:p>
            <a:pPr lvl="0" algn="ctr"/>
            <a:r>
              <a:rPr lang="uk-UA" sz="2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Робота в парах</a:t>
            </a:r>
          </a:p>
          <a:p>
            <a:pPr lvl="0" algn="ctr"/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55576" y="332656"/>
            <a:ext cx="7560839" cy="6120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Рефлексія</a:t>
            </a:r>
            <a:r>
              <a:rPr lang="uk-UA" b="1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Як я працював на уроці: </a:t>
            </a:r>
            <a:endParaRPr lang="uk-UA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Arial Black" pitchFamily="34" charset="0"/>
              </a:rPr>
              <a:t>я повторив раніше вивчений матеріал</a:t>
            </a: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;</a:t>
            </a:r>
          </a:p>
          <a:p>
            <a:pPr lvl="0"/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Arial Black" pitchFamily="34" charset="0"/>
              </a:rPr>
              <a:t>я висловлював нові ідеї; я плідно працював у парі</a:t>
            </a: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;</a:t>
            </a:r>
          </a:p>
          <a:p>
            <a:pPr lvl="0"/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Arial Black" pitchFamily="34" charset="0"/>
              </a:rPr>
              <a:t> можу скласти зв’язну розповідь на вивчену тему.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240931"/>
            <a:ext cx="8568952" cy="1346448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 Black" pitchFamily="34" charset="0"/>
              </a:rPr>
              <a:t>Складнопідрядні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Black" pitchFamily="34" charset="0"/>
              </a:rPr>
              <a:t>речення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 з </a:t>
            </a:r>
            <a:r>
              <a:rPr lang="ru-RU" sz="2000" b="1" dirty="0" err="1" smtClean="0">
                <a:solidFill>
                  <a:schemeClr val="tx1"/>
                </a:solidFill>
                <a:latin typeface="Arial Black" pitchFamily="34" charset="0"/>
              </a:rPr>
              <a:t>кількома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Black" pitchFamily="34" charset="0"/>
              </a:rPr>
              <a:t>підрядними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7524" y="1916832"/>
            <a:ext cx="8568952" cy="1130424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Особливості  речень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4" y="3284984"/>
            <a:ext cx="8568952" cy="28083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Arial Black" pitchFamily="34" charset="0"/>
              </a:rPr>
              <a:t>У цих реченнях є одна головна частина </a:t>
            </a:r>
          </a:p>
          <a:p>
            <a:pPr algn="ctr"/>
            <a:r>
              <a:rPr lang="uk-UA" sz="3600" dirty="0" smtClean="0">
                <a:solidFill>
                  <a:srgbClr val="FFC000"/>
                </a:solidFill>
                <a:latin typeface="Arial Black" pitchFamily="34" charset="0"/>
              </a:rPr>
              <a:t>і дві або більше підрядних частин</a:t>
            </a:r>
            <a:endParaRPr lang="ru-RU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8496944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C000"/>
                </a:solidFill>
                <a:latin typeface="Arial Black" pitchFamily="34" charset="0"/>
              </a:rPr>
              <a:t>Залежно від особливостей структури складнопідрядні речення з кількома підрядними поділяються</a:t>
            </a:r>
          </a:p>
          <a:p>
            <a:pPr algn="ctr"/>
            <a:r>
              <a:rPr lang="uk-UA" sz="24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на три види: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395536" y="2132856"/>
            <a:ext cx="8496944" cy="1872208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  однорідною  підрядністю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395536" y="3428999"/>
            <a:ext cx="8424936" cy="1800201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неоднорідною 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підрядністю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97767" y="4729850"/>
            <a:ext cx="8352928" cy="18002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  послідовною 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підрядністю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4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-243408"/>
            <a:ext cx="8712968" cy="2016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Складнопідрядні речення  з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однорідною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підрядністю  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підрядні частини завжди одного виду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і стосуються 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одного  того самого слова в головній частині чи всієї головної частини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971526"/>
            <a:ext cx="8712968" cy="16344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Розкажи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 за горою сонечко сідає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як у Дніпра веселочка воду позичає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1259632" y="2200356"/>
            <a:ext cx="2808312" cy="3308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1170225" y="2058727"/>
            <a:ext cx="6480720" cy="5332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щ</a:t>
            </a:r>
            <a:r>
              <a:rPr lang="ru-RU" dirty="0" err="1" smtClean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967" y="3789040"/>
            <a:ext cx="8606343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[ 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]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    ( як   )  ,  (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3156659" y="3981227"/>
            <a:ext cx="1360168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151437" y="3874102"/>
            <a:ext cx="309634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969" y="5187140"/>
            <a:ext cx="8606342" cy="16708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56659" y="5359987"/>
            <a:ext cx="3096344" cy="33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itchFamily="34" charset="0"/>
              </a:rPr>
              <a:t>Головна частина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6038456"/>
            <a:ext cx="2520280" cy="47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itchFamily="34" charset="0"/>
              </a:rPr>
              <a:t>Перша підрядна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6074410"/>
            <a:ext cx="2592288" cy="47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itchFamily="34" charset="0"/>
              </a:rPr>
              <a:t>Друга підрядна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911447" y="5696599"/>
            <a:ext cx="1244729" cy="4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37316" y="5696599"/>
            <a:ext cx="1451345" cy="305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</p:cNvCxnSpPr>
          <p:nvPr/>
        </p:nvCxnSpPr>
        <p:spPr>
          <a:xfrm>
            <a:off x="4704831" y="5696599"/>
            <a:ext cx="1213284" cy="305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71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8064896" cy="620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Зверніть увагу 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764704"/>
            <a:ext cx="8064896" cy="1490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складнопідрядних реченнях з однорідною підрядністю в другій і наступних підрядних частинах підрядний сполучник  може бути пропущений, а між підрядними однорідними частинами може вживатися сурядний сполучник.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837" y="2420888"/>
            <a:ext cx="8064896" cy="697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ПОРІВНЯЙТЕ 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837" y="3933056"/>
            <a:ext cx="3672408" cy="2520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 я бігаю в поле й годинами слухаю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в небі співають хори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грають оркестри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933056"/>
            <a:ext cx="3816424" cy="2520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бігаю в поле й годинами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слухаю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небі співають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хори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uk-UA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 (як 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грають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оркестри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3837" y="3117970"/>
            <a:ext cx="3668123" cy="7430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Сполучники повторюються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8024" y="3117970"/>
            <a:ext cx="3816424" cy="7430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Сполучники пропускаються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80728"/>
            <a:ext cx="8136904" cy="770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підрядні </a:t>
            </a:r>
            <a:r>
              <a:rPr lang="uk-UA" b="1" dirty="0">
                <a:solidFill>
                  <a:schemeClr val="tx1"/>
                </a:solidFill>
                <a:latin typeface="Arial Black" pitchFamily="34" charset="0"/>
              </a:rPr>
              <a:t>частини  </a:t>
            </a:r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по – різному пояснюють  головну частину :  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7544" y="2047395"/>
            <a:ext cx="8136904" cy="13681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підрядні частини одного  або різних видів стосуються різних слів у головній частині;</a:t>
            </a:r>
          </a:p>
        </p:txBody>
      </p:sp>
      <p:sp>
        <p:nvSpPr>
          <p:cNvPr id="4" name="Овал 3"/>
          <p:cNvSpPr/>
          <p:nvPr/>
        </p:nvSpPr>
        <p:spPr>
          <a:xfrm>
            <a:off x="503548" y="3645024"/>
            <a:ext cx="8136904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підрядна частина стосується всього змісту головної частини, а друга – якогось слова в головній частині;</a:t>
            </a:r>
          </a:p>
        </p:txBody>
      </p:sp>
      <p:sp>
        <p:nvSpPr>
          <p:cNvPr id="5" name="Овал 4"/>
          <p:cNvSpPr/>
          <p:nvPr/>
        </p:nvSpPr>
        <p:spPr>
          <a:xfrm>
            <a:off x="467544" y="5301208"/>
            <a:ext cx="8136904" cy="13681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підрядні частини  різного виду  стосуються одного слова в головній  частині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8136904" cy="57606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Складнопідрядні речення  з  неоднорідною  підрядністю  </a:t>
            </a:r>
          </a:p>
        </p:txBody>
      </p:sp>
    </p:spTree>
    <p:extLst>
      <p:ext uri="{BB962C8B-B14F-4D97-AF65-F5344CB8AC3E}">
        <p14:creationId xmlns:p14="http://schemas.microsoft.com/office/powerpoint/2010/main" val="7330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" y="-99392"/>
            <a:ext cx="9252520" cy="1142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886" y="307691"/>
            <a:ext cx="8712968" cy="19168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Коли в тебе віра у працю </a:t>
            </a:r>
          </a:p>
          <a:p>
            <a:pPr algn="ctr"/>
            <a:endParaRPr lang="uk-UA" sz="2400" dirty="0" smtClean="0">
              <a:latin typeface="Arial Black" pitchFamily="34" charset="0"/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                       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яку?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згасає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uk-UA" sz="2400" dirty="0" smtClean="0">
                <a:latin typeface="Arial Black" pitchFamily="34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поглянь на ту річку</a:t>
            </a:r>
            <a:r>
              <a:rPr lang="uk-UA" sz="2400" dirty="0" smtClean="0">
                <a:latin typeface="Arial Black" pitchFamily="34" charset="0"/>
              </a:rPr>
              <a:t>, 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що скелі зриває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5012738" y="1263853"/>
            <a:ext cx="2008240" cy="2785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flipH="1">
            <a:off x="820547" y="1044335"/>
            <a:ext cx="1797958" cy="498028"/>
          </a:xfrm>
          <a:prstGeom prst="curvedDownArrow">
            <a:avLst>
              <a:gd name="adj1" fmla="val 25000"/>
              <a:gd name="adj2" fmla="val 10105"/>
              <a:gd name="adj3" fmla="val 11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коли?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680" y="2633863"/>
            <a:ext cx="8615808" cy="1706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Ті</a:t>
            </a:r>
            <a:r>
              <a:rPr lang="uk-UA" sz="2400" dirty="0" smtClean="0">
                <a:latin typeface="Arial Black" pitchFamily="34" charset="0"/>
              </a:rPr>
              <a:t>, 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що знаходять підкову</a:t>
            </a:r>
            <a:r>
              <a:rPr lang="uk-UA" sz="2400" dirty="0" smtClean="0">
                <a:latin typeface="Arial Black" pitchFamily="34" charset="0"/>
              </a:rPr>
              <a:t>, </a:t>
            </a:r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ніколи не думають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п</a:t>
            </a:r>
            <a:r>
              <a:rPr lang="uk-UA" sz="2000" dirty="0" smtClean="0">
                <a:solidFill>
                  <a:schemeClr val="tx1"/>
                </a:solidFill>
                <a:latin typeface="Arial Black" pitchFamily="34" charset="0"/>
              </a:rPr>
              <a:t>ро кого?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про того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хто загубив її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899591" y="2612307"/>
            <a:ext cx="1291659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які?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3427665" y="3266758"/>
            <a:ext cx="2736304" cy="432048"/>
          </a:xfrm>
          <a:prstGeom prst="curvedDownArrow">
            <a:avLst>
              <a:gd name="adj1" fmla="val 25000"/>
              <a:gd name="adj2" fmla="val 50000"/>
              <a:gd name="adj3" fmla="val 28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680" y="4581128"/>
            <a:ext cx="8712968" cy="2276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40968" y="4622364"/>
            <a:ext cx="3528392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Головна частина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5146" y="5617247"/>
            <a:ext cx="2884805" cy="7272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Перша підрядна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12738" y="5589240"/>
            <a:ext cx="2952328" cy="7272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Друга частина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182394" y="5138159"/>
            <a:ext cx="1311730" cy="405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7548" y="5138159"/>
            <a:ext cx="1226380" cy="405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08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352928" cy="1346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Складнопідрядні речення  з 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послідовною 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підрядністю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533" y="2163449"/>
            <a:ext cx="8352928" cy="27363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itchFamily="34" charset="0"/>
              </a:rPr>
              <a:t>Перша підрядна частина  залежить від головної частини , друга – від першої підрядної, третя – від   другої  і т. д.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13966"/>
            <a:ext cx="8568952" cy="2664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Епохо, дай мені завзяття на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 Black" pitchFamily="34" charset="0"/>
              </a:rPr>
              <a:t>для чого?</a:t>
            </a:r>
          </a:p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 кожен день</a:t>
            </a: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,</a:t>
            </a:r>
            <a:r>
              <a:rPr lang="uk-UA" sz="2800" dirty="0" smtClean="0">
                <a:latin typeface="Arial Black" pitchFamily="34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щоб міг нащадкам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      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про що?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Arial Black" pitchFamily="34" charset="0"/>
              </a:rPr>
              <a:t>розказать</a:t>
            </a: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 я про те, як ми навчились </a:t>
            </a:r>
            <a:r>
              <a:rPr lang="uk-UA" sz="2800" dirty="0" err="1" smtClean="0">
                <a:solidFill>
                  <a:schemeClr val="tx1"/>
                </a:solidFill>
                <a:latin typeface="Arial Black" pitchFamily="34" charset="0"/>
              </a:rPr>
              <a:t>жить</a:t>
            </a: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2915816" y="980728"/>
            <a:ext cx="2808312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563887" y="1736811"/>
            <a:ext cx="2881157" cy="4680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3718148"/>
            <a:ext cx="8568952" cy="31409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861048"/>
            <a:ext cx="51125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 Black" pitchFamily="34" charset="0"/>
              </a:rPr>
              <a:t>Головна  частина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988024"/>
            <a:ext cx="3960439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Підрядна першого ступеня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949280"/>
            <a:ext cx="39604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Підрядна другого ступеня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004465" y="4437112"/>
            <a:ext cx="22124" cy="550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0"/>
          </p:cNvCxnSpPr>
          <p:nvPr/>
        </p:nvCxnSpPr>
        <p:spPr>
          <a:xfrm>
            <a:off x="5026591" y="5589240"/>
            <a:ext cx="13461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15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693</Words>
  <Application>Microsoft Office PowerPoint</Application>
  <PresentationFormat>Экран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Alla Golovko</cp:lastModifiedBy>
  <cp:revision>31</cp:revision>
  <dcterms:created xsi:type="dcterms:W3CDTF">2013-01-26T15:30:07Z</dcterms:created>
  <dcterms:modified xsi:type="dcterms:W3CDTF">2018-03-30T17:45:29Z</dcterms:modified>
</cp:coreProperties>
</file>