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8" r:id="rId4"/>
    <p:sldId id="290" r:id="rId5"/>
    <p:sldId id="291" r:id="rId6"/>
    <p:sldId id="292" r:id="rId7"/>
    <p:sldId id="280" r:id="rId8"/>
    <p:sldId id="293" r:id="rId9"/>
    <p:sldId id="294" r:id="rId10"/>
    <p:sldId id="301" r:id="rId11"/>
    <p:sldId id="295" r:id="rId12"/>
    <p:sldId id="281" r:id="rId13"/>
    <p:sldId id="296" r:id="rId14"/>
    <p:sldId id="297" r:id="rId15"/>
    <p:sldId id="298" r:id="rId16"/>
    <p:sldId id="299" r:id="rId17"/>
    <p:sldId id="277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66"/>
    <a:srgbClr val="800080"/>
    <a:srgbClr val="9966FF"/>
    <a:srgbClr val="FFCCFF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3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C1-CFAC-407F-AC5E-54215023B0E1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BE12-F68F-463E-AE27-2D47971E57A7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3FE5-7740-4B48-AD43-096E6A738A0A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D2FF-36C8-4110-BC19-6A8580FC48D9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73EE-936E-4F11-84A4-A210018CE7A5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ACF-8368-492D-8479-5E462A3ADEF1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F4F9-5B0B-401F-981C-4423B896EDD5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0284-4590-4428-B945-F4FC7346F232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C1C5-EACD-4239-984A-FFCDFA0F7508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07FD-02C8-4C8C-8396-F93E2637E058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DD2-A191-4C3F-8F3B-634D83797477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4C61-EAB9-4231-8394-01FC56ABC623}" type="datetime1">
              <a:rPr lang="uk-UA" smtClean="0"/>
              <a:pPr/>
              <a:t>08.02.2022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ingapps.org/39441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725" y="2715903"/>
            <a:ext cx="10363200" cy="28129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Об'єкти захисту. Види заходів протидії загрозам безпеки. Переваги та недоліки різних видів заходів захисту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4" y="2923309"/>
            <a:ext cx="11082007" cy="33389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11150">
              <a:buNone/>
            </a:pPr>
            <a:r>
              <a:rPr lang="uk-UA" i="1" dirty="0" smtClean="0"/>
              <a:t>Засоби фізичного захисту: засоби захисту кабельної системи, систем електроживлення, засоби архівації і т. д.</a:t>
            </a:r>
            <a:endParaRPr lang="ru-RU" i="1" dirty="0" smtClean="0"/>
          </a:p>
          <a:p>
            <a:pPr>
              <a:buNone/>
            </a:pPr>
            <a:r>
              <a:rPr lang="uk-UA" sz="2400" dirty="0" smtClean="0"/>
              <a:t>а) забезпечення безпеки приміщень, де встановлені сервери з урахуванням вимог до надійності будівель, температурі і вологості, наявності засобів пожежогасіння;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б) заходи щодо обмеження фізичного доступу до комп'ютерних систем та мережевої інфраструктури сторонніх осіб, які можуть зупинити, перезавантажити і навіть перевстановити сервер, вкрасти жорсткі диски, встановити розвідувальну апаратуру і програмне забезпечення.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99633" y="1344350"/>
            <a:ext cx="106541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До </a:t>
            </a:r>
            <a:r>
              <a:rPr lang="uk-UA" sz="2800" i="1" dirty="0" smtClean="0"/>
              <a:t>апаратних</a:t>
            </a:r>
            <a:r>
              <a:rPr lang="uk-UA" sz="2800" dirty="0" smtClean="0"/>
              <a:t> </a:t>
            </a:r>
            <a:r>
              <a:rPr lang="uk-UA" sz="2800" i="1" dirty="0" smtClean="0"/>
              <a:t>засобів</a:t>
            </a:r>
            <a:r>
              <a:rPr lang="uk-UA" sz="2800" dirty="0" smtClean="0"/>
              <a:t> відносяться прилади, пристрої, пристосування та інші технічні рішення, які використовуються в інтересах забезпечення безпеки. </a:t>
            </a:r>
            <a:endParaRPr lang="ru-RU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4073" y="163208"/>
            <a:ext cx="7169726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Засоби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539" y="3711801"/>
            <a:ext cx="10610952" cy="1705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550" indent="277813" algn="just">
              <a:buNone/>
            </a:pPr>
            <a:r>
              <a:rPr lang="uk-UA" i="1" dirty="0" smtClean="0"/>
              <a:t>Криптографічні засоби</a:t>
            </a:r>
            <a:r>
              <a:rPr lang="uk-UA" dirty="0" smtClean="0"/>
              <a:t> - це спеціальні математичні та алгоритмічні засоби захисту інформації, переданої по мережах зв'язку, збереженої та обробленої на комп'ютерах з використанням методів шифрування.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124682"/>
            <a:ext cx="1064029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i="1" dirty="0" smtClean="0"/>
              <a:t>Програмні засоби</a:t>
            </a:r>
            <a:r>
              <a:rPr lang="uk-UA" sz="2800" dirty="0" smtClean="0"/>
              <a:t> - це спеціальні програми, програмні комплекси і системи захисту інформації в інформаційних системах різного призначення і засобах обробки даних (антивірусні програми, системи розмежування повноважень, програмні засоби контролю доступу)</a:t>
            </a:r>
            <a:endParaRPr lang="ru-RU" sz="2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21527" y="163208"/>
            <a:ext cx="8832272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Засоби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26474" y="1244168"/>
            <a:ext cx="7661564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n-lt"/>
                <a:cs typeface="Times New Roman" pitchFamily="18" charset="0"/>
              </a:rPr>
              <a:t>	Система захисту інформації </a:t>
            </a:r>
            <a:r>
              <a:rPr lang="uk-UA" sz="2800" dirty="0">
                <a:latin typeface="+mn-lt"/>
                <a:cs typeface="Times New Roman" pitchFamily="18" charset="0"/>
              </a:rPr>
              <a:t>– це організована сукупність спеціальних установ, засобів, методів і заходів, що забезпечують захист інформації від внутрішніх і зовнішніх загроз</a:t>
            </a:r>
            <a:r>
              <a:rPr lang="uk-UA" sz="2800" dirty="0" smtClean="0">
                <a:latin typeface="+mn-lt"/>
                <a:cs typeface="Times New Roman" pitchFamily="18" charset="0"/>
              </a:rPr>
              <a:t>.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15491" y="163208"/>
            <a:ext cx="8638308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захисту інформації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454" y="3701673"/>
            <a:ext cx="11055927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dirty="0" smtClean="0"/>
              <a:t>Система технічного захисту інформації - с</a:t>
            </a:r>
            <a:r>
              <a:rPr lang="uk-UA" sz="2600" dirty="0" smtClean="0"/>
              <a:t>укупність організаційних структур, нормативно-правових документів та матеріально-технічної бази (МТБ). </a:t>
            </a:r>
            <a:endParaRPr lang="ru-RU" sz="2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299854" y="0"/>
            <a:ext cx="91717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just" eaLnBrk="1" hangingPunct="1">
              <a:lnSpc>
                <a:spcPct val="110000"/>
              </a:lnSpc>
            </a:pP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захисту інформації повинна задовольняти такі </a:t>
            </a: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умови:</a:t>
            </a:r>
            <a:endParaRPr lang="uk-UA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02361" y="1315749"/>
            <a:ext cx="11425767" cy="4782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охоплювати весь технологічний комплекс інформаційної діяльності;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різноманітною за використовуваними засобами, багаторівневою з ієрархічною послідовністю доступу;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відкритою для зміни і доповнення заходів забезпечення безпеки інформації;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нестандартною, різноманітною. Вибираючи засоби захисту не можна розраховувати на непоінформованість зловмисників щодо її можливостей;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простою для технічного обслуговування і зручною для експлуатації користувачами;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надійною. Будь-які несправності технічних засобів є причиною появи неконтрольованих каналів витоку інформації;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комплексною, мати цілісність, що означає, що жодна її частина не може бути вилучена без втрат для всієї системи.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Вимоги до </a:t>
            </a: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системи безпеки </a:t>
            </a:r>
            <a:endParaRPr lang="uk-UA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інформації</a:t>
            </a:r>
            <a:endParaRPr lang="uk-UA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282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чіткість визначення повноважень і прав користувачів на доступ до певних видів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надання користувачу мінімальних повноважень, необхідних йому для виконання дорученої роботи;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зведення до мінімуму кількості спільних для декількох користувачів засобів захисту;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облік випадків і спроб несанкціонованого доступу до конфіденційної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забезпечення оцінювання ступеня конфіденційної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забезпечення контролю цілісності засобів захисту і негайне реагування на вихід їх з ладу.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Приципи</a:t>
            </a: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побудови системи </a:t>
            </a:r>
            <a:b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безпеки інформації</a:t>
            </a:r>
            <a:endParaRPr lang="uk-UA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 smtClean="0"/>
              <a:t>безперервність</a:t>
            </a:r>
            <a:r>
              <a:rPr lang="uk-UA" sz="2400" dirty="0" smtClean="0"/>
              <a:t> захисту інформації. Характеризується постійною готовністю системи захисту до відбиття загроз інформаційній безпеці в будь-який час; </a:t>
            </a:r>
            <a:endParaRPr lang="ru-RU" sz="2400" dirty="0" smtClean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 smtClean="0"/>
              <a:t>активність</a:t>
            </a:r>
            <a:r>
              <a:rPr lang="uk-UA" sz="2400" dirty="0" smtClean="0"/>
              <a:t>, яка передбачає прогнозування дій зловмисника, розробку і реалізацію випереджаючих захисних заходів; </a:t>
            </a:r>
            <a:endParaRPr lang="ru-RU" sz="2400" dirty="0" smtClean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 smtClean="0"/>
              <a:t>скритність</a:t>
            </a:r>
            <a:r>
              <a:rPr lang="uk-UA" sz="2400" dirty="0" smtClean="0"/>
              <a:t>, що виключає ознайомлення сторонніх осіб із засобами і технологією захисту інформації; </a:t>
            </a:r>
            <a:endParaRPr lang="ru-RU" sz="2400" dirty="0" smtClean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 smtClean="0"/>
              <a:t>цілеспрямованість</a:t>
            </a:r>
            <a:r>
              <a:rPr lang="uk-UA" sz="2400" dirty="0" smtClean="0"/>
              <a:t>, яка передбачає зосередження зусиль щодо запобігання загроз найбільш цінної інформації </a:t>
            </a:r>
            <a:endParaRPr lang="ru-RU" sz="2400" dirty="0" smtClean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 smtClean="0"/>
              <a:t>комплексне використання</a:t>
            </a:r>
            <a:r>
              <a:rPr lang="uk-UA" sz="2400" dirty="0" smtClean="0"/>
              <a:t> різних способів і засобів захисту інформації, що дозволяє компенсувати недоліки одних перевагами інших.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Приципи</a:t>
            </a: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побудови системи </a:t>
            </a:r>
            <a:b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безпеки інформації</a:t>
            </a:r>
            <a:endParaRPr lang="uk-UA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dirty="0" smtClean="0"/>
              <a:t>- </a:t>
            </a:r>
            <a:r>
              <a:rPr lang="uk-UA" sz="2400" i="1" dirty="0" smtClean="0"/>
              <a:t>мінімізація</a:t>
            </a:r>
            <a:r>
              <a:rPr lang="uk-UA" sz="2400" dirty="0" smtClean="0"/>
              <a:t> додаткових завдань і вимог до співробітників організації, викликаних заходами щодо захисту інформації;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uk-UA" sz="2400" dirty="0" smtClean="0"/>
              <a:t>- </a:t>
            </a:r>
            <a:r>
              <a:rPr lang="uk-UA" sz="2400" i="1" dirty="0" smtClean="0"/>
              <a:t>надійність</a:t>
            </a:r>
            <a:r>
              <a:rPr lang="uk-UA" sz="2400" dirty="0" smtClean="0"/>
              <a:t> в роботі технічних засобів системи, що виключає як не реагування на погрози (пропуски загроз) інформаційної безпеки, так і помилкові реакції при їх відсутності;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uk-UA" sz="2400" dirty="0" smtClean="0"/>
              <a:t>- </a:t>
            </a:r>
            <a:r>
              <a:rPr lang="uk-UA" sz="2400" i="1" dirty="0" smtClean="0"/>
              <a:t>обмежений і контрольований доступ </a:t>
            </a:r>
            <a:r>
              <a:rPr lang="uk-UA" sz="2400" dirty="0" smtClean="0"/>
              <a:t>до елементів системи забезпечення інформаційної безпеки;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uk-UA" sz="2400" dirty="0" smtClean="0"/>
              <a:t> - </a:t>
            </a:r>
            <a:r>
              <a:rPr lang="uk-UA" sz="2400" i="1" dirty="0" smtClean="0"/>
              <a:t>безперервність роботи системи </a:t>
            </a:r>
            <a:r>
              <a:rPr lang="uk-UA" sz="2400" dirty="0" smtClean="0"/>
              <a:t>в будь-яких умовах функціонування </a:t>
            </a:r>
            <a:r>
              <a:rPr lang="uk-UA" sz="2400" dirty="0" err="1" smtClean="0"/>
              <a:t>обʼєкта</a:t>
            </a:r>
            <a:r>
              <a:rPr lang="uk-UA" sz="2400" dirty="0" smtClean="0"/>
              <a:t> захисту, в тому числі, наприклад, короткочасному відключенні електроенергії;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uk-UA" sz="2400" dirty="0" smtClean="0"/>
              <a:t>- </a:t>
            </a:r>
            <a:r>
              <a:rPr lang="uk-UA" sz="2400" i="1" dirty="0" smtClean="0"/>
              <a:t>адаптованість</a:t>
            </a:r>
            <a:r>
              <a:rPr lang="uk-UA" sz="2400" dirty="0" smtClean="0"/>
              <a:t> (пристосовність) системи до змін навколишнього середовища.</a:t>
            </a:r>
            <a:endParaRPr lang="ru-RU" sz="24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3015" y="1219200"/>
            <a:ext cx="8146475" cy="12884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Для запобігання несанкціонованому доступу до даних, що зберігаються на комп’ютері, використовують облікові записи.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pic>
        <p:nvPicPr>
          <p:cNvPr id="6" name="Рисунок 5" descr="https://mozok.click/uploads/informatika-9-morze/informatika-9-morze-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0" y="1501895"/>
            <a:ext cx="2798064" cy="426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8339" y="2702071"/>
            <a:ext cx="8240423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/>
              <a:t>Для</a:t>
            </a:r>
            <a:r>
              <a:rPr lang="en-US" sz="2400" dirty="0" smtClean="0"/>
              <a:t> </a:t>
            </a:r>
            <a:r>
              <a:rPr lang="ru-RU" sz="2400" dirty="0" smtClean="0"/>
              <a:t>ко</a:t>
            </a:r>
            <a:r>
              <a:rPr lang="uk-UA" sz="2400" dirty="0" err="1" smtClean="0"/>
              <a:t>жного</a:t>
            </a:r>
            <a:r>
              <a:rPr lang="uk-UA" sz="2400" dirty="0" smtClean="0"/>
              <a:t> диска, папки та файлу на ПК для захисту від несанкціонованого доступу  встановлюються певні права доступу (повний, тільки читання, доступ за паролем), причому права можуть бути різними для різних користувачів.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/>
              <a:t>Також використовуються біометричні системи авторизації та ідентифікації користувачів (системи розпізнавання мови, ідентифікація за відбитками пальців, за райдужною оболонкою ока)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332835674_7897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686" y="2422640"/>
            <a:ext cx="3523314" cy="2869796"/>
          </a:xfrm>
          <a:prstGeom prst="rect">
            <a:avLst/>
          </a:prstGeom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2452255" y="353715"/>
            <a:ext cx="7891548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Захист даних в Інтернеті</a:t>
            </a:r>
            <a:r>
              <a:rPr lang="uk-UA" sz="4800" dirty="0" smtClean="0"/>
              <a:t>.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531" y="4029504"/>
            <a:ext cx="8252828" cy="523220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007" y="1343892"/>
            <a:ext cx="8363543" cy="5093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500" dirty="0" smtClean="0"/>
              <a:t>Є різні механізми проникнення з Інтернету на локальний комп’ютер і в локальну мережу:</a:t>
            </a:r>
            <a:endParaRPr lang="ru-RU" sz="2500" dirty="0" smtClean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 err="1" smtClean="0"/>
              <a:t>веб-сторінки</a:t>
            </a:r>
            <a:r>
              <a:rPr lang="uk-UA" sz="2500" dirty="0" smtClean="0"/>
              <a:t>, що завантажуються в браузер, можуть містити активні елементи, здатні виконувати деструктивні дії на локальному комп’ютері;</a:t>
            </a:r>
            <a:endParaRPr lang="ru-RU" sz="2500" dirty="0" smtClean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 smtClean="0"/>
              <a:t>деякі </a:t>
            </a:r>
            <a:r>
              <a:rPr lang="uk-UA" sz="2500" dirty="0" err="1" smtClean="0"/>
              <a:t>веб-сервери</a:t>
            </a:r>
            <a:r>
              <a:rPr lang="uk-UA" sz="2500" dirty="0" smtClean="0"/>
              <a:t> розміщують на локальному комп’ютері текстові файли </a:t>
            </a:r>
            <a:r>
              <a:rPr lang="uk-UA" sz="2500" dirty="0" err="1" smtClean="0"/>
              <a:t>cookie</a:t>
            </a:r>
            <a:r>
              <a:rPr lang="uk-UA" sz="2500" dirty="0" smtClean="0"/>
              <a:t>, використовуючи які, можна отримати конфіденційну інформацію про користувача локального комп’ютера; </a:t>
            </a:r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 smtClean="0"/>
              <a:t>електронні листи або дописи в соціальних мережах можуть містити шкідливі посилання;</a:t>
            </a:r>
            <a:endParaRPr lang="ru-RU" sz="2500" dirty="0" smtClean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 smtClean="0"/>
              <a:t>за допомогою спеціальних програм можна отримати доступ до дисків і файлів локального комп’ютера тощо.</a:t>
            </a:r>
            <a:endParaRPr lang="ru-RU" sz="25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4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695609" y="245390"/>
            <a:ext cx="10371853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за </a:t>
            </a:r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комп</a:t>
            </a:r>
            <a:r>
              <a:rPr lang="en-US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’</a:t>
            </a:r>
            <a:r>
              <a:rPr lang="uk-UA" sz="4800" b="1" dirty="0" err="1" smtClean="0">
                <a:solidFill>
                  <a:srgbClr val="9D3342"/>
                </a:solidFill>
                <a:latin typeface="Century Gothic" panose="020B0502020202020204" pitchFamily="34" charset="0"/>
              </a:rPr>
              <a:t>ютером</a:t>
            </a:r>
            <a:r>
              <a:rPr lang="uk-UA" sz="48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199819"/>
            <a:ext cx="2411785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79842" y="1231431"/>
            <a:ext cx="72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1</a:t>
            </a: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473826" y="1947950"/>
            <a:ext cx="8279476" cy="119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Виконайте інтерактивну вправу </a:t>
            </a:r>
            <a:r>
              <a:rPr lang="uk-UA" sz="2800" dirty="0" err="1" smtClean="0"/>
              <a:t>“Організаційні</a:t>
            </a:r>
            <a:r>
              <a:rPr lang="uk-UA" sz="2800" dirty="0" smtClean="0"/>
              <a:t> </a:t>
            </a:r>
            <a:r>
              <a:rPr lang="uk-UA" sz="2800" dirty="0" err="1" smtClean="0"/>
              <a:t>принципи”</a:t>
            </a:r>
            <a:r>
              <a:rPr lang="uk-UA" sz="2800" dirty="0" smtClean="0"/>
              <a:t>  </a:t>
            </a:r>
            <a:r>
              <a:rPr lang="en-US" sz="2800" dirty="0" smtClean="0">
                <a:hlinkClick r:id="rId4"/>
              </a:rPr>
              <a:t>https://learningapps.org/3944154</a:t>
            </a:r>
            <a:endParaRPr lang="uk-UA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69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uk-UA" sz="3200" dirty="0" smtClean="0"/>
              <a:t>Які є </a:t>
            </a:r>
            <a:r>
              <a:rPr lang="ru-RU" sz="3200" dirty="0" err="1" smtClean="0"/>
              <a:t>стратегії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захисту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загроз</a:t>
            </a:r>
            <a:r>
              <a:rPr lang="uk-UA" sz="3200" dirty="0" smtClean="0"/>
              <a:t>.</a:t>
            </a:r>
          </a:p>
          <a:p>
            <a:pPr lvl="0"/>
            <a:r>
              <a:rPr lang="uk-UA" sz="3200" dirty="0" smtClean="0"/>
              <a:t>Що є об'єктами захисту.</a:t>
            </a:r>
          </a:p>
          <a:p>
            <a:pPr lvl="0"/>
            <a:r>
              <a:rPr lang="uk-UA" sz="3200" dirty="0" smtClean="0"/>
              <a:t>Які заходи протидії загрозам безпеки.</a:t>
            </a:r>
          </a:p>
          <a:p>
            <a:pPr lvl="0"/>
            <a:r>
              <a:rPr lang="uk-UA" sz="3200" dirty="0" smtClean="0"/>
              <a:t>Основні принципи побудови системи безпеки інформації.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" y="1681942"/>
            <a:ext cx="5802284" cy="4635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таке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загроза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безпеки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Назвіть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основні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типи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Поясніть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суть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ненавмисних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штучних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Поясніть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суть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навмисних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штучних</a:t>
            </a:r>
            <a:r>
              <a:rPr lang="ru-RU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uk-UA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Які види шкідливого програмного забезпечення Ви знаєте? 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Що  таке захист інформації?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endParaRPr lang="uk-UA" sz="3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562604" y="627776"/>
            <a:ext cx="5816625" cy="552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9D3342"/>
                </a:solidFill>
                <a:latin typeface="Century Gothic" panose="020B0502020202020204" pitchFamily="34" charset="0"/>
              </a:rPr>
              <a:t>Домашнє завдання:</a:t>
            </a:r>
            <a:endParaRPr lang="uk-UA" sz="4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4" y="1306991"/>
            <a:ext cx="2222109" cy="22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ОСНОВИ ІНФОРМАЦІЙНОЇ БЕЗПЕКИ             </a:t>
            </a:r>
            <a:r>
              <a:rPr lang="ru-RU" dirty="0" err="1" smtClean="0"/>
              <a:t>Єгорова</a:t>
            </a:r>
            <a:r>
              <a:rPr lang="ru-RU" dirty="0" smtClean="0"/>
              <a:t> О.Л.</a:t>
            </a:r>
            <a:endParaRPr lang="uk-UA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93076" y="1296785"/>
            <a:ext cx="57690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Опрацювати конспект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Підготувати повідомлення про порушення і відповідальність у сфері захисту інформації (на конкретних прикладах)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8936181" y="2433928"/>
            <a:ext cx="3048001" cy="138499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/>
              <a:t>Найслабша ланка </a:t>
            </a:r>
            <a:r>
              <a:rPr lang="uk-UA" sz="2800" b="1" dirty="0" smtClean="0"/>
              <a:t>інформаційної безпеки - </a:t>
            </a:r>
            <a:r>
              <a:rPr lang="uk-UA" sz="2800" b="1" dirty="0"/>
              <a:t>людина</a:t>
            </a:r>
            <a:endParaRPr lang="ru-RU" sz="2800" dirty="0"/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29487" y="4267204"/>
            <a:ext cx="11180621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/>
            <a:r>
              <a:rPr lang="uk-UA" sz="2600" b="1" dirty="0" smtClean="0"/>
              <a:t>Інформаційна </a:t>
            </a:r>
            <a:r>
              <a:rPr lang="uk-UA" sz="2600" b="1" dirty="0"/>
              <a:t>безпека </a:t>
            </a:r>
            <a:r>
              <a:rPr lang="uk-UA" sz="2600" b="1" dirty="0" smtClean="0"/>
              <a:t>АС </a:t>
            </a:r>
            <a:r>
              <a:rPr lang="uk-UA" sz="2600" b="1" dirty="0"/>
              <a:t>залежить </a:t>
            </a:r>
            <a:r>
              <a:rPr lang="ru-RU" sz="2600" dirty="0"/>
              <a:t>не </a:t>
            </a:r>
            <a:r>
              <a:rPr lang="ru-RU" sz="2600" dirty="0" err="1"/>
              <a:t>тільки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комп’ютерів</a:t>
            </a:r>
            <a:r>
              <a:rPr lang="ru-RU" sz="2600" dirty="0"/>
              <a:t>, </a:t>
            </a:r>
            <a:r>
              <a:rPr lang="ru-RU" sz="2600" dirty="0" err="1"/>
              <a:t>але</a:t>
            </a:r>
            <a:r>
              <a:rPr lang="ru-RU" sz="2600" dirty="0"/>
              <a:t> </a:t>
            </a:r>
            <a:r>
              <a:rPr lang="ru-RU" sz="2600" dirty="0" err="1"/>
              <a:t>й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інфраструктури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підтримує</a:t>
            </a:r>
            <a:r>
              <a:rPr lang="ru-RU" sz="2600" dirty="0"/>
              <a:t>, до 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можна</a:t>
            </a:r>
            <a:r>
              <a:rPr lang="ru-RU" sz="2600" dirty="0"/>
              <a:t> </a:t>
            </a:r>
            <a:r>
              <a:rPr lang="ru-RU" sz="2600" dirty="0" err="1"/>
              <a:t>віднести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</a:t>
            </a:r>
            <a:r>
              <a:rPr lang="ru-RU" sz="2600" dirty="0" err="1"/>
              <a:t>електро</a:t>
            </a:r>
            <a:r>
              <a:rPr lang="ru-RU" sz="2600" dirty="0"/>
              <a:t>-, </a:t>
            </a:r>
            <a:r>
              <a:rPr lang="ru-RU" sz="2600" dirty="0" err="1"/>
              <a:t>водо</a:t>
            </a:r>
            <a:r>
              <a:rPr lang="ru-RU" sz="2600" dirty="0"/>
              <a:t>-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теплопостачання</a:t>
            </a:r>
            <a:r>
              <a:rPr lang="ru-RU" sz="2600" dirty="0"/>
              <a:t>, </a:t>
            </a:r>
            <a:r>
              <a:rPr lang="ru-RU" sz="2600" dirty="0" err="1"/>
              <a:t>кондиціонери</a:t>
            </a:r>
            <a:r>
              <a:rPr lang="ru-RU" sz="2600" dirty="0"/>
              <a:t>, </a:t>
            </a:r>
            <a:r>
              <a:rPr lang="ru-RU" sz="2600" dirty="0" err="1"/>
              <a:t>засоби</a:t>
            </a:r>
            <a:r>
              <a:rPr lang="ru-RU" sz="2600" dirty="0"/>
              <a:t> </a:t>
            </a:r>
            <a:r>
              <a:rPr lang="ru-RU" sz="2600" dirty="0" err="1"/>
              <a:t>комунікацій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, </a:t>
            </a:r>
            <a:r>
              <a:rPr lang="ru-RU" sz="2600" dirty="0" err="1"/>
              <a:t>звичайно</a:t>
            </a:r>
            <a:r>
              <a:rPr lang="ru-RU" sz="2600" dirty="0"/>
              <a:t>, </a:t>
            </a:r>
            <a:r>
              <a:rPr lang="ru-RU" sz="2600" dirty="0" err="1"/>
              <a:t>обслуговуючий</a:t>
            </a:r>
            <a:r>
              <a:rPr lang="ru-RU" sz="2600" dirty="0"/>
              <a:t> персонал.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617" y="1510146"/>
            <a:ext cx="8160328" cy="954107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Для захисту інформаційних систем створюються  системи (комплекси) захисту інформації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2642169"/>
            <a:ext cx="814647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69875" algn="just"/>
            <a:r>
              <a:rPr lang="uk-UA" sz="2400" dirty="0" smtClean="0">
                <a:latin typeface="Arial" pitchFamily="34" charset="0"/>
              </a:rPr>
              <a:t>Система інформаційної безпеки має свої мету, задачі, методи і засоби діяльності, що узгоджуються за місцем і часом, залежно від умов.</a:t>
            </a: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8510" y="218627"/>
            <a:ext cx="8693726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Захист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інформаційних систем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3" y="357172"/>
            <a:ext cx="8693726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Стратегія інформаційного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5" y="1231837"/>
            <a:ext cx="4653497" cy="47533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85738" indent="214313" algn="just">
              <a:buNone/>
            </a:pPr>
            <a:r>
              <a:rPr lang="uk-UA" dirty="0" smtClean="0"/>
              <a:t>Найважливішою особливістю загальної стратегії інформаційного захисту є </a:t>
            </a:r>
            <a:r>
              <a:rPr lang="uk-UA" b="1" i="1" dirty="0" smtClean="0"/>
              <a:t>дослідження</a:t>
            </a:r>
            <a:r>
              <a:rPr lang="uk-UA" dirty="0" smtClean="0"/>
              <a:t> системи безпеки. </a:t>
            </a:r>
          </a:p>
          <a:p>
            <a:pPr marL="185738" indent="214313">
              <a:buNone/>
            </a:pPr>
            <a:r>
              <a:rPr lang="uk-UA" dirty="0" smtClean="0"/>
              <a:t>Можна виділити два основних напрямки: </a:t>
            </a:r>
            <a:endParaRPr lang="ru-RU" dirty="0" smtClean="0"/>
          </a:p>
          <a:p>
            <a:r>
              <a:rPr lang="uk-UA" dirty="0" smtClean="0"/>
              <a:t>аналіз засобів захисту; </a:t>
            </a:r>
            <a:endParaRPr lang="ru-RU" dirty="0" smtClean="0"/>
          </a:p>
          <a:p>
            <a:r>
              <a:rPr lang="uk-UA" dirty="0" smtClean="0"/>
              <a:t>визначення факту вторгнення. 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51014" y="2326842"/>
          <a:ext cx="6869950" cy="253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7602367" imgH="2780985" progId="">
                  <p:embed/>
                </p:oleObj>
              </mc:Choice>
              <mc:Fallback>
                <p:oleObj r:id="rId3" imgW="7602367" imgH="27809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14" y="2326842"/>
                        <a:ext cx="6869950" cy="2536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63208"/>
            <a:ext cx="8610599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Концепція захисту інформації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7826188" cy="32847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350" indent="354013">
              <a:buNone/>
            </a:pPr>
            <a:r>
              <a:rPr lang="uk-UA" dirty="0" smtClean="0"/>
              <a:t>Розробку </a:t>
            </a:r>
            <a:r>
              <a:rPr lang="uk-UA" i="1" dirty="0" smtClean="0"/>
              <a:t>концепції захисту</a:t>
            </a:r>
            <a:r>
              <a:rPr lang="uk-UA" dirty="0" smtClean="0"/>
              <a:t> рекомендується проводити в три етапи:</a:t>
            </a:r>
            <a:endParaRPr lang="ru-RU" dirty="0" smtClean="0"/>
          </a:p>
          <a:p>
            <a:r>
              <a:rPr lang="uk-UA" dirty="0" smtClean="0"/>
              <a:t>І етап – визначення цінності  об’єкта захисту інформації.</a:t>
            </a:r>
            <a:endParaRPr lang="ru-RU" dirty="0" smtClean="0"/>
          </a:p>
          <a:p>
            <a:r>
              <a:rPr lang="uk-UA" dirty="0" smtClean="0"/>
              <a:t>ІІ етап – аналіз потенційних дій зловмисників</a:t>
            </a:r>
            <a:endParaRPr lang="ru-RU" dirty="0" smtClean="0"/>
          </a:p>
          <a:p>
            <a:r>
              <a:rPr lang="uk-UA" dirty="0" smtClean="0"/>
              <a:t>ІІІ  етап – оцінка надійності встановлених засобів захисту інформації на об’єкті.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2837" y="4738255"/>
            <a:ext cx="10861963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  <a:tab pos="4714875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основі концепції безпеки інформації розробляються стратегія безпеки інформації та архітектура системи захисту інформації, а далі – політика безпеки інформації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491" y="163208"/>
            <a:ext cx="8638308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Стратегії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6418"/>
            <a:ext cx="11208327" cy="48897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 smtClean="0"/>
              <a:t>Нікого не впускати</a:t>
            </a:r>
            <a:r>
              <a:rPr lang="uk-UA" sz="2400" dirty="0" smtClean="0"/>
              <a:t>. Це повна ізоляція. Вона забезпечує найкращий захист, але перешкоджає використанню інформації або послуг від інших, і передачі їх іншим користувачам. Це непрактично для всіх. </a:t>
            </a:r>
            <a:endParaRPr lang="ru-RU" sz="24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 smtClean="0"/>
              <a:t>Не впускати порушників</a:t>
            </a:r>
            <a:r>
              <a:rPr lang="uk-UA" sz="2400" dirty="0" smtClean="0"/>
              <a:t>. Програми всередині цього захисту можуть бути легковірними. Це дозволяє зробити електронні цифрові підписи програм і </a:t>
            </a:r>
            <a:r>
              <a:rPr lang="uk-UA" sz="2400" dirty="0" err="1" smtClean="0"/>
              <a:t>міжмережеві</a:t>
            </a:r>
            <a:r>
              <a:rPr lang="uk-UA" sz="2400" dirty="0" smtClean="0"/>
              <a:t> екрани (</a:t>
            </a:r>
            <a:r>
              <a:rPr lang="uk-UA" sz="2400" dirty="0" err="1" smtClean="0"/>
              <a:t>МЕ</a:t>
            </a:r>
            <a:r>
              <a:rPr lang="uk-UA" sz="2400" dirty="0" smtClean="0"/>
              <a:t>). </a:t>
            </a:r>
            <a:endParaRPr lang="ru-RU" sz="24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 smtClean="0"/>
              <a:t>Пустити порушників, але перешкодити їм в заподіянні шкоди</a:t>
            </a:r>
            <a:r>
              <a:rPr lang="uk-UA" sz="2400" dirty="0" smtClean="0"/>
              <a:t>. Традиційним способом захисту служить динамічне ПЗ типу </a:t>
            </a:r>
            <a:r>
              <a:rPr lang="uk-UA" sz="2400" dirty="0" err="1" smtClean="0"/>
              <a:t>sandboxing</a:t>
            </a:r>
            <a:r>
              <a:rPr lang="uk-UA" sz="2400" dirty="0" smtClean="0"/>
              <a:t>, що створює в </a:t>
            </a:r>
            <a:r>
              <a:rPr lang="uk-UA" sz="2400" dirty="0" err="1" smtClean="0"/>
              <a:t>компʼютері</a:t>
            </a:r>
            <a:r>
              <a:rPr lang="uk-UA" sz="2400" dirty="0" smtClean="0"/>
              <a:t> захищений простір (</a:t>
            </a:r>
            <a:r>
              <a:rPr lang="uk-UA" sz="2400" dirty="0" err="1" smtClean="0"/>
              <a:t>sandbox</a:t>
            </a:r>
            <a:r>
              <a:rPr lang="uk-UA" sz="2400" dirty="0" smtClean="0"/>
              <a:t>), в якому може виконуватися підозрілий код, і в типовому випадку використовує контроль доступу до ресурсів, щоб визначити порушення. </a:t>
            </a:r>
            <a:endParaRPr lang="ru-RU" sz="24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 smtClean="0"/>
              <a:t>Захопити порушників і переслідувати їх</a:t>
            </a:r>
            <a:r>
              <a:rPr lang="uk-UA" sz="2400" dirty="0" smtClean="0"/>
              <a:t>. Це роблять аудит і силові структури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10" y="343317"/>
            <a:ext cx="7481454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 заходів протидії загрозам безпеки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618" y="1758311"/>
            <a:ext cx="11236036" cy="33540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законодавчі (правові) заходи</a:t>
            </a:r>
            <a:r>
              <a:rPr lang="uk-UA" dirty="0" smtClean="0">
                <a:cs typeface="Times New Roman" pitchFamily="18" charset="0"/>
              </a:rPr>
              <a:t> забезпечення інформаційної безпеки (нормативні документи, положення, інструкції); </a:t>
            </a:r>
            <a:endParaRPr lang="ru-RU" dirty="0" smtClean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адміністративні заходи</a:t>
            </a:r>
            <a:r>
              <a:rPr lang="uk-UA" dirty="0" smtClean="0">
                <a:cs typeface="Times New Roman" pitchFamily="18" charset="0"/>
              </a:rPr>
              <a:t> (реалізація захисту інформації здійснюється певними структурними одиницями – такими, як служба захисту документів; служба режиму, допуску, охорони; служба захисту інформації технічними засобами; інформаційно-аналітична діяльність і ін.); </a:t>
            </a:r>
            <a:endParaRPr lang="ru-RU" dirty="0" smtClean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організаційні (процедурні) заходи</a:t>
            </a:r>
            <a:r>
              <a:rPr lang="uk-UA" dirty="0" smtClean="0">
                <a:cs typeface="Times New Roman" pitchFamily="18" charset="0"/>
              </a:rPr>
              <a:t> (</a:t>
            </a:r>
            <a:r>
              <a:rPr lang="uk-UA" dirty="0" err="1" smtClean="0">
                <a:cs typeface="Times New Roman" pitchFamily="18" charset="0"/>
              </a:rPr>
              <a:t>заходи</a:t>
            </a:r>
            <a:r>
              <a:rPr lang="uk-UA" dirty="0" smtClean="0">
                <a:cs typeface="Times New Roman" pitchFamily="18" charset="0"/>
              </a:rPr>
              <a:t> безпеки, орієнтовані на людей); </a:t>
            </a:r>
            <a:endParaRPr lang="ru-RU" dirty="0" smtClean="0"/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інженерно-технічні заходи</a:t>
            </a:r>
            <a:r>
              <a:rPr lang="uk-UA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163208"/>
            <a:ext cx="8624454" cy="99874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Правові</a:t>
            </a:r>
            <a:r>
              <a:rPr lang="uk-UA" sz="4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uk-UA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заходи</a:t>
            </a:r>
            <a:endParaRPr lang="ru-RU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376" y="1121000"/>
            <a:ext cx="7798479" cy="2120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 smtClean="0"/>
              <a:t>розробка норм, що встановлюють відповідальність за комп'ютерні злочини, захист авторських прав програмістів, удосконалювання карного і цивільного законодавства, а також судочинства.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947224" y="3147352"/>
            <a:ext cx="10042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Організаційно-адміністративні заходи </a:t>
            </a:r>
            <a:endParaRPr lang="ru-RU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4963" y="3811012"/>
            <a:ext cx="11201401" cy="2154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3105150" algn="ctr"/>
                <a:tab pos="4714875" algn="l"/>
              </a:tabLst>
            </a:pPr>
            <a:r>
              <a:rPr lang="uk-UA" sz="2600" dirty="0" smtClean="0"/>
              <a:t>Охорона комп'ютерних систем, підбір персоналу, забезпечення того, щоб неперевірені особи не допускалися до інформації, що охороняється; виключення випадків ведення особливо важливих робіт тільки однією людиною, обладнання приміщень системою кодових замків, щоб в цю кімнату міг увійти тільки людина, яка знає код, що відкриває двері.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9" y="163208"/>
            <a:ext cx="8278090" cy="99874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Інженерно-технічні засоби </a:t>
            </a:r>
            <a:endParaRPr lang="ru-RU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5"/>
            <a:ext cx="10804915" cy="4434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uk-UA" dirty="0" smtClean="0"/>
              <a:t>захист від несанкціонованого доступу до комп'ютерної системи, </a:t>
            </a:r>
            <a:endParaRPr lang="ru-RU" dirty="0" smtClean="0"/>
          </a:p>
          <a:p>
            <a:pPr lvl="0"/>
            <a:r>
              <a:rPr lang="uk-UA" dirty="0" smtClean="0"/>
              <a:t>програмні засоби боротьби з вірусами; </a:t>
            </a:r>
          </a:p>
          <a:p>
            <a:pPr lvl="0"/>
            <a:r>
              <a:rPr lang="uk-UA" dirty="0" smtClean="0"/>
              <a:t>резервне копіювання та архівування особливо важливих документів; </a:t>
            </a:r>
            <a:endParaRPr lang="ru-RU" dirty="0" smtClean="0"/>
          </a:p>
          <a:p>
            <a:pPr lvl="0"/>
            <a:r>
              <a:rPr lang="uk-UA" dirty="0" smtClean="0"/>
              <a:t>забезпечення захисту від розкрадань і диверсій,</a:t>
            </a:r>
            <a:endParaRPr lang="ru-RU" dirty="0" smtClean="0"/>
          </a:p>
          <a:p>
            <a:pPr lvl="0"/>
            <a:r>
              <a:rPr lang="uk-UA" dirty="0" smtClean="0"/>
              <a:t>оснащення приміщень системою охоронної сигналізації;</a:t>
            </a:r>
          </a:p>
          <a:p>
            <a:pPr lvl="0"/>
            <a:r>
              <a:rPr lang="uk-UA" dirty="0" smtClean="0"/>
              <a:t>установка систем захисту від збоїв в електроживленні;</a:t>
            </a:r>
            <a:endParaRPr lang="ru-RU" dirty="0" smtClean="0"/>
          </a:p>
          <a:p>
            <a:r>
              <a:rPr lang="uk-UA" dirty="0" smtClean="0"/>
              <a:t>організація локальних обчислювальних мереж з можливістю перерозподілу ресурсів, у разі виходу з ладу окремих ланок.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</Template>
  <TotalTime>2384</TotalTime>
  <Words>1492</Words>
  <Application>Microsoft Office PowerPoint</Application>
  <PresentationFormat>Широкоэкранный</PresentationFormat>
  <Paragraphs>127</Paragraphs>
  <Slides>20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Урок 2</vt:lpstr>
      <vt:lpstr>Об'єкти захисту. Види заходів протидії загрозам безпеки. Переваги та недоліки різних видів заходів захисту</vt:lpstr>
      <vt:lpstr>Презентация PowerPoint</vt:lpstr>
      <vt:lpstr>Презентация PowerPoint</vt:lpstr>
      <vt:lpstr>Стратегія інформаційного захисту</vt:lpstr>
      <vt:lpstr>Концепція захисту інформації</vt:lpstr>
      <vt:lpstr>Стратегії захисту</vt:lpstr>
      <vt:lpstr>Види заходів протидії загрозам безпеки</vt:lpstr>
      <vt:lpstr>Правові заходи</vt:lpstr>
      <vt:lpstr>Інженерно-технічні засоби </vt:lpstr>
      <vt:lpstr>Засоби захисту</vt:lpstr>
      <vt:lpstr>Засоби захисту</vt:lpstr>
      <vt:lpstr>Система захисту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Об'єкти захисту. Види заходів протидії загрозам безпеки. Переваги та недоліки різних видів заходів захисту.</dc:title>
  <dc:creator>Admin</dc:creator>
  <cp:lastModifiedBy>Zoe</cp:lastModifiedBy>
  <cp:revision>42</cp:revision>
  <dcterms:created xsi:type="dcterms:W3CDTF">2019-04-01T17:30:34Z</dcterms:created>
  <dcterms:modified xsi:type="dcterms:W3CDTF">2022-02-08T10:06:20Z</dcterms:modified>
</cp:coreProperties>
</file>