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8"/>
  </p:notesMasterIdLst>
  <p:sldIdLst>
    <p:sldId id="499" r:id="rId3"/>
    <p:sldId id="882" r:id="rId4"/>
    <p:sldId id="883" r:id="rId5"/>
    <p:sldId id="884" r:id="rId6"/>
    <p:sldId id="885" r:id="rId7"/>
    <p:sldId id="867" r:id="rId8"/>
    <p:sldId id="873" r:id="rId9"/>
    <p:sldId id="875" r:id="rId10"/>
    <p:sldId id="876" r:id="rId11"/>
    <p:sldId id="877" r:id="rId12"/>
    <p:sldId id="844" r:id="rId13"/>
    <p:sldId id="879" r:id="rId14"/>
    <p:sldId id="880" r:id="rId15"/>
    <p:sldId id="881" r:id="rId16"/>
    <p:sldId id="472" r:id="rId17"/>
  </p:sldIdLst>
  <p:sldSz cx="14400213" cy="8099425"/>
  <p:notesSz cx="6858000" cy="9144000"/>
  <p:defaultTextStyle>
    <a:defPPr>
      <a:defRPr lang="nl-NL"/>
    </a:defPPr>
    <a:lvl1pPr marL="0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1pPr>
    <a:lvl2pPr marL="539863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2pPr>
    <a:lvl3pPr marL="1079727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3pPr>
    <a:lvl4pPr marL="1619592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4pPr>
    <a:lvl5pPr marL="2159456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5pPr>
    <a:lvl6pPr marL="2699320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6pPr>
    <a:lvl7pPr marL="3239183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7pPr>
    <a:lvl8pPr marL="3779046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8pPr>
    <a:lvl9pPr marL="4318911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548235"/>
    <a:srgbClr val="404040"/>
    <a:srgbClr val="2F5597"/>
    <a:srgbClr val="FFCC99"/>
    <a:srgbClr val="0070C0"/>
    <a:srgbClr val="6699FF"/>
    <a:srgbClr val="F79B4D"/>
    <a:srgbClr val="FBBB85"/>
    <a:srgbClr val="DB4437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ітлий стиль 3 –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Стиль із теми 1 –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із теми 2 –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із теми 2 –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Стиль із теми 2 –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Стиль із теми 1 –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37" autoAdjust="0"/>
    <p:restoredTop sz="94660"/>
  </p:normalViewPr>
  <p:slideViewPr>
    <p:cSldViewPr snapToGrid="0">
      <p:cViewPr varScale="1">
        <p:scale>
          <a:sx n="58" d="100"/>
          <a:sy n="58" d="100"/>
        </p:scale>
        <p:origin x="10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A9F47D-97CC-44E4-A185-7F6298C878C2}" type="datetimeFigureOut">
              <a:rPr lang="uk-UA" smtClean="0"/>
              <a:t>18.02.2021</a:t>
            </a:fld>
            <a:endParaRPr lang="uk-UA" dirty="0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 dirty="0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19399A-B587-42BB-B4A2-B5768FCE6146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35054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9399A-B587-42BB-B4A2-B5768FCE6146}" type="slidenum">
              <a:rPr lang="uk-UA" smtClean="0"/>
              <a:t>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06568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9399A-B587-42BB-B4A2-B5768FCE6146}" type="slidenum">
              <a:rPr lang="uk-UA" smtClean="0"/>
              <a:t>6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343307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9399A-B587-42BB-B4A2-B5768FCE6146}" type="slidenum">
              <a:rPr lang="uk-UA" smtClean="0"/>
              <a:t>7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67029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9399A-B587-42BB-B4A2-B5768FCE6146}" type="slidenum">
              <a:rPr lang="uk-UA" smtClean="0"/>
              <a:t>8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55292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9399A-B587-42BB-B4A2-B5768FCE6146}" type="slidenum">
              <a:rPr lang="uk-UA" smtClean="0"/>
              <a:t>9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135230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9399A-B587-42BB-B4A2-B5768FCE6146}" type="slidenum">
              <a:rPr lang="uk-UA" smtClean="0"/>
              <a:t>10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5786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0027" y="1325531"/>
            <a:ext cx="10800160" cy="2819800"/>
          </a:xfrm>
        </p:spPr>
        <p:txBody>
          <a:bodyPr anchor="b"/>
          <a:lstStyle>
            <a:lvl1pPr algn="ctr">
              <a:defRPr sz="708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00027" y="4254073"/>
            <a:ext cx="10800160" cy="1955486"/>
          </a:xfrm>
        </p:spPr>
        <p:txBody>
          <a:bodyPr/>
          <a:lstStyle>
            <a:lvl1pPr marL="0" indent="0" algn="ctr">
              <a:buNone/>
              <a:defRPr sz="2834"/>
            </a:lvl1pPr>
            <a:lvl2pPr marL="539953" indent="0" algn="ctr">
              <a:buNone/>
              <a:defRPr sz="2362"/>
            </a:lvl2pPr>
            <a:lvl3pPr marL="1079906" indent="0" algn="ctr">
              <a:buNone/>
              <a:defRPr sz="2126"/>
            </a:lvl3pPr>
            <a:lvl4pPr marL="1619860" indent="0" algn="ctr">
              <a:buNone/>
              <a:defRPr sz="1890"/>
            </a:lvl4pPr>
            <a:lvl5pPr marL="2159813" indent="0" algn="ctr">
              <a:buNone/>
              <a:defRPr sz="1890"/>
            </a:lvl5pPr>
            <a:lvl6pPr marL="2699766" indent="0" algn="ctr">
              <a:buNone/>
              <a:defRPr sz="1890"/>
            </a:lvl6pPr>
            <a:lvl7pPr marL="3239719" indent="0" algn="ctr">
              <a:buNone/>
              <a:defRPr sz="1890"/>
            </a:lvl7pPr>
            <a:lvl8pPr marL="3779672" indent="0" algn="ctr">
              <a:buNone/>
              <a:defRPr sz="1890"/>
            </a:lvl8pPr>
            <a:lvl9pPr marL="4319626" indent="0" algn="ctr">
              <a:buNone/>
              <a:defRPr sz="189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t>18-2-2021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t>‹№›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7027187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t>18-2-2021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t>‹№›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1929952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05152" y="431220"/>
            <a:ext cx="3105046" cy="6863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015" y="431220"/>
            <a:ext cx="9135135" cy="6863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t>18-2-2021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t>‹№›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4526464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0027" y="1325531"/>
            <a:ext cx="10800160" cy="2819800"/>
          </a:xfrm>
        </p:spPr>
        <p:txBody>
          <a:bodyPr anchor="b"/>
          <a:lstStyle>
            <a:lvl1pPr algn="ctr">
              <a:defRPr sz="7086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00027" y="4254073"/>
            <a:ext cx="10800160" cy="1955486"/>
          </a:xfrm>
        </p:spPr>
        <p:txBody>
          <a:bodyPr/>
          <a:lstStyle>
            <a:lvl1pPr marL="0" indent="0" algn="ctr">
              <a:buNone/>
              <a:defRPr sz="2834"/>
            </a:lvl1pPr>
            <a:lvl2pPr marL="539953" indent="0" algn="ctr">
              <a:buNone/>
              <a:defRPr sz="2362"/>
            </a:lvl2pPr>
            <a:lvl3pPr marL="1079906" indent="0" algn="ctr">
              <a:buNone/>
              <a:defRPr sz="2126"/>
            </a:lvl3pPr>
            <a:lvl4pPr marL="1619860" indent="0" algn="ctr">
              <a:buNone/>
              <a:defRPr sz="1890"/>
            </a:lvl4pPr>
            <a:lvl5pPr marL="2159813" indent="0" algn="ctr">
              <a:buNone/>
              <a:defRPr sz="1890"/>
            </a:lvl5pPr>
            <a:lvl6pPr marL="2699766" indent="0" algn="ctr">
              <a:buNone/>
              <a:defRPr sz="1890"/>
            </a:lvl6pPr>
            <a:lvl7pPr marL="3239719" indent="0" algn="ctr">
              <a:buNone/>
              <a:defRPr sz="1890"/>
            </a:lvl7pPr>
            <a:lvl8pPr marL="3779672" indent="0" algn="ctr">
              <a:buNone/>
              <a:defRPr sz="1890"/>
            </a:lvl8pPr>
            <a:lvl9pPr marL="4319626" indent="0" algn="ctr">
              <a:buNone/>
              <a:defRPr sz="189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622635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0370998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514" y="2019234"/>
            <a:ext cx="12420184" cy="3369135"/>
          </a:xfrm>
        </p:spPr>
        <p:txBody>
          <a:bodyPr anchor="b"/>
          <a:lstStyle>
            <a:lvl1pPr>
              <a:defRPr sz="7086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514" y="5420241"/>
            <a:ext cx="12420184" cy="1771749"/>
          </a:xfrm>
        </p:spPr>
        <p:txBody>
          <a:bodyPr/>
          <a:lstStyle>
            <a:lvl1pPr marL="0" indent="0">
              <a:buNone/>
              <a:defRPr sz="2834">
                <a:solidFill>
                  <a:schemeClr val="tx1">
                    <a:tint val="75000"/>
                  </a:schemeClr>
                </a:solidFill>
              </a:defRPr>
            </a:lvl1pPr>
            <a:lvl2pPr marL="539953" indent="0">
              <a:buNone/>
              <a:defRPr sz="2362">
                <a:solidFill>
                  <a:schemeClr val="tx1">
                    <a:tint val="75000"/>
                  </a:schemeClr>
                </a:solidFill>
              </a:defRPr>
            </a:lvl2pPr>
            <a:lvl3pPr marL="1079906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3pPr>
            <a:lvl4pPr marL="161986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4pPr>
            <a:lvl5pPr marL="2159813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5pPr>
            <a:lvl6pPr marL="2699766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6pPr>
            <a:lvl7pPr marL="3239719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7pPr>
            <a:lvl8pPr marL="3779672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8pPr>
            <a:lvl9pPr marL="4319626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0398529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014" y="2156098"/>
            <a:ext cx="6120091" cy="5139011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90109" y="2156098"/>
            <a:ext cx="6120091" cy="5139011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7488281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0" y="431221"/>
            <a:ext cx="12420184" cy="1565514"/>
          </a:xfrm>
        </p:spPr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1892" y="1985485"/>
            <a:ext cx="6091965" cy="973055"/>
          </a:xfrm>
        </p:spPr>
        <p:txBody>
          <a:bodyPr anchor="b"/>
          <a:lstStyle>
            <a:lvl1pPr marL="0" indent="0">
              <a:buNone/>
              <a:defRPr sz="2834" b="1"/>
            </a:lvl1pPr>
            <a:lvl2pPr marL="539953" indent="0">
              <a:buNone/>
              <a:defRPr sz="2362" b="1"/>
            </a:lvl2pPr>
            <a:lvl3pPr marL="1079906" indent="0">
              <a:buNone/>
              <a:defRPr sz="2126" b="1"/>
            </a:lvl3pPr>
            <a:lvl4pPr marL="1619860" indent="0">
              <a:buNone/>
              <a:defRPr sz="1890" b="1"/>
            </a:lvl4pPr>
            <a:lvl5pPr marL="2159813" indent="0">
              <a:buNone/>
              <a:defRPr sz="1890" b="1"/>
            </a:lvl5pPr>
            <a:lvl6pPr marL="2699766" indent="0">
              <a:buNone/>
              <a:defRPr sz="1890" b="1"/>
            </a:lvl6pPr>
            <a:lvl7pPr marL="3239719" indent="0">
              <a:buNone/>
              <a:defRPr sz="1890" b="1"/>
            </a:lvl7pPr>
            <a:lvl8pPr marL="3779672" indent="0">
              <a:buNone/>
              <a:defRPr sz="1890" b="1"/>
            </a:lvl8pPr>
            <a:lvl9pPr marL="4319626" indent="0">
              <a:buNone/>
              <a:defRPr sz="189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91892" y="2958540"/>
            <a:ext cx="6091965" cy="4351567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290108" y="1985485"/>
            <a:ext cx="6121966" cy="973055"/>
          </a:xfrm>
        </p:spPr>
        <p:txBody>
          <a:bodyPr anchor="b"/>
          <a:lstStyle>
            <a:lvl1pPr marL="0" indent="0">
              <a:buNone/>
              <a:defRPr sz="2834" b="1"/>
            </a:lvl1pPr>
            <a:lvl2pPr marL="539953" indent="0">
              <a:buNone/>
              <a:defRPr sz="2362" b="1"/>
            </a:lvl2pPr>
            <a:lvl3pPr marL="1079906" indent="0">
              <a:buNone/>
              <a:defRPr sz="2126" b="1"/>
            </a:lvl3pPr>
            <a:lvl4pPr marL="1619860" indent="0">
              <a:buNone/>
              <a:defRPr sz="1890" b="1"/>
            </a:lvl4pPr>
            <a:lvl5pPr marL="2159813" indent="0">
              <a:buNone/>
              <a:defRPr sz="1890" b="1"/>
            </a:lvl5pPr>
            <a:lvl6pPr marL="2699766" indent="0">
              <a:buNone/>
              <a:defRPr sz="1890" b="1"/>
            </a:lvl6pPr>
            <a:lvl7pPr marL="3239719" indent="0">
              <a:buNone/>
              <a:defRPr sz="1890" b="1"/>
            </a:lvl7pPr>
            <a:lvl8pPr marL="3779672" indent="0">
              <a:buNone/>
              <a:defRPr sz="1890" b="1"/>
            </a:lvl8pPr>
            <a:lvl9pPr marL="4319626" indent="0">
              <a:buNone/>
              <a:defRPr sz="189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290108" y="2958540"/>
            <a:ext cx="6121966" cy="4351567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7408105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7009638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8557164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2" y="539962"/>
            <a:ext cx="4644443" cy="1889866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1966" y="1166169"/>
            <a:ext cx="7290108" cy="5755841"/>
          </a:xfrm>
        </p:spPr>
        <p:txBody>
          <a:bodyPr/>
          <a:lstStyle>
            <a:lvl1pPr>
              <a:defRPr sz="3779"/>
            </a:lvl1pPr>
            <a:lvl2pPr>
              <a:defRPr sz="3307"/>
            </a:lvl2pPr>
            <a:lvl3pPr>
              <a:defRPr sz="2834"/>
            </a:lvl3pPr>
            <a:lvl4pPr>
              <a:defRPr sz="2362"/>
            </a:lvl4pPr>
            <a:lvl5pPr>
              <a:defRPr sz="2362"/>
            </a:lvl5pPr>
            <a:lvl6pPr>
              <a:defRPr sz="2362"/>
            </a:lvl6pPr>
            <a:lvl7pPr>
              <a:defRPr sz="2362"/>
            </a:lvl7pPr>
            <a:lvl8pPr>
              <a:defRPr sz="2362"/>
            </a:lvl8pPr>
            <a:lvl9pPr>
              <a:defRPr sz="2362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1892" y="2429828"/>
            <a:ext cx="4644443" cy="4501556"/>
          </a:xfrm>
        </p:spPr>
        <p:txBody>
          <a:bodyPr/>
          <a:lstStyle>
            <a:lvl1pPr marL="0" indent="0">
              <a:buNone/>
              <a:defRPr sz="1890"/>
            </a:lvl1pPr>
            <a:lvl2pPr marL="539953" indent="0">
              <a:buNone/>
              <a:defRPr sz="1653"/>
            </a:lvl2pPr>
            <a:lvl3pPr marL="1079906" indent="0">
              <a:buNone/>
              <a:defRPr sz="1417"/>
            </a:lvl3pPr>
            <a:lvl4pPr marL="1619860" indent="0">
              <a:buNone/>
              <a:defRPr sz="1181"/>
            </a:lvl4pPr>
            <a:lvl5pPr marL="2159813" indent="0">
              <a:buNone/>
              <a:defRPr sz="1181"/>
            </a:lvl5pPr>
            <a:lvl6pPr marL="2699766" indent="0">
              <a:buNone/>
              <a:defRPr sz="1181"/>
            </a:lvl6pPr>
            <a:lvl7pPr marL="3239719" indent="0">
              <a:buNone/>
              <a:defRPr sz="1181"/>
            </a:lvl7pPr>
            <a:lvl8pPr marL="3779672" indent="0">
              <a:buNone/>
              <a:defRPr sz="1181"/>
            </a:lvl8pPr>
            <a:lvl9pPr marL="4319626" indent="0">
              <a:buNone/>
              <a:defRPr sz="118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040606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t>18-2-2021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t>‹№›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0894324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2" y="539962"/>
            <a:ext cx="4644443" cy="1889866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121966" y="1166169"/>
            <a:ext cx="7290108" cy="5755841"/>
          </a:xfrm>
        </p:spPr>
        <p:txBody>
          <a:bodyPr anchor="t"/>
          <a:lstStyle>
            <a:lvl1pPr marL="0" indent="0">
              <a:buNone/>
              <a:defRPr sz="3779"/>
            </a:lvl1pPr>
            <a:lvl2pPr marL="539953" indent="0">
              <a:buNone/>
              <a:defRPr sz="3307"/>
            </a:lvl2pPr>
            <a:lvl3pPr marL="1079906" indent="0">
              <a:buNone/>
              <a:defRPr sz="2834"/>
            </a:lvl3pPr>
            <a:lvl4pPr marL="1619860" indent="0">
              <a:buNone/>
              <a:defRPr sz="2362"/>
            </a:lvl4pPr>
            <a:lvl5pPr marL="2159813" indent="0">
              <a:buNone/>
              <a:defRPr sz="2362"/>
            </a:lvl5pPr>
            <a:lvl6pPr marL="2699766" indent="0">
              <a:buNone/>
              <a:defRPr sz="2362"/>
            </a:lvl6pPr>
            <a:lvl7pPr marL="3239719" indent="0">
              <a:buNone/>
              <a:defRPr sz="2362"/>
            </a:lvl7pPr>
            <a:lvl8pPr marL="3779672" indent="0">
              <a:buNone/>
              <a:defRPr sz="2362"/>
            </a:lvl8pPr>
            <a:lvl9pPr marL="4319626" indent="0">
              <a:buNone/>
              <a:defRPr sz="2362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1892" y="2429828"/>
            <a:ext cx="4644443" cy="4501556"/>
          </a:xfrm>
        </p:spPr>
        <p:txBody>
          <a:bodyPr/>
          <a:lstStyle>
            <a:lvl1pPr marL="0" indent="0">
              <a:buNone/>
              <a:defRPr sz="1890"/>
            </a:lvl1pPr>
            <a:lvl2pPr marL="539953" indent="0">
              <a:buNone/>
              <a:defRPr sz="1653"/>
            </a:lvl2pPr>
            <a:lvl3pPr marL="1079906" indent="0">
              <a:buNone/>
              <a:defRPr sz="1417"/>
            </a:lvl3pPr>
            <a:lvl4pPr marL="1619860" indent="0">
              <a:buNone/>
              <a:defRPr sz="1181"/>
            </a:lvl4pPr>
            <a:lvl5pPr marL="2159813" indent="0">
              <a:buNone/>
              <a:defRPr sz="1181"/>
            </a:lvl5pPr>
            <a:lvl6pPr marL="2699766" indent="0">
              <a:buNone/>
              <a:defRPr sz="1181"/>
            </a:lvl6pPr>
            <a:lvl7pPr marL="3239719" indent="0">
              <a:buNone/>
              <a:defRPr sz="1181"/>
            </a:lvl7pPr>
            <a:lvl8pPr marL="3779672" indent="0">
              <a:buNone/>
              <a:defRPr sz="1181"/>
            </a:lvl8pPr>
            <a:lvl9pPr marL="4319626" indent="0">
              <a:buNone/>
              <a:defRPr sz="118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483428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1649274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05152" y="431220"/>
            <a:ext cx="3105046" cy="6863888"/>
          </a:xfrm>
        </p:spPr>
        <p:txBody>
          <a:bodyPr vert="eaVert"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016" y="431220"/>
            <a:ext cx="9135135" cy="686388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3819608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514" y="2019233"/>
            <a:ext cx="12420184" cy="3369135"/>
          </a:xfrm>
        </p:spPr>
        <p:txBody>
          <a:bodyPr anchor="b"/>
          <a:lstStyle>
            <a:lvl1pPr>
              <a:defRPr sz="708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514" y="5420241"/>
            <a:ext cx="12420184" cy="1771749"/>
          </a:xfrm>
        </p:spPr>
        <p:txBody>
          <a:bodyPr/>
          <a:lstStyle>
            <a:lvl1pPr marL="0" indent="0">
              <a:buNone/>
              <a:defRPr sz="2834">
                <a:solidFill>
                  <a:schemeClr val="tx1">
                    <a:tint val="75000"/>
                  </a:schemeClr>
                </a:solidFill>
              </a:defRPr>
            </a:lvl1pPr>
            <a:lvl2pPr marL="539953" indent="0">
              <a:buNone/>
              <a:defRPr sz="2362">
                <a:solidFill>
                  <a:schemeClr val="tx1">
                    <a:tint val="75000"/>
                  </a:schemeClr>
                </a:solidFill>
              </a:defRPr>
            </a:lvl2pPr>
            <a:lvl3pPr marL="1079906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3pPr>
            <a:lvl4pPr marL="161986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4pPr>
            <a:lvl5pPr marL="2159813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5pPr>
            <a:lvl6pPr marL="2699766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6pPr>
            <a:lvl7pPr marL="3239719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7pPr>
            <a:lvl8pPr marL="3779672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8pPr>
            <a:lvl9pPr marL="4319626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t>18-2-2021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t>‹№›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2822734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014" y="2156097"/>
            <a:ext cx="6120091" cy="51390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90108" y="2156097"/>
            <a:ext cx="6120091" cy="51390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t>18-2-2021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t>‹№›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6682494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0" y="431220"/>
            <a:ext cx="12420184" cy="156551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1891" y="1985485"/>
            <a:ext cx="6091965" cy="973055"/>
          </a:xfrm>
        </p:spPr>
        <p:txBody>
          <a:bodyPr anchor="b"/>
          <a:lstStyle>
            <a:lvl1pPr marL="0" indent="0">
              <a:buNone/>
              <a:defRPr sz="2834" b="1"/>
            </a:lvl1pPr>
            <a:lvl2pPr marL="539953" indent="0">
              <a:buNone/>
              <a:defRPr sz="2362" b="1"/>
            </a:lvl2pPr>
            <a:lvl3pPr marL="1079906" indent="0">
              <a:buNone/>
              <a:defRPr sz="2126" b="1"/>
            </a:lvl3pPr>
            <a:lvl4pPr marL="1619860" indent="0">
              <a:buNone/>
              <a:defRPr sz="1890" b="1"/>
            </a:lvl4pPr>
            <a:lvl5pPr marL="2159813" indent="0">
              <a:buNone/>
              <a:defRPr sz="1890" b="1"/>
            </a:lvl5pPr>
            <a:lvl6pPr marL="2699766" indent="0">
              <a:buNone/>
              <a:defRPr sz="1890" b="1"/>
            </a:lvl6pPr>
            <a:lvl7pPr marL="3239719" indent="0">
              <a:buNone/>
              <a:defRPr sz="1890" b="1"/>
            </a:lvl7pPr>
            <a:lvl8pPr marL="3779672" indent="0">
              <a:buNone/>
              <a:defRPr sz="1890" b="1"/>
            </a:lvl8pPr>
            <a:lvl9pPr marL="4319626" indent="0">
              <a:buNone/>
              <a:defRPr sz="189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91891" y="2958540"/>
            <a:ext cx="6091965" cy="43515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290108" y="1985485"/>
            <a:ext cx="6121966" cy="973055"/>
          </a:xfrm>
        </p:spPr>
        <p:txBody>
          <a:bodyPr anchor="b"/>
          <a:lstStyle>
            <a:lvl1pPr marL="0" indent="0">
              <a:buNone/>
              <a:defRPr sz="2834" b="1"/>
            </a:lvl1pPr>
            <a:lvl2pPr marL="539953" indent="0">
              <a:buNone/>
              <a:defRPr sz="2362" b="1"/>
            </a:lvl2pPr>
            <a:lvl3pPr marL="1079906" indent="0">
              <a:buNone/>
              <a:defRPr sz="2126" b="1"/>
            </a:lvl3pPr>
            <a:lvl4pPr marL="1619860" indent="0">
              <a:buNone/>
              <a:defRPr sz="1890" b="1"/>
            </a:lvl4pPr>
            <a:lvl5pPr marL="2159813" indent="0">
              <a:buNone/>
              <a:defRPr sz="1890" b="1"/>
            </a:lvl5pPr>
            <a:lvl6pPr marL="2699766" indent="0">
              <a:buNone/>
              <a:defRPr sz="1890" b="1"/>
            </a:lvl6pPr>
            <a:lvl7pPr marL="3239719" indent="0">
              <a:buNone/>
              <a:defRPr sz="1890" b="1"/>
            </a:lvl7pPr>
            <a:lvl8pPr marL="3779672" indent="0">
              <a:buNone/>
              <a:defRPr sz="1890" b="1"/>
            </a:lvl8pPr>
            <a:lvl9pPr marL="4319626" indent="0">
              <a:buNone/>
              <a:defRPr sz="189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290108" y="2958540"/>
            <a:ext cx="6121966" cy="43515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t>18-2-2021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t>‹№›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3098741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t>18-2-2021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t>‹№›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5931744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t>18-2-2021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t>‹№›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9015034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1" y="539962"/>
            <a:ext cx="4644443" cy="1889866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1966" y="1166168"/>
            <a:ext cx="7290108" cy="5755841"/>
          </a:xfrm>
        </p:spPr>
        <p:txBody>
          <a:bodyPr/>
          <a:lstStyle>
            <a:lvl1pPr>
              <a:defRPr sz="3779"/>
            </a:lvl1pPr>
            <a:lvl2pPr>
              <a:defRPr sz="3307"/>
            </a:lvl2pPr>
            <a:lvl3pPr>
              <a:defRPr sz="2834"/>
            </a:lvl3pPr>
            <a:lvl4pPr>
              <a:defRPr sz="2362"/>
            </a:lvl4pPr>
            <a:lvl5pPr>
              <a:defRPr sz="2362"/>
            </a:lvl5pPr>
            <a:lvl6pPr>
              <a:defRPr sz="2362"/>
            </a:lvl6pPr>
            <a:lvl7pPr>
              <a:defRPr sz="2362"/>
            </a:lvl7pPr>
            <a:lvl8pPr>
              <a:defRPr sz="2362"/>
            </a:lvl8pPr>
            <a:lvl9pPr>
              <a:defRPr sz="236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1891" y="2429828"/>
            <a:ext cx="4644443" cy="4501556"/>
          </a:xfrm>
        </p:spPr>
        <p:txBody>
          <a:bodyPr/>
          <a:lstStyle>
            <a:lvl1pPr marL="0" indent="0">
              <a:buNone/>
              <a:defRPr sz="1890"/>
            </a:lvl1pPr>
            <a:lvl2pPr marL="539953" indent="0">
              <a:buNone/>
              <a:defRPr sz="1653"/>
            </a:lvl2pPr>
            <a:lvl3pPr marL="1079906" indent="0">
              <a:buNone/>
              <a:defRPr sz="1417"/>
            </a:lvl3pPr>
            <a:lvl4pPr marL="1619860" indent="0">
              <a:buNone/>
              <a:defRPr sz="1181"/>
            </a:lvl4pPr>
            <a:lvl5pPr marL="2159813" indent="0">
              <a:buNone/>
              <a:defRPr sz="1181"/>
            </a:lvl5pPr>
            <a:lvl6pPr marL="2699766" indent="0">
              <a:buNone/>
              <a:defRPr sz="1181"/>
            </a:lvl6pPr>
            <a:lvl7pPr marL="3239719" indent="0">
              <a:buNone/>
              <a:defRPr sz="1181"/>
            </a:lvl7pPr>
            <a:lvl8pPr marL="3779672" indent="0">
              <a:buNone/>
              <a:defRPr sz="1181"/>
            </a:lvl8pPr>
            <a:lvl9pPr marL="4319626" indent="0">
              <a:buNone/>
              <a:defRPr sz="118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t>18-2-2021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t>‹№›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3920046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1" y="539962"/>
            <a:ext cx="4644443" cy="1889866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121966" y="1166168"/>
            <a:ext cx="7290108" cy="5755841"/>
          </a:xfrm>
        </p:spPr>
        <p:txBody>
          <a:bodyPr anchor="t"/>
          <a:lstStyle>
            <a:lvl1pPr marL="0" indent="0">
              <a:buNone/>
              <a:defRPr sz="3779"/>
            </a:lvl1pPr>
            <a:lvl2pPr marL="539953" indent="0">
              <a:buNone/>
              <a:defRPr sz="3307"/>
            </a:lvl2pPr>
            <a:lvl3pPr marL="1079906" indent="0">
              <a:buNone/>
              <a:defRPr sz="2834"/>
            </a:lvl3pPr>
            <a:lvl4pPr marL="1619860" indent="0">
              <a:buNone/>
              <a:defRPr sz="2362"/>
            </a:lvl4pPr>
            <a:lvl5pPr marL="2159813" indent="0">
              <a:buNone/>
              <a:defRPr sz="2362"/>
            </a:lvl5pPr>
            <a:lvl6pPr marL="2699766" indent="0">
              <a:buNone/>
              <a:defRPr sz="2362"/>
            </a:lvl6pPr>
            <a:lvl7pPr marL="3239719" indent="0">
              <a:buNone/>
              <a:defRPr sz="2362"/>
            </a:lvl7pPr>
            <a:lvl8pPr marL="3779672" indent="0">
              <a:buNone/>
              <a:defRPr sz="2362"/>
            </a:lvl8pPr>
            <a:lvl9pPr marL="4319626" indent="0">
              <a:buNone/>
              <a:defRPr sz="2362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1891" y="2429828"/>
            <a:ext cx="4644443" cy="4501556"/>
          </a:xfrm>
        </p:spPr>
        <p:txBody>
          <a:bodyPr/>
          <a:lstStyle>
            <a:lvl1pPr marL="0" indent="0">
              <a:buNone/>
              <a:defRPr sz="1890"/>
            </a:lvl1pPr>
            <a:lvl2pPr marL="539953" indent="0">
              <a:buNone/>
              <a:defRPr sz="1653"/>
            </a:lvl2pPr>
            <a:lvl3pPr marL="1079906" indent="0">
              <a:buNone/>
              <a:defRPr sz="1417"/>
            </a:lvl3pPr>
            <a:lvl4pPr marL="1619860" indent="0">
              <a:buNone/>
              <a:defRPr sz="1181"/>
            </a:lvl4pPr>
            <a:lvl5pPr marL="2159813" indent="0">
              <a:buNone/>
              <a:defRPr sz="1181"/>
            </a:lvl5pPr>
            <a:lvl6pPr marL="2699766" indent="0">
              <a:buNone/>
              <a:defRPr sz="1181"/>
            </a:lvl6pPr>
            <a:lvl7pPr marL="3239719" indent="0">
              <a:buNone/>
              <a:defRPr sz="1181"/>
            </a:lvl7pPr>
            <a:lvl8pPr marL="3779672" indent="0">
              <a:buNone/>
              <a:defRPr sz="1181"/>
            </a:lvl8pPr>
            <a:lvl9pPr marL="4319626" indent="0">
              <a:buNone/>
              <a:defRPr sz="118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t>18-2-2021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t>‹№›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107374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0015" y="431220"/>
            <a:ext cx="12420184" cy="1565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015" y="2156097"/>
            <a:ext cx="12420184" cy="51390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015" y="7506968"/>
            <a:ext cx="3240048" cy="4312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2/18/2021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70071" y="7506968"/>
            <a:ext cx="4860072" cy="4312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70150" y="7506968"/>
            <a:ext cx="3240048" cy="4312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9215C-3A82-40ED-9E83-CB21DA54D377}" type="slidenum">
              <a:rPr lang="nl-NL" smtClean="0"/>
              <a:t>‹№›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0919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l" defTabSz="1079906" rtl="0" eaLnBrk="1" latinLnBrk="0" hangingPunct="1">
        <a:lnSpc>
          <a:spcPct val="90000"/>
        </a:lnSpc>
        <a:spcBef>
          <a:spcPct val="0"/>
        </a:spcBef>
        <a:buNone/>
        <a:defRPr sz="519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9977" indent="-269977" algn="l" defTabSz="107990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09930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834" kern="1200">
          <a:solidFill>
            <a:schemeClr val="tx1"/>
          </a:solidFill>
          <a:latin typeface="+mn-lt"/>
          <a:ea typeface="+mn-ea"/>
          <a:cs typeface="+mn-cs"/>
        </a:defRPr>
      </a:lvl2pPr>
      <a:lvl3pPr marL="1349883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3pPr>
      <a:lvl4pPr marL="1889836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429789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969743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509696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4049649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589602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1pPr>
      <a:lvl2pPr marL="539953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2pPr>
      <a:lvl3pPr marL="1079906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619860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159813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699766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239719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3779672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319626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0015" y="431221"/>
            <a:ext cx="12420184" cy="1565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015" y="2156098"/>
            <a:ext cx="12420184" cy="51390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015" y="7506969"/>
            <a:ext cx="3240048" cy="4312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C46C2-E70E-41E8-B8D2-5438C7F4DB69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70071" y="7506969"/>
            <a:ext cx="4860072" cy="4312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70150" y="7506969"/>
            <a:ext cx="3240048" cy="4312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5AF59-58FE-43EB-B1D0-B07C81C980A0}" type="slidenum">
              <a:rPr lang="en-GB" smtClean="0"/>
              <a:t>‹№›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1865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/>
  </p:transition>
  <p:txStyles>
    <p:titleStyle>
      <a:lvl1pPr algn="l" defTabSz="1079906" rtl="0" eaLnBrk="1" latinLnBrk="0" hangingPunct="1">
        <a:lnSpc>
          <a:spcPct val="90000"/>
        </a:lnSpc>
        <a:spcBef>
          <a:spcPct val="0"/>
        </a:spcBef>
        <a:buNone/>
        <a:defRPr sz="519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9977" indent="-269977" algn="l" defTabSz="107990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09930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834" kern="1200">
          <a:solidFill>
            <a:schemeClr val="tx1"/>
          </a:solidFill>
          <a:latin typeface="+mn-lt"/>
          <a:ea typeface="+mn-ea"/>
          <a:cs typeface="+mn-cs"/>
        </a:defRPr>
      </a:lvl2pPr>
      <a:lvl3pPr marL="1349883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3pPr>
      <a:lvl4pPr marL="1889836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429789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969743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509696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4049649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589602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1pPr>
      <a:lvl2pPr marL="539953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2pPr>
      <a:lvl3pPr marL="1079906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619860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159813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699766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239719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3779672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319626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jpeg"/><Relationship Id="rId5" Type="http://schemas.openxmlformats.org/officeDocument/2006/relationships/image" Target="../media/image3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7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jpeg"/><Relationship Id="rId5" Type="http://schemas.openxmlformats.org/officeDocument/2006/relationships/image" Target="../media/image3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5" Type="http://schemas.openxmlformats.org/officeDocument/2006/relationships/image" Target="../media/image16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41711" y="180656"/>
            <a:ext cx="5130752" cy="1291171"/>
          </a:xfrm>
          <a:prstGeom prst="rect">
            <a:avLst/>
          </a:prstGeom>
        </p:spPr>
        <p:txBody>
          <a:bodyPr vert="horz" lIns="170056" tIns="85027" rIns="170056" bIns="85027" rtlCol="0" anchor="ctr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4000" b="0" i="0" kern="1200">
                <a:solidFill>
                  <a:srgbClr val="3498DB"/>
                </a:solidFill>
                <a:latin typeface="Segoe UI Semilight"/>
                <a:ea typeface="+mj-ea"/>
                <a:cs typeface="Segoe UI Semilight"/>
              </a:defRPr>
            </a:lvl1pPr>
          </a:lstStyle>
          <a:p>
            <a:pPr algn="l" defTabSz="539953"/>
            <a:r>
              <a:rPr lang="uk-UA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УРОК </a:t>
            </a:r>
            <a:r>
              <a:rPr lang="uk-UA" sz="6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</a:t>
            </a:r>
            <a:endParaRPr lang="uk-UA" sz="6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236" y="1002603"/>
            <a:ext cx="14398977" cy="494701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ysClr val="windowText" lastClr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9838" y="1217706"/>
            <a:ext cx="6259148" cy="4947015"/>
          </a:xfrm>
        </p:spPr>
        <p:txBody>
          <a:bodyPr anchor="ctr">
            <a:noAutofit/>
          </a:bodyPr>
          <a:lstStyle/>
          <a:p>
            <a:r>
              <a:rPr lang="ru-RU" sz="6000" dirty="0" err="1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Наслідки</a:t>
            </a:r>
            <a:r>
              <a:rPr lang="ru-RU" sz="60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6000" dirty="0" err="1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постулатів</a:t>
            </a:r>
            <a:r>
              <a:rPr lang="ru-RU" sz="60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6000" dirty="0" smtClean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СТВ</a:t>
            </a:r>
            <a:br>
              <a:rPr lang="ru-RU" sz="6000" dirty="0" smtClean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</a:br>
            <a:r>
              <a:rPr lang="ru-RU" sz="6000" dirty="0" err="1" smtClean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Розв</a:t>
            </a:r>
            <a:r>
              <a:rPr lang="en-US" sz="6000" dirty="0" smtClean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’</a:t>
            </a:r>
            <a:r>
              <a:rPr lang="ru-RU" sz="6000" dirty="0" err="1" smtClean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язування</a:t>
            </a:r>
            <a:r>
              <a:rPr lang="ru-RU" sz="6000" dirty="0" smtClean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задач</a:t>
            </a:r>
            <a:endParaRPr lang="uk-UA" sz="6000" dirty="0">
              <a:solidFill>
                <a:schemeClr val="bg1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2B2474F-EC23-4778-93A3-0C23B0FE74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7069" y="70121"/>
            <a:ext cx="4562530" cy="1512239"/>
          </a:xfrm>
          <a:prstGeom prst="rect">
            <a:avLst/>
          </a:prstGeom>
        </p:spPr>
      </p:pic>
      <p:pic>
        <p:nvPicPr>
          <p:cNvPr id="1028" name="Picture 4" descr="Ð ÐµÐ·ÑÐ»ÑÑÐ°Ñ Ð¿Ð¾ÑÑÐºÑ Ð·Ð¾Ð±ÑÐ°Ð¶ÐµÐ½Ñ Ð·Ð° Ð·Ð°Ð¿Ð¸ÑÐ¾Ð¼ &quot;e=mc2&quot;">
            <a:extLst>
              <a:ext uri="{FF2B5EF4-FFF2-40B4-BE49-F238E27FC236}">
                <a16:creationId xmlns:a16="http://schemas.microsoft.com/office/drawing/2014/main" id="{760969D0-1940-4108-853B-49775FCA9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986" y="1204165"/>
            <a:ext cx="7234057" cy="4543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Button Color - Down"/>
          <p:cNvSpPr/>
          <p:nvPr/>
        </p:nvSpPr>
        <p:spPr>
          <a:xfrm>
            <a:off x="339838" y="6311816"/>
            <a:ext cx="13785010" cy="1295923"/>
          </a:xfrm>
          <a:prstGeom prst="rect">
            <a:avLst/>
          </a:prstGeom>
          <a:solidFill>
            <a:srgbClr val="B45F06"/>
          </a:solidFill>
          <a:ln w="38100">
            <a:solidFill>
              <a:srgbClr val="B45F0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Сформулюйте</a:t>
            </a:r>
            <a:r>
              <a:rPr 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постулати</a:t>
            </a:r>
            <a:r>
              <a:rPr lang="ru-RU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СТВ</a:t>
            </a:r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поясніть</a:t>
            </a:r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їх</a:t>
            </a:r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зміст</a:t>
            </a:r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uk-UA" sz="4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1280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" name="Button Color - Down">
                <a:extLst>
                  <a:ext uri="{FF2B5EF4-FFF2-40B4-BE49-F238E27FC236}">
                    <a16:creationId xmlns:a16="http://schemas.microsoft.com/office/drawing/2014/main" id="{C6365422-B2A5-483C-BE9E-26FF90A7F260}"/>
                  </a:ext>
                </a:extLst>
              </p:cNvPr>
              <p:cNvSpPr/>
              <p:nvPr/>
            </p:nvSpPr>
            <p:spPr>
              <a:xfrm>
                <a:off x="462082" y="1797800"/>
                <a:ext cx="6738024" cy="2843584"/>
              </a:xfrm>
              <a:prstGeom prst="rect">
                <a:avLst/>
              </a:prstGeom>
              <a:solidFill>
                <a:srgbClr val="548235"/>
              </a:solidFill>
              <a:ln w="38100">
                <a:solidFill>
                  <a:srgbClr val="548235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3. У випадках, коли тіло (частинка) рухається зі швидкістю, яка набагато менша, ніж швидкість світла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uk-UA" sz="36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uk-UA" sz="36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uk-UA" sz="36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≪</m:t>
                        </m:r>
                        <m:r>
                          <a:rPr lang="uk-UA" sz="36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d>
                  </m:oMath>
                </a14:m>
                <a:r>
                  <a:rPr lang="uk-UA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то:</a:t>
                </a:r>
                <a:endParaRPr lang="uk-UA" sz="36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Button Color - Down">
                <a:extLst>
                  <a:ext uri="{FF2B5EF4-FFF2-40B4-BE49-F238E27FC236}">
                    <a16:creationId xmlns:a16="http://schemas.microsoft.com/office/drawing/2014/main" id="{C6365422-B2A5-483C-BE9E-26FF90A7F2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082" y="1797800"/>
                <a:ext cx="6738024" cy="2843584"/>
              </a:xfrm>
              <a:prstGeom prst="rect">
                <a:avLst/>
              </a:prstGeom>
              <a:blipFill>
                <a:blip r:embed="rId3"/>
                <a:stretch>
                  <a:fillRect l="-2160" t="-2542" r="-4050" b="-7415"/>
                </a:stretch>
              </a:blipFill>
              <a:ln w="38100">
                <a:solidFill>
                  <a:srgbClr val="548235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Button Color - Down">
                <a:extLst>
                  <a:ext uri="{FF2B5EF4-FFF2-40B4-BE49-F238E27FC236}">
                    <a16:creationId xmlns:a16="http://schemas.microsoft.com/office/drawing/2014/main" id="{A8EE61F5-8C30-46D0-8DC9-E180562FCF70}"/>
                  </a:ext>
                </a:extLst>
              </p:cNvPr>
              <p:cNvSpPr/>
              <p:nvPr/>
            </p:nvSpPr>
            <p:spPr>
              <a:xfrm>
                <a:off x="462081" y="4857178"/>
                <a:ext cx="6738023" cy="1893248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38100">
                <a:solidFill>
                  <a:schemeClr val="accent5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5400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uk-UA" sz="5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uk-UA" sz="5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uk-UA" sz="5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uk-UA" sz="5400" i="1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uk-UA" sz="5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uk-UA" sz="54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uk-UA" sz="5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uk-UA" sz="54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uk-UA" sz="5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5400" i="1">
                              <a:latin typeface="Cambria Math" panose="020405030504060302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uk-UA" sz="5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uk-UA" sz="5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uk-UA" sz="5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uk-UA" sz="5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uk-UA" sz="5400" dirty="0"/>
              </a:p>
            </p:txBody>
          </p:sp>
        </mc:Choice>
        <mc:Fallback xmlns="">
          <p:sp>
            <p:nvSpPr>
              <p:cNvPr id="14" name="Button Color - Down">
                <a:extLst>
                  <a:ext uri="{FF2B5EF4-FFF2-40B4-BE49-F238E27FC236}">
                    <a16:creationId xmlns:a16="http://schemas.microsoft.com/office/drawing/2014/main" id="{A8EE61F5-8C30-46D0-8DC9-E180562FCF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081" y="4857178"/>
                <a:ext cx="6738023" cy="18932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38100">
                <a:solidFill>
                  <a:schemeClr val="accent5">
                    <a:lumMod val="75000"/>
                  </a:schemeClr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Групувати 2"/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 dirty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3615600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Маса та енергія </a:t>
            </a: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pic>
        <p:nvPicPr>
          <p:cNvPr id="13" name="Picture 4" descr="Ð ÐµÐ·ÑÐ»ÑÑÐ°Ñ Ð¿Ð¾ÑÑÐºÑ Ð·Ð¾Ð±ÑÐ°Ð¶ÐµÐ½Ñ Ð·Ð° Ð·Ð°Ð¿Ð¸ÑÐ¾Ð¼ &quot;ÑÐµÐ»Ð¾ Ð´Ð²Ð¸Ð³Ð°ÐµÑÑÑ ÑÐ¾ ÑÐºÐ¾ÑÐ¾ÑÑÑÑ ÑÐ²ÐµÑÐ°&quot;">
            <a:extLst>
              <a:ext uri="{FF2B5EF4-FFF2-40B4-BE49-F238E27FC236}">
                <a16:creationId xmlns:a16="http://schemas.microsoft.com/office/drawing/2014/main" id="{77B71C9C-C277-4066-863B-99E3FA556D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2" r="10380"/>
          <a:stretch/>
        </p:blipFill>
        <p:spPr bwMode="auto">
          <a:xfrm>
            <a:off x="7484534" y="1363329"/>
            <a:ext cx="6554196" cy="5682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23456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utton Color - Down">
            <a:extLst>
              <a:ext uri="{FF2B5EF4-FFF2-40B4-BE49-F238E27FC236}">
                <a16:creationId xmlns:a16="http://schemas.microsoft.com/office/drawing/2014/main" id="{4805550A-F091-4A25-BF12-BE58D40877D3}"/>
              </a:ext>
            </a:extLst>
          </p:cNvPr>
          <p:cNvSpPr/>
          <p:nvPr/>
        </p:nvSpPr>
        <p:spPr>
          <a:xfrm>
            <a:off x="803919" y="2135875"/>
            <a:ext cx="6532822" cy="408279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latin typeface="Arial" panose="020B0604020202020204" pitchFamily="34" charset="0"/>
                <a:cs typeface="Arial" panose="020B0604020202020204" pitchFamily="34" charset="0"/>
              </a:rPr>
              <a:t>1. Визначте енергію спокою сталевої кулі масою </a:t>
            </a:r>
            <a:r>
              <a:rPr lang="uk-UA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кг. </a:t>
            </a:r>
            <a:r>
              <a:rPr lang="uk-UA" sz="4000" b="1" dirty="0">
                <a:latin typeface="Arial" panose="020B0604020202020204" pitchFamily="34" charset="0"/>
                <a:cs typeface="Arial" panose="020B0604020202020204" pitchFamily="34" charset="0"/>
              </a:rPr>
              <a:t>Чи зміниться відповідь, якщо куля того самого розміру буде дерев’яною? </a:t>
            </a:r>
          </a:p>
        </p:txBody>
      </p: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Розв'язування задач</a:t>
            </a: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grpSp>
        <p:nvGrpSpPr>
          <p:cNvPr id="3" name="Групувати 2"/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pic>
        <p:nvPicPr>
          <p:cNvPr id="8194" name="Picture 2" descr="Ð ÐµÐ·ÑÐ»ÑÑÐ°Ñ Ð¿Ð¾ÑÑÐºÑ Ð·Ð¾Ð±ÑÐ°Ð¶ÐµÐ½Ñ Ð·Ð° Ð·Ð°Ð¿Ð¸ÑÐ¾Ð¼ &quot;ÑÑÐ°Ð»ÑÐ½Ð¾Ð¹ ÑÐ°Ñ&quot;">
            <a:extLst>
              <a:ext uri="{FF2B5EF4-FFF2-40B4-BE49-F238E27FC236}">
                <a16:creationId xmlns:a16="http://schemas.microsoft.com/office/drawing/2014/main" id="{34119727-E2FE-4D64-BDAE-05F70A7560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44" t="4741" r="21101" b="11946"/>
          <a:stretch/>
        </p:blipFill>
        <p:spPr bwMode="auto">
          <a:xfrm>
            <a:off x="8085066" y="1499385"/>
            <a:ext cx="5511228" cy="535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18210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1A506BB-7B1F-45FE-A80B-EE67BEAA8F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5951" y="2338728"/>
            <a:ext cx="7022724" cy="3421967"/>
          </a:xfrm>
          <a:prstGeom prst="rect">
            <a:avLst/>
          </a:prstGeom>
        </p:spPr>
      </p:pic>
      <p:sp>
        <p:nvSpPr>
          <p:cNvPr id="13" name="Button Color - Down">
            <a:extLst>
              <a:ext uri="{FF2B5EF4-FFF2-40B4-BE49-F238E27FC236}">
                <a16:creationId xmlns:a16="http://schemas.microsoft.com/office/drawing/2014/main" id="{4805550A-F091-4A25-BF12-BE58D40877D3}"/>
              </a:ext>
            </a:extLst>
          </p:cNvPr>
          <p:cNvSpPr/>
          <p:nvPr/>
        </p:nvSpPr>
        <p:spPr>
          <a:xfrm>
            <a:off x="423129" y="1499386"/>
            <a:ext cx="6532822" cy="535577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latin typeface="Arial" panose="020B0604020202020204" pitchFamily="34" charset="0"/>
                <a:cs typeface="Arial" panose="020B0604020202020204" pitchFamily="34" charset="0"/>
              </a:rPr>
              <a:t>2. Який розмір матиме </a:t>
            </a:r>
            <a:r>
              <a:rPr lang="uk-UA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20-метрова</a:t>
            </a:r>
            <a:r>
              <a:rPr lang="uk-UA" sz="4000" b="1" dirty="0">
                <a:latin typeface="Arial" panose="020B0604020202020204" pitchFamily="34" charset="0"/>
                <a:cs typeface="Arial" panose="020B0604020202020204" pitchFamily="34" charset="0"/>
              </a:rPr>
              <a:t> ракета відносно </a:t>
            </a:r>
            <a:r>
              <a:rPr lang="uk-UA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інерціальної</a:t>
            </a:r>
            <a:r>
              <a:rPr lang="uk-UA" sz="4000" b="1" dirty="0">
                <a:latin typeface="Arial" panose="020B0604020202020204" pitchFamily="34" charset="0"/>
                <a:cs typeface="Arial" panose="020B0604020202020204" pitchFamily="34" charset="0"/>
              </a:rPr>
              <a:t> системи відліку в напрямку руху, якщо швидкість руху ракети відносно цієї системи становить </a:t>
            </a:r>
            <a:r>
              <a:rPr lang="uk-UA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2,4ꞏ10</a:t>
            </a:r>
            <a:r>
              <a:rPr lang="uk-UA" sz="4000" b="1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uk-UA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м/с?</a:t>
            </a:r>
          </a:p>
        </p:txBody>
      </p: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Розв'язування задач</a:t>
            </a: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grpSp>
        <p:nvGrpSpPr>
          <p:cNvPr id="3" name="Групувати 2"/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117574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utton Color - Down">
            <a:extLst>
              <a:ext uri="{FF2B5EF4-FFF2-40B4-BE49-F238E27FC236}">
                <a16:creationId xmlns:a16="http://schemas.microsoft.com/office/drawing/2014/main" id="{4805550A-F091-4A25-BF12-BE58D40877D3}"/>
              </a:ext>
            </a:extLst>
          </p:cNvPr>
          <p:cNvSpPr/>
          <p:nvPr/>
        </p:nvSpPr>
        <p:spPr>
          <a:xfrm>
            <a:off x="423128" y="1499385"/>
            <a:ext cx="6776977" cy="581461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latin typeface="Arial" panose="020B0604020202020204" pitchFamily="34" charset="0"/>
                <a:cs typeface="Arial" panose="020B0604020202020204" pitchFamily="34" charset="0"/>
              </a:rPr>
              <a:t>3. Ракета рухається зі швидкістю </a:t>
            </a:r>
            <a:r>
              <a:rPr lang="uk-UA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2,2ꞏ10</a:t>
            </a:r>
            <a:r>
              <a:rPr lang="uk-UA" sz="4000" b="1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uk-UA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км/с </a:t>
            </a:r>
            <a:r>
              <a:rPr lang="uk-UA" sz="4000" b="1" dirty="0">
                <a:latin typeface="Arial" panose="020B0604020202020204" pitchFamily="34" charset="0"/>
                <a:cs typeface="Arial" panose="020B0604020202020204" pitchFamily="34" charset="0"/>
              </a:rPr>
              <a:t>відносно нерухомого спостерігача. Поточний контроль систем ракети космонавти виконали за </a:t>
            </a:r>
            <a:r>
              <a:rPr lang="uk-UA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год. </a:t>
            </a:r>
            <a:r>
              <a:rPr lang="uk-UA" sz="4000" b="1" dirty="0">
                <a:latin typeface="Arial" panose="020B0604020202020204" pitchFamily="34" charset="0"/>
                <a:cs typeface="Arial" panose="020B0604020202020204" pitchFamily="34" charset="0"/>
              </a:rPr>
              <a:t>Визначте, скільки часу тривав контроль за годинником спостерігача.</a:t>
            </a:r>
          </a:p>
        </p:txBody>
      </p: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Розв'язування задач</a:t>
            </a: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grpSp>
        <p:nvGrpSpPr>
          <p:cNvPr id="3" name="Групувати 2"/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pic>
        <p:nvPicPr>
          <p:cNvPr id="10242" name="Picture 2" descr="ÐÐ¾Ð²âÑÐ·Ð°Ð½Ðµ Ð·Ð¾Ð±ÑÐ°Ð¶ÐµÐ½Ð½Ñ">
            <a:extLst>
              <a:ext uri="{FF2B5EF4-FFF2-40B4-BE49-F238E27FC236}">
                <a16:creationId xmlns:a16="http://schemas.microsoft.com/office/drawing/2014/main" id="{91A69CD8-D1DF-4ADF-A03B-8EDC8FF3CD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6" r="24372"/>
          <a:stretch/>
        </p:blipFill>
        <p:spPr bwMode="auto">
          <a:xfrm>
            <a:off x="7422232" y="1664781"/>
            <a:ext cx="6561469" cy="5483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3708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utton Color - Down">
            <a:extLst>
              <a:ext uri="{FF2B5EF4-FFF2-40B4-BE49-F238E27FC236}">
                <a16:creationId xmlns:a16="http://schemas.microsoft.com/office/drawing/2014/main" id="{4805550A-F091-4A25-BF12-BE58D40877D3}"/>
              </a:ext>
            </a:extLst>
          </p:cNvPr>
          <p:cNvSpPr/>
          <p:nvPr/>
        </p:nvSpPr>
        <p:spPr>
          <a:xfrm>
            <a:off x="423129" y="1386708"/>
            <a:ext cx="5716414" cy="57409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latin typeface="Arial" panose="020B0604020202020204" pitchFamily="34" charset="0"/>
                <a:cs typeface="Arial" panose="020B0604020202020204" pitchFamily="34" charset="0"/>
              </a:rPr>
              <a:t>4. Яке значення мала б повна енергія ракети, маса якої </a:t>
            </a:r>
            <a:r>
              <a:rPr lang="uk-UA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т</a:t>
            </a:r>
            <a:r>
              <a:rPr lang="uk-UA" sz="4000" b="1" dirty="0">
                <a:latin typeface="Arial" panose="020B0604020202020204" pitchFamily="34" charset="0"/>
                <a:cs typeface="Arial" panose="020B0604020202020204" pitchFamily="34" charset="0"/>
              </a:rPr>
              <a:t>, у системі відліку, яка пов’язана із Землею, якби ракета рухалася відносно Землі зі швидкістю </a:t>
            </a:r>
            <a:r>
              <a:rPr lang="uk-UA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2,7ꞏ10</a:t>
            </a:r>
            <a:r>
              <a:rPr lang="uk-UA" sz="4000" b="1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uk-UA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м/с?</a:t>
            </a:r>
          </a:p>
        </p:txBody>
      </p: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Розв'язування задач</a:t>
            </a: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grpSp>
        <p:nvGrpSpPr>
          <p:cNvPr id="3" name="Групувати 2"/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pic>
        <p:nvPicPr>
          <p:cNvPr id="12290" name="Picture 2" descr="ÐÐ¾Ð²âÑÐ·Ð°Ð½Ðµ Ð·Ð¾Ð±ÑÐ°Ð¶ÐµÐ½Ð½Ñ">
            <a:extLst>
              <a:ext uri="{FF2B5EF4-FFF2-40B4-BE49-F238E27FC236}">
                <a16:creationId xmlns:a16="http://schemas.microsoft.com/office/drawing/2014/main" id="{A0DC8140-196D-4AF3-8CC2-3D08D0513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830" y="2100079"/>
            <a:ext cx="7633254" cy="4361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46031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78126" y="-551609"/>
            <a:ext cx="14685665" cy="489487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511" dirty="0"/>
          </a:p>
        </p:txBody>
      </p:sp>
      <p:sp>
        <p:nvSpPr>
          <p:cNvPr id="7" name="Rectangle 53"/>
          <p:cNvSpPr/>
          <p:nvPr/>
        </p:nvSpPr>
        <p:spPr>
          <a:xfrm>
            <a:off x="2255521" y="848918"/>
            <a:ext cx="9845040" cy="27735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Button Color - Down"/>
          <p:cNvSpPr/>
          <p:nvPr/>
        </p:nvSpPr>
        <p:spPr>
          <a:xfrm>
            <a:off x="2842033" y="1171417"/>
            <a:ext cx="8845346" cy="2128600"/>
          </a:xfrm>
          <a:prstGeom prst="rect">
            <a:avLst/>
          </a:prstGeom>
          <a:solidFill>
            <a:srgbClr val="B45F06"/>
          </a:solidFill>
          <a:ln w="38100">
            <a:solidFill>
              <a:srgbClr val="B45F0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Домашнє завдання</a:t>
            </a:r>
            <a:endParaRPr lang="nl-NL" sz="4800" b="1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4" name="Button Color - Down"/>
          <p:cNvSpPr/>
          <p:nvPr/>
        </p:nvSpPr>
        <p:spPr>
          <a:xfrm>
            <a:off x="1242729" y="3945013"/>
            <a:ext cx="12043954" cy="3361559"/>
          </a:xfrm>
          <a:prstGeom prst="rect">
            <a:avLst/>
          </a:prstGeom>
          <a:solidFill>
            <a:srgbClr val="B45F06"/>
          </a:solidFill>
          <a:ln w="38100">
            <a:solidFill>
              <a:srgbClr val="B45F0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Опрацювати</a:t>
            </a:r>
            <a:r>
              <a:rPr lang="ru-RU" sz="48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§ 25,</a:t>
            </a:r>
          </a:p>
          <a:p>
            <a:pPr algn="ctr"/>
            <a:r>
              <a:rPr lang="ru-RU" sz="48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вправа</a:t>
            </a:r>
            <a:r>
              <a:rPr lang="ru-RU" sz="4800" b="1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48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№ 25 (1, </a:t>
            </a:r>
            <a:r>
              <a:rPr lang="ru-RU" sz="4800" b="1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2, 4)</a:t>
            </a:r>
            <a:endParaRPr lang="uk-UA" sz="4800" b="1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5644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utton Color - Down">
            <a:extLst>
              <a:ext uri="{FF2B5EF4-FFF2-40B4-BE49-F238E27FC236}">
                <a16:creationId xmlns:a16="http://schemas.microsoft.com/office/drawing/2014/main" id="{4805550A-F091-4A25-BF12-BE58D40877D3}"/>
              </a:ext>
            </a:extLst>
          </p:cNvPr>
          <p:cNvSpPr/>
          <p:nvPr/>
        </p:nvSpPr>
        <p:spPr>
          <a:xfrm>
            <a:off x="913492" y="1444590"/>
            <a:ext cx="12573228" cy="199355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1. У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яких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наведених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нижче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випадків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можна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застосувати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закони</a:t>
            </a:r>
            <a:r>
              <a:rPr lang="ru-RU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класичної</a:t>
            </a:r>
            <a:r>
              <a:rPr lang="ru-RU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фізики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, а в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яких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тільки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закони</a:t>
            </a:r>
            <a:r>
              <a:rPr lang="ru-RU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релятивістської</a:t>
            </a:r>
            <a:r>
              <a:rPr lang="ru-RU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фізики</a:t>
            </a:r>
            <a:r>
              <a:rPr lang="ru-RU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uk-UA" sz="4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Розв'язування задач</a:t>
            </a: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grpSp>
        <p:nvGrpSpPr>
          <p:cNvPr id="3" name="Групувати 2"/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12" name="Button Color - Down">
            <a:extLst>
              <a:ext uri="{FF2B5EF4-FFF2-40B4-BE49-F238E27FC236}">
                <a16:creationId xmlns:a16="http://schemas.microsoft.com/office/drawing/2014/main" id="{0CAFA010-7A75-4933-8E04-17212D5D5FD4}"/>
              </a:ext>
            </a:extLst>
          </p:cNvPr>
          <p:cNvSpPr/>
          <p:nvPr/>
        </p:nvSpPr>
        <p:spPr>
          <a:xfrm>
            <a:off x="442384" y="3625421"/>
            <a:ext cx="13515443" cy="716899"/>
          </a:xfrm>
          <a:prstGeom prst="rect">
            <a:avLst/>
          </a:prstGeom>
          <a:solidFill>
            <a:srgbClr val="548235"/>
          </a:solidFill>
          <a:ln w="38100">
            <a:solidFill>
              <a:srgbClr val="54823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а)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розрахунок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навантаження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на фундамент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будинку</a:t>
            </a:r>
            <a:endParaRPr lang="uk-UA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Button Color - Down">
            <a:extLst>
              <a:ext uri="{FF2B5EF4-FFF2-40B4-BE49-F238E27FC236}">
                <a16:creationId xmlns:a16="http://schemas.microsoft.com/office/drawing/2014/main" id="{59E5113D-C2E5-4FF3-9686-C2829360AEE8}"/>
              </a:ext>
            </a:extLst>
          </p:cNvPr>
          <p:cNvSpPr/>
          <p:nvPr/>
        </p:nvSpPr>
        <p:spPr>
          <a:xfrm>
            <a:off x="442384" y="4529597"/>
            <a:ext cx="13515443" cy="716899"/>
          </a:xfrm>
          <a:prstGeom prst="rect">
            <a:avLst/>
          </a:prstGeom>
          <a:solidFill>
            <a:srgbClr val="548235"/>
          </a:solidFill>
          <a:ln w="38100">
            <a:solidFill>
              <a:srgbClr val="54823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б)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розрахунок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траєкторії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польоту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снаряда</a:t>
            </a:r>
            <a:endParaRPr lang="uk-UA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Button Color - Down">
            <a:extLst>
              <a:ext uri="{FF2B5EF4-FFF2-40B4-BE49-F238E27FC236}">
                <a16:creationId xmlns:a16="http://schemas.microsoft.com/office/drawing/2014/main" id="{50F91B13-67F4-4F5A-85D8-4E555361085B}"/>
              </a:ext>
            </a:extLst>
          </p:cNvPr>
          <p:cNvSpPr/>
          <p:nvPr/>
        </p:nvSpPr>
        <p:spPr>
          <a:xfrm>
            <a:off x="442384" y="5433773"/>
            <a:ext cx="13515443" cy="716899"/>
          </a:xfrm>
          <a:prstGeom prst="rect">
            <a:avLst/>
          </a:prstGeom>
          <a:solidFill>
            <a:srgbClr val="548235"/>
          </a:solidFill>
          <a:ln w="38100">
            <a:solidFill>
              <a:srgbClr val="54823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в)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опис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руху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електронів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атомі</a:t>
            </a:r>
            <a:endParaRPr lang="uk-UA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Button Color - Down">
            <a:extLst>
              <a:ext uri="{FF2B5EF4-FFF2-40B4-BE49-F238E27FC236}">
                <a16:creationId xmlns:a16="http://schemas.microsoft.com/office/drawing/2014/main" id="{6914A995-1D07-4525-994C-A9C67C7D7BD9}"/>
              </a:ext>
            </a:extLst>
          </p:cNvPr>
          <p:cNvSpPr/>
          <p:nvPr/>
        </p:nvSpPr>
        <p:spPr>
          <a:xfrm>
            <a:off x="442384" y="6337949"/>
            <a:ext cx="13515443" cy="716899"/>
          </a:xfrm>
          <a:prstGeom prst="rect">
            <a:avLst/>
          </a:prstGeom>
          <a:solidFill>
            <a:srgbClr val="548235"/>
          </a:solidFill>
          <a:ln w="38100">
            <a:solidFill>
              <a:srgbClr val="54823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г)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опис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руху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елементарних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частинок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прискорювачі</a:t>
            </a:r>
            <a:endParaRPr lang="uk-UA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0765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14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utton Color - Down">
            <a:extLst>
              <a:ext uri="{FF2B5EF4-FFF2-40B4-BE49-F238E27FC236}">
                <a16:creationId xmlns:a16="http://schemas.microsoft.com/office/drawing/2014/main" id="{4805550A-F091-4A25-BF12-BE58D40877D3}"/>
              </a:ext>
            </a:extLst>
          </p:cNvPr>
          <p:cNvSpPr/>
          <p:nvPr/>
        </p:nvSpPr>
        <p:spPr>
          <a:xfrm>
            <a:off x="416511" y="1351356"/>
            <a:ext cx="6532822" cy="617887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Автомобіль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віддаляється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від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нерухомого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спостерігача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зі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швидкістю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120 км/год.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Спостерігач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пускає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світловий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промінь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напрямку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автомобіля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. Яку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швидкість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має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світловий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промінь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відносно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автомобіля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uk-UA" sz="4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Розв'язування задач</a:t>
            </a: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grpSp>
        <p:nvGrpSpPr>
          <p:cNvPr id="3" name="Групувати 2"/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pic>
        <p:nvPicPr>
          <p:cNvPr id="1026" name="Picture 2" descr="Ð ÐµÐ·ÑÐ»ÑÑÐ°Ñ Ð¿Ð¾ÑÑÐºÑ Ð·Ð¾Ð±ÑÐ°Ð¶ÐµÐ½Ñ Ð·Ð° Ð·Ð°Ð¿Ð¸ÑÐ¾Ð¼ &quot;Ð°Ð²ÑÐ¾Ð¼Ð¾Ð±Ð¸Ð»Ñ Ð½Ð¾ÑÑ&quot;">
            <a:extLst>
              <a:ext uri="{FF2B5EF4-FFF2-40B4-BE49-F238E27FC236}">
                <a16:creationId xmlns:a16="http://schemas.microsoft.com/office/drawing/2014/main" id="{96747E8E-30F1-4B6C-BB50-7287944DD4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7" r="7885"/>
          <a:stretch/>
        </p:blipFill>
        <p:spPr bwMode="auto">
          <a:xfrm>
            <a:off x="7200105" y="2062676"/>
            <a:ext cx="6739663" cy="4502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90775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utton Color - Down">
            <a:extLst>
              <a:ext uri="{FF2B5EF4-FFF2-40B4-BE49-F238E27FC236}">
                <a16:creationId xmlns:a16="http://schemas.microsoft.com/office/drawing/2014/main" id="{4805550A-F091-4A25-BF12-BE58D40877D3}"/>
              </a:ext>
            </a:extLst>
          </p:cNvPr>
          <p:cNvSpPr/>
          <p:nvPr/>
        </p:nvSpPr>
        <p:spPr>
          <a:xfrm>
            <a:off x="459706" y="1163889"/>
            <a:ext cx="7758226" cy="67480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latin typeface="Arial" panose="020B0604020202020204" pitchFamily="34" charset="0"/>
                <a:cs typeface="Arial" panose="020B0604020202020204" pitchFamily="34" charset="0"/>
              </a:rPr>
              <a:t>3. Протон і нейтрон рухаються назустріч один одному зі швидкостями </a:t>
            </a:r>
            <a:r>
              <a:rPr lang="uk-UA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2,1ꞏ10</a:t>
            </a:r>
            <a:r>
              <a:rPr lang="uk-UA" sz="4000" b="1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uk-UA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км/с </a:t>
            </a:r>
            <a:r>
              <a:rPr lang="uk-UA" sz="4000" b="1" dirty="0">
                <a:latin typeface="Arial" panose="020B0604020202020204" pitchFamily="34" charset="0"/>
                <a:cs typeface="Arial" panose="020B0604020202020204" pitchFamily="34" charset="0"/>
              </a:rPr>
              <a:t>та </a:t>
            </a:r>
            <a:r>
              <a:rPr lang="uk-UA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1,5ꞏ10</a:t>
            </a:r>
            <a:r>
              <a:rPr lang="uk-UA" sz="4000" b="1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uk-UA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км/с </a:t>
            </a:r>
            <a:r>
              <a:rPr lang="uk-UA" sz="4000" b="1" dirty="0">
                <a:latin typeface="Arial" panose="020B0604020202020204" pitchFamily="34" charset="0"/>
                <a:cs typeface="Arial" panose="020B0604020202020204" pitchFamily="34" charset="0"/>
              </a:rPr>
              <a:t>відповідно. Визначте швидкість руху протона відносно нейтрона за класичною та релятивістською формулами додавання швидкостей. Який висновок можна зробити?</a:t>
            </a:r>
          </a:p>
        </p:txBody>
      </p: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Розв'язування задач</a:t>
            </a: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grpSp>
        <p:nvGrpSpPr>
          <p:cNvPr id="3" name="Групувати 2"/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pic>
        <p:nvPicPr>
          <p:cNvPr id="2050" name="Picture 2" descr="Ð ÐµÐ·ÑÐ»ÑÑÐ°Ñ Ð¿Ð¾ÑÑÐºÑ Ð·Ð¾Ð±ÑÐ°Ð¶ÐµÐ½Ñ Ð·Ð° Ð·Ð°Ð¿Ð¸ÑÐ¾Ð¼ &quot;ÐºÐ¾Ð»Ð»Ð°Ð¹Ð´ÐµÑ ÑÑÐ¾Ð»ÐºÐ½Ð¾Ð²ÐµÐ½Ð¸Ðµ&quot;">
            <a:extLst>
              <a:ext uri="{FF2B5EF4-FFF2-40B4-BE49-F238E27FC236}">
                <a16:creationId xmlns:a16="http://schemas.microsoft.com/office/drawing/2014/main" id="{0C2B9A5B-2D8B-4479-B110-4C1DDF410C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8989" y="2420304"/>
            <a:ext cx="5591518" cy="4070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6384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utton Color - Down">
            <a:extLst>
              <a:ext uri="{FF2B5EF4-FFF2-40B4-BE49-F238E27FC236}">
                <a16:creationId xmlns:a16="http://schemas.microsoft.com/office/drawing/2014/main" id="{4805550A-F091-4A25-BF12-BE58D40877D3}"/>
              </a:ext>
            </a:extLst>
          </p:cNvPr>
          <p:cNvSpPr/>
          <p:nvPr/>
        </p:nvSpPr>
        <p:spPr>
          <a:xfrm>
            <a:off x="423129" y="1428849"/>
            <a:ext cx="5483894" cy="574777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latin typeface="Arial" panose="020B0604020202020204" pitchFamily="34" charset="0"/>
                <a:cs typeface="Arial" panose="020B0604020202020204" pitchFamily="34" charset="0"/>
              </a:rPr>
              <a:t>4. Дві ракети віддаляються одна від одної зі швидкостями </a:t>
            </a:r>
            <a:r>
              <a:rPr lang="uk-UA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0,7</a:t>
            </a:r>
            <a:r>
              <a:rPr lang="uk-UA" sz="40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uk-UA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4000" b="1" dirty="0">
                <a:latin typeface="Arial" panose="020B0604020202020204" pitchFamily="34" charset="0"/>
                <a:cs typeface="Arial" panose="020B0604020202020204" pitchFamily="34" charset="0"/>
              </a:rPr>
              <a:t>відносно нерухомого спостерігача. Якою є відносна швидкість руху ракет?</a:t>
            </a:r>
          </a:p>
        </p:txBody>
      </p: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Розв'язування задач</a:t>
            </a: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grpSp>
        <p:nvGrpSpPr>
          <p:cNvPr id="3" name="Групувати 2"/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pic>
        <p:nvPicPr>
          <p:cNvPr id="3074" name="Picture 2" descr="Ð ÐµÐ·ÑÐ»ÑÑÐ°Ñ Ð¿Ð¾ÑÑÐºÑ Ð·Ð¾Ð±ÑÐ°Ð¶ÐµÐ½Ñ Ð·Ð° Ð·Ð°Ð¿Ð¸ÑÐ¾Ð¼ &quot;ÑÐ°ÐºÐµÑÐ° ÐºÐ¾ÑÐ¼Ð¾Ñ&quot;">
            <a:extLst>
              <a:ext uri="{FF2B5EF4-FFF2-40B4-BE49-F238E27FC236}">
                <a16:creationId xmlns:a16="http://schemas.microsoft.com/office/drawing/2014/main" id="{6B076267-54B9-4810-A062-FBC730168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612" y="1692510"/>
            <a:ext cx="7806472" cy="5191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24886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39B2B66-893C-49EE-B711-AD54E97F99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0929" y="2374954"/>
            <a:ext cx="6898467" cy="42701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Button Color - Down">
                <a:extLst>
                  <a:ext uri="{FF2B5EF4-FFF2-40B4-BE49-F238E27FC236}">
                    <a16:creationId xmlns:a16="http://schemas.microsoft.com/office/drawing/2014/main" id="{C6365422-B2A5-483C-BE9E-26FF90A7F260}"/>
                  </a:ext>
                </a:extLst>
              </p:cNvPr>
              <p:cNvSpPr/>
              <p:nvPr/>
            </p:nvSpPr>
            <p:spPr>
              <a:xfrm>
                <a:off x="562225" y="1373315"/>
                <a:ext cx="6776977" cy="3084583"/>
              </a:xfrm>
              <a:prstGeom prst="rect">
                <a:avLst/>
              </a:prstGeom>
              <a:solidFill>
                <a:srgbClr val="548235"/>
              </a:solidFill>
              <a:ln w="38100">
                <a:solidFill>
                  <a:srgbClr val="548235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Довжина </a:t>
                </a:r>
                <a14:m>
                  <m:oMath xmlns:m="http://schemas.openxmlformats.org/officeDocument/2006/math">
                    <m:r>
                      <a:rPr lang="uk-UA" sz="40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𝒍</m:t>
                    </m:r>
                  </m:oMath>
                </a14:m>
                <a:r>
                  <a:rPr lang="uk-UA" sz="4000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рухомого предмета</a:t>
                </a:r>
                <a:r>
                  <a:rPr lang="uk-UA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відрізняється від довжини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40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sz="40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𝒍</m:t>
                        </m:r>
                      </m:e>
                      <m:sub>
                        <m:r>
                          <a:rPr lang="uk-UA" sz="40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uk-UA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того самого предмета в його </a:t>
                </a:r>
                <a:r>
                  <a:rPr lang="uk-UA" sz="4000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«власній» системі відліку </a:t>
                </a:r>
              </a:p>
            </p:txBody>
          </p:sp>
        </mc:Choice>
        <mc:Fallback xmlns="">
          <p:sp>
            <p:nvSpPr>
              <p:cNvPr id="17" name="Button Color - Down">
                <a:extLst>
                  <a:ext uri="{FF2B5EF4-FFF2-40B4-BE49-F238E27FC236}">
                    <a16:creationId xmlns:a16="http://schemas.microsoft.com/office/drawing/2014/main" id="{C6365422-B2A5-483C-BE9E-26FF90A7F2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225" y="1373315"/>
                <a:ext cx="6776977" cy="3084583"/>
              </a:xfrm>
              <a:prstGeom prst="rect">
                <a:avLst/>
              </a:prstGeom>
              <a:blipFill>
                <a:blip r:embed="rId4"/>
                <a:stretch>
                  <a:fillRect l="-2147" t="-3711" r="-4293" b="-8789"/>
                </a:stretch>
              </a:blipFill>
              <a:ln w="38100">
                <a:solidFill>
                  <a:srgbClr val="548235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Button Color - Down">
                <a:extLst>
                  <a:ext uri="{FF2B5EF4-FFF2-40B4-BE49-F238E27FC236}">
                    <a16:creationId xmlns:a16="http://schemas.microsoft.com/office/drawing/2014/main" id="{A8EE61F5-8C30-46D0-8DC9-E180562FCF70}"/>
                  </a:ext>
                </a:extLst>
              </p:cNvPr>
              <p:cNvSpPr/>
              <p:nvPr/>
            </p:nvSpPr>
            <p:spPr>
              <a:xfrm>
                <a:off x="711560" y="4842811"/>
                <a:ext cx="6478309" cy="2822308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38100">
                <a:solidFill>
                  <a:schemeClr val="accent5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6000" i="1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uk-UA" sz="6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uk-UA" sz="6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k-UA" sz="6000" i="1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uk-UA" sz="60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uk-UA" sz="6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uk-UA" sz="6000" i="1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uk-UA" sz="6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uk-UA" sz="6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uk-UA" sz="60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p>
                                  <m:r>
                                    <a:rPr lang="uk-UA" sz="6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uk-UA" sz="6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uk-UA" sz="60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uk-UA" sz="6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rad>
                      <m:r>
                        <a:rPr lang="uk-UA" sz="6000" i="1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uk-UA" sz="6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k-UA" sz="6000" i="1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uk-UA" sz="60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uk-UA" sz="6000" dirty="0"/>
              </a:p>
            </p:txBody>
          </p:sp>
        </mc:Choice>
        <mc:Fallback xmlns="">
          <p:sp>
            <p:nvSpPr>
              <p:cNvPr id="14" name="Button Color - Down">
                <a:extLst>
                  <a:ext uri="{FF2B5EF4-FFF2-40B4-BE49-F238E27FC236}">
                    <a16:creationId xmlns:a16="http://schemas.microsoft.com/office/drawing/2014/main" id="{A8EE61F5-8C30-46D0-8DC9-E180562FCF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560" y="4842811"/>
                <a:ext cx="6478309" cy="28223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38100">
                <a:solidFill>
                  <a:schemeClr val="accent5">
                    <a:lumMod val="75000"/>
                  </a:schemeClr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Групувати 2"/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 dirty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3615600" cy="716898"/>
          </a:xfrm>
        </p:spPr>
        <p:txBody>
          <a:bodyPr>
            <a:noAutofit/>
          </a:bodyPr>
          <a:lstStyle/>
          <a:p>
            <a:r>
              <a:rPr lang="ru-RU" sz="4800" dirty="0" err="1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Лінійні</a:t>
            </a:r>
            <a:r>
              <a:rPr lang="ru-RU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4800" dirty="0" err="1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розміри</a:t>
            </a:r>
            <a:r>
              <a:rPr lang="ru-RU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4800" dirty="0" err="1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предметів</a:t>
            </a:r>
            <a:r>
              <a:rPr lang="ru-RU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4800" dirty="0" err="1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під</a:t>
            </a:r>
            <a:r>
              <a:rPr lang="ru-RU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час </a:t>
            </a:r>
            <a:r>
              <a:rPr lang="ru-RU" sz="4800" dirty="0" err="1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їхнього</a:t>
            </a:r>
            <a:r>
              <a:rPr lang="ru-RU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4800" dirty="0" err="1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руху</a:t>
            </a:r>
            <a:endParaRPr lang="uk-UA" sz="4800" dirty="0">
              <a:solidFill>
                <a:schemeClr val="bg1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32145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" name="Button Color - Down">
                <a:extLst>
                  <a:ext uri="{FF2B5EF4-FFF2-40B4-BE49-F238E27FC236}">
                    <a16:creationId xmlns:a16="http://schemas.microsoft.com/office/drawing/2014/main" id="{F5C03040-950A-4496-A173-6F976C1B4A93}"/>
                  </a:ext>
                </a:extLst>
              </p:cNvPr>
              <p:cNvSpPr/>
              <p:nvPr/>
            </p:nvSpPr>
            <p:spPr>
              <a:xfrm>
                <a:off x="707837" y="6383035"/>
                <a:ext cx="6366883" cy="1528922"/>
              </a:xfrm>
              <a:prstGeom prst="rect">
                <a:avLst/>
              </a:prstGeom>
              <a:solidFill>
                <a:srgbClr val="548235"/>
              </a:solidFill>
              <a:ln w="38100">
                <a:solidFill>
                  <a:srgbClr val="548235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Час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3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sz="3200" b="1" i="0">
                            <a:latin typeface="Cambria Math" panose="02040503050406030204" pitchFamily="18" charset="0"/>
                          </a:rPr>
                          <m:t>𝛕</m:t>
                        </m:r>
                      </m:e>
                      <m:sub>
                        <m:r>
                          <a:rPr lang="uk-UA" sz="3200" b="1" i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uk-UA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вимірюваний </a:t>
                </a:r>
                <a:r>
                  <a:rPr lang="uk-UA" sz="3200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спостерігачем, відносно якого годинник перебуває у спокої</a:t>
                </a:r>
              </a:p>
            </p:txBody>
          </p:sp>
        </mc:Choice>
        <mc:Fallback xmlns="">
          <p:sp>
            <p:nvSpPr>
              <p:cNvPr id="18" name="Button Color - Down">
                <a:extLst>
                  <a:ext uri="{FF2B5EF4-FFF2-40B4-BE49-F238E27FC236}">
                    <a16:creationId xmlns:a16="http://schemas.microsoft.com/office/drawing/2014/main" id="{F5C03040-950A-4496-A173-6F976C1B4A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837" y="6383035"/>
                <a:ext cx="6366883" cy="1528922"/>
              </a:xfrm>
              <a:prstGeom prst="rect">
                <a:avLst/>
              </a:prstGeom>
              <a:blipFill>
                <a:blip r:embed="rId3"/>
                <a:stretch>
                  <a:fillRect l="-1713" t="-4669" r="-3330" b="-12451"/>
                </a:stretch>
              </a:blipFill>
              <a:ln w="38100">
                <a:solidFill>
                  <a:srgbClr val="548235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Button Color - Down">
                <a:extLst>
                  <a:ext uri="{FF2B5EF4-FFF2-40B4-BE49-F238E27FC236}">
                    <a16:creationId xmlns:a16="http://schemas.microsoft.com/office/drawing/2014/main" id="{2F26672A-1D44-41E1-B803-1F71BA04C760}"/>
                  </a:ext>
                </a:extLst>
              </p:cNvPr>
              <p:cNvSpPr/>
              <p:nvPr/>
            </p:nvSpPr>
            <p:spPr>
              <a:xfrm>
                <a:off x="7325492" y="6383035"/>
                <a:ext cx="6366883" cy="1528922"/>
              </a:xfrm>
              <a:prstGeom prst="rect">
                <a:avLst/>
              </a:prstGeom>
              <a:solidFill>
                <a:srgbClr val="548235"/>
              </a:solidFill>
              <a:ln w="38100">
                <a:solidFill>
                  <a:srgbClr val="548235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Час </a:t>
                </a:r>
                <a14:m>
                  <m:oMath xmlns:m="http://schemas.openxmlformats.org/officeDocument/2006/math">
                    <m:r>
                      <a:rPr lang="uk-UA" sz="3200" b="1" i="1">
                        <a:latin typeface="Cambria Math" panose="02040503050406030204" pitchFamily="18" charset="0"/>
                      </a:rPr>
                      <m:t>𝛕</m:t>
                    </m:r>
                  </m:oMath>
                </a14:m>
                <a:r>
                  <a:rPr lang="uk-UA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вимірюваний </a:t>
                </a:r>
                <a:r>
                  <a:rPr lang="uk-UA" sz="3200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спостерігачем, відносно якого годинник рухається</a:t>
                </a:r>
              </a:p>
            </p:txBody>
          </p:sp>
        </mc:Choice>
        <mc:Fallback xmlns="">
          <p:sp>
            <p:nvSpPr>
              <p:cNvPr id="19" name="Button Color - Down">
                <a:extLst>
                  <a:ext uri="{FF2B5EF4-FFF2-40B4-BE49-F238E27FC236}">
                    <a16:creationId xmlns:a16="http://schemas.microsoft.com/office/drawing/2014/main" id="{2F26672A-1D44-41E1-B803-1F71BA04C7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5492" y="6383035"/>
                <a:ext cx="6366883" cy="1528922"/>
              </a:xfrm>
              <a:prstGeom prst="rect">
                <a:avLst/>
              </a:prstGeom>
              <a:blipFill>
                <a:blip r:embed="rId4"/>
                <a:stretch>
                  <a:fillRect l="-1810" t="-4669" r="-3333" b="-12451"/>
                </a:stretch>
              </a:blipFill>
              <a:ln w="38100">
                <a:solidFill>
                  <a:srgbClr val="548235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Групувати 2"/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 dirty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3615600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Ефект уповільнення часу</a:t>
            </a: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BE9E090-03EE-4945-96EC-060696351C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739" y="1071658"/>
            <a:ext cx="6366883" cy="375281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941DD78-59C9-422E-A79E-CD6282EE82E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32622" y="1071655"/>
            <a:ext cx="7701714" cy="375281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0" name="Button Color - Down">
                <a:extLst>
                  <a:ext uri="{FF2B5EF4-FFF2-40B4-BE49-F238E27FC236}">
                    <a16:creationId xmlns:a16="http://schemas.microsoft.com/office/drawing/2014/main" id="{3D079393-511B-4287-B7A2-C4E9C1EE3FBA}"/>
                  </a:ext>
                </a:extLst>
              </p:cNvPr>
              <p:cNvSpPr/>
              <p:nvPr/>
            </p:nvSpPr>
            <p:spPr>
              <a:xfrm>
                <a:off x="1687902" y="4330941"/>
                <a:ext cx="3322558" cy="1540221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38100">
                <a:solidFill>
                  <a:schemeClr val="accent5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sz="4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uk-UA" sz="4000">
                              <a:latin typeface="Cambria Math" panose="02040503050406030204" pitchFamily="18" charset="0"/>
                            </a:rPr>
                            <m:t>τ</m:t>
                          </m:r>
                        </m:e>
                        <m:sub>
                          <m:r>
                            <a:rPr lang="uk-UA" sz="40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uk-UA" sz="4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uk-UA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uk-UA" sz="4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uk-UA" sz="40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uk-UA" sz="4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uk-UA" sz="4000" i="1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lang="uk-UA" sz="4000" dirty="0"/>
              </a:p>
            </p:txBody>
          </p:sp>
        </mc:Choice>
        <mc:Fallback>
          <p:sp>
            <p:nvSpPr>
              <p:cNvPr id="20" name="Button Color - Down">
                <a:extLst>
                  <a:ext uri="{FF2B5EF4-FFF2-40B4-BE49-F238E27FC236}">
                    <a16:creationId xmlns:a16="http://schemas.microsoft.com/office/drawing/2014/main" id="{3D079393-511B-4287-B7A2-C4E9C1EE3F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902" y="4330941"/>
                <a:ext cx="3322558" cy="154022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38100">
                <a:solidFill>
                  <a:schemeClr val="accent5">
                    <a:lumMod val="75000"/>
                  </a:schemeClr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Button Color - Down">
                <a:extLst>
                  <a:ext uri="{FF2B5EF4-FFF2-40B4-BE49-F238E27FC236}">
                    <a16:creationId xmlns:a16="http://schemas.microsoft.com/office/drawing/2014/main" id="{CB2F3B85-BE96-474A-AE98-65F69AF876BF}"/>
                  </a:ext>
                </a:extLst>
              </p:cNvPr>
              <p:cNvSpPr/>
              <p:nvPr/>
            </p:nvSpPr>
            <p:spPr>
              <a:xfrm>
                <a:off x="8308367" y="4559974"/>
                <a:ext cx="4150223" cy="1718702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38100">
                <a:solidFill>
                  <a:schemeClr val="accent5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uk-UA" sz="4000">
                          <a:latin typeface="Cambria Math" panose="02040503050406030204" pitchFamily="18" charset="0"/>
                        </a:rPr>
                        <m:t>τ</m:t>
                      </m:r>
                      <m:r>
                        <a:rPr lang="uk-UA" sz="4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uk-UA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uk-UA" sz="4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uk-UA" sz="4000">
                                  <a:latin typeface="Cambria Math" panose="02040503050406030204" pitchFamily="18" charset="0"/>
                                </a:rPr>
                                <m:t>τ</m:t>
                              </m:r>
                            </m:e>
                            <m:sub>
                              <m:r>
                                <a:rPr lang="uk-UA" sz="4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uk-UA" sz="4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uk-UA" sz="40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uk-UA" sz="4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uk-UA" sz="4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uk-UA" sz="4000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p>
                                      <m:r>
                                        <a:rPr lang="uk-UA" sz="4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uk-UA" sz="4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uk-UA" sz="4000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uk-UA" sz="4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rad>
                        </m:den>
                      </m:f>
                    </m:oMath>
                  </m:oMathPara>
                </a14:m>
                <a:endParaRPr lang="uk-UA" sz="4000" dirty="0"/>
              </a:p>
            </p:txBody>
          </p:sp>
        </mc:Choice>
        <mc:Fallback xmlns="">
          <p:sp>
            <p:nvSpPr>
              <p:cNvPr id="22" name="Button Color - Down">
                <a:extLst>
                  <a:ext uri="{FF2B5EF4-FFF2-40B4-BE49-F238E27FC236}">
                    <a16:creationId xmlns:a16="http://schemas.microsoft.com/office/drawing/2014/main" id="{CB2F3B85-BE96-474A-AE98-65F69AF876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8367" y="4559974"/>
                <a:ext cx="4150223" cy="1718702"/>
              </a:xfrm>
              <a:prstGeom prst="rect">
                <a:avLst/>
              </a:prstGeom>
              <a:blipFill>
                <a:blip r:embed="rId9"/>
                <a:stretch>
                  <a:fillRect b="-1736"/>
                </a:stretch>
              </a:blipFill>
              <a:ln w="38100">
                <a:solidFill>
                  <a:schemeClr val="accent5">
                    <a:lumMod val="75000"/>
                  </a:schemeClr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Button Color - Down">
                <a:extLst>
                  <a:ext uri="{FF2B5EF4-FFF2-40B4-BE49-F238E27FC236}">
                    <a16:creationId xmlns:a16="http://schemas.microsoft.com/office/drawing/2014/main" id="{49B931A2-AA1E-47C4-956B-EDA04BAB8202}"/>
                  </a:ext>
                </a:extLst>
              </p:cNvPr>
              <p:cNvSpPr/>
              <p:nvPr/>
            </p:nvSpPr>
            <p:spPr>
              <a:xfrm>
                <a:off x="4871342" y="5205541"/>
                <a:ext cx="3322558" cy="1016061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38100">
                <a:solidFill>
                  <a:schemeClr val="accent5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sz="4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uk-UA" sz="4800">
                              <a:latin typeface="Cambria Math" panose="02040503050406030204" pitchFamily="18" charset="0"/>
                            </a:rPr>
                            <m:t>τ</m:t>
                          </m:r>
                        </m:e>
                        <m:sub>
                          <m:r>
                            <a:rPr lang="uk-UA" sz="48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m:rPr>
                          <m:sty m:val="p"/>
                        </m:rPr>
                        <a:rPr lang="uk-UA" sz="4800">
                          <a:latin typeface="Cambria Math" panose="02040503050406030204" pitchFamily="18" charset="0"/>
                        </a:rPr>
                        <m:t>τ</m:t>
                      </m:r>
                    </m:oMath>
                  </m:oMathPara>
                </a14:m>
                <a:endParaRPr lang="uk-UA" sz="4800" dirty="0"/>
              </a:p>
            </p:txBody>
          </p:sp>
        </mc:Choice>
        <mc:Fallback>
          <p:sp>
            <p:nvSpPr>
              <p:cNvPr id="23" name="Button Color - Down">
                <a:extLst>
                  <a:ext uri="{FF2B5EF4-FFF2-40B4-BE49-F238E27FC236}">
                    <a16:creationId xmlns:a16="http://schemas.microsoft.com/office/drawing/2014/main" id="{49B931A2-AA1E-47C4-956B-EDA04BAB82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1342" y="5205541"/>
                <a:ext cx="3322558" cy="101606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38100">
                <a:solidFill>
                  <a:schemeClr val="accent5">
                    <a:lumMod val="75000"/>
                  </a:schemeClr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Button Color - Down">
            <a:extLst>
              <a:ext uri="{FF2B5EF4-FFF2-40B4-BE49-F238E27FC236}">
                <a16:creationId xmlns:a16="http://schemas.microsoft.com/office/drawing/2014/main" id="{E84DDE44-D61E-4C95-BF82-046708D64743}"/>
              </a:ext>
            </a:extLst>
          </p:cNvPr>
          <p:cNvSpPr/>
          <p:nvPr/>
        </p:nvSpPr>
        <p:spPr>
          <a:xfrm>
            <a:off x="7801041" y="6383035"/>
            <a:ext cx="5415784" cy="1528922"/>
          </a:xfrm>
          <a:prstGeom prst="rect">
            <a:avLst/>
          </a:prstGeom>
          <a:solidFill>
            <a:srgbClr val="548235"/>
          </a:solidFill>
          <a:ln w="38100">
            <a:solidFill>
              <a:srgbClr val="54823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latin typeface="Arial" panose="020B0604020202020204" pitchFamily="34" charset="0"/>
                <a:cs typeface="Arial" panose="020B0604020202020204" pitchFamily="34" charset="0"/>
              </a:rPr>
              <a:t>Ч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ас у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рухомій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СВ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уповільнюється</a:t>
            </a:r>
            <a:endParaRPr lang="uk-UA" sz="4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6178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0" grpId="0" animBg="1"/>
      <p:bldP spid="22" grpId="0" animBg="1"/>
      <p:bldP spid="23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" name="Button Color - Down">
                <a:extLst>
                  <a:ext uri="{FF2B5EF4-FFF2-40B4-BE49-F238E27FC236}">
                    <a16:creationId xmlns:a16="http://schemas.microsoft.com/office/drawing/2014/main" id="{C6365422-B2A5-483C-BE9E-26FF90A7F260}"/>
                  </a:ext>
                </a:extLst>
              </p:cNvPr>
              <p:cNvSpPr/>
              <p:nvPr/>
            </p:nvSpPr>
            <p:spPr>
              <a:xfrm>
                <a:off x="462082" y="1286810"/>
                <a:ext cx="6376457" cy="3084583"/>
              </a:xfrm>
              <a:prstGeom prst="rect">
                <a:avLst/>
              </a:prstGeom>
              <a:solidFill>
                <a:srgbClr val="548235"/>
              </a:solidFill>
              <a:ln w="38100">
                <a:solidFill>
                  <a:srgbClr val="548235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Якщо тіло масою </a:t>
                </a:r>
                <a14:m>
                  <m:oMath xmlns:m="http://schemas.openxmlformats.org/officeDocument/2006/math">
                    <m:r>
                      <a:rPr lang="en-US" sz="4800" b="1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𝒎</m:t>
                    </m:r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uk-UA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рухається зі швидкістю </a:t>
                </a:r>
                <a14:m>
                  <m:oMath xmlns:m="http://schemas.openxmlformats.org/officeDocument/2006/math">
                    <m:r>
                      <a:rPr lang="en-US" sz="4800" b="1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𝒗</m:t>
                    </m:r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uk-UA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відносно якоїсь СВ, то енергія </a:t>
                </a:r>
                <a14:m>
                  <m:oMath xmlns:m="http://schemas.openxmlformats.org/officeDocument/2006/math">
                    <m:r>
                      <a:rPr lang="en-US" sz="4000" b="1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𝑬</m:t>
                    </m:r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uk-UA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тіла в цій СВ становить:</a:t>
                </a:r>
                <a:endParaRPr lang="uk-UA" sz="40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Button Color - Down">
                <a:extLst>
                  <a:ext uri="{FF2B5EF4-FFF2-40B4-BE49-F238E27FC236}">
                    <a16:creationId xmlns:a16="http://schemas.microsoft.com/office/drawing/2014/main" id="{C6365422-B2A5-483C-BE9E-26FF90A7F2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082" y="1286810"/>
                <a:ext cx="6376457" cy="3084583"/>
              </a:xfrm>
              <a:prstGeom prst="rect">
                <a:avLst/>
              </a:prstGeom>
              <a:blipFill>
                <a:blip r:embed="rId3"/>
                <a:stretch>
                  <a:fillRect l="-1426" t="-4492" r="-3707" b="-12109"/>
                </a:stretch>
              </a:blipFill>
              <a:ln w="38100">
                <a:solidFill>
                  <a:srgbClr val="548235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Button Color - Down">
                <a:extLst>
                  <a:ext uri="{FF2B5EF4-FFF2-40B4-BE49-F238E27FC236}">
                    <a16:creationId xmlns:a16="http://schemas.microsoft.com/office/drawing/2014/main" id="{A8EE61F5-8C30-46D0-8DC9-E180562FCF70}"/>
                  </a:ext>
                </a:extLst>
              </p:cNvPr>
              <p:cNvSpPr/>
              <p:nvPr/>
            </p:nvSpPr>
            <p:spPr>
              <a:xfrm>
                <a:off x="980502" y="4770225"/>
                <a:ext cx="5339616" cy="3084583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38100">
                <a:solidFill>
                  <a:schemeClr val="accent5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6000" i="1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uk-UA" sz="6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uk-UA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6000" i="1">
                              <a:latin typeface="Cambria Math" panose="020405030504060302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uk-UA" sz="6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uk-UA" sz="60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uk-UA" sz="6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ad>
                            <m:radPr>
                              <m:degHide m:val="on"/>
                              <m:ctrlPr>
                                <a:rPr lang="uk-UA" sz="6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uk-UA" sz="60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uk-UA" sz="6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uk-UA" sz="6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uk-UA" sz="6000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p>
                                      <m:r>
                                        <a:rPr lang="uk-UA" sz="6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uk-UA" sz="6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uk-UA" sz="6000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uk-UA" sz="6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rad>
                        </m:den>
                      </m:f>
                    </m:oMath>
                  </m:oMathPara>
                </a14:m>
                <a:endParaRPr lang="uk-UA" sz="6000" dirty="0"/>
              </a:p>
            </p:txBody>
          </p:sp>
        </mc:Choice>
        <mc:Fallback xmlns="">
          <p:sp>
            <p:nvSpPr>
              <p:cNvPr id="14" name="Button Color - Down">
                <a:extLst>
                  <a:ext uri="{FF2B5EF4-FFF2-40B4-BE49-F238E27FC236}">
                    <a16:creationId xmlns:a16="http://schemas.microsoft.com/office/drawing/2014/main" id="{A8EE61F5-8C30-46D0-8DC9-E180562FCF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502" y="4770225"/>
                <a:ext cx="5339616" cy="30845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38100">
                <a:solidFill>
                  <a:schemeClr val="accent5">
                    <a:lumMod val="75000"/>
                  </a:schemeClr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Групувати 2"/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 dirty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3615600" cy="716898"/>
          </a:xfrm>
        </p:spPr>
        <p:txBody>
          <a:bodyPr>
            <a:noAutofit/>
          </a:bodyPr>
          <a:lstStyle/>
          <a:p>
            <a:r>
              <a:rPr lang="ru-RU" sz="4800" dirty="0" err="1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Лінійні</a:t>
            </a:r>
            <a:r>
              <a:rPr lang="ru-RU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4800" dirty="0" err="1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розміри</a:t>
            </a:r>
            <a:r>
              <a:rPr lang="ru-RU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4800" dirty="0" err="1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предметів</a:t>
            </a:r>
            <a:r>
              <a:rPr lang="ru-RU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4800" dirty="0" err="1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під</a:t>
            </a:r>
            <a:r>
              <a:rPr lang="ru-RU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час </a:t>
            </a:r>
            <a:r>
              <a:rPr lang="ru-RU" sz="4800" dirty="0" err="1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їхнього</a:t>
            </a:r>
            <a:r>
              <a:rPr lang="ru-RU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ru-RU" sz="4800" dirty="0" err="1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руху</a:t>
            </a:r>
            <a:endParaRPr lang="uk-UA" sz="4800" dirty="0">
              <a:solidFill>
                <a:schemeClr val="bg1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pic>
        <p:nvPicPr>
          <p:cNvPr id="3074" name="Picture 2" descr="Ð ÐµÐ·ÑÐ»ÑÑÐ°Ñ Ð¿Ð¾ÑÑÐºÑ Ð·Ð¾Ð±ÑÐ°Ð¶ÐµÐ½Ñ Ð·Ð° Ð·Ð°Ð¿Ð¸ÑÐ¾Ð¼ &quot;ÑÐµÐ»Ð¾ Ð´Ð²Ð¸Ð³Ð°ÐµÑÑÑ ÑÐ¾ ÑÐºÐ¾ÑÐ¾ÑÑÑÑ ÑÐ²ÐµÑÐ°&quot;">
            <a:extLst>
              <a:ext uri="{FF2B5EF4-FFF2-40B4-BE49-F238E27FC236}">
                <a16:creationId xmlns:a16="http://schemas.microsoft.com/office/drawing/2014/main" id="{B0FC7567-29E0-45A3-9AC9-75F3954A9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731" y="1742493"/>
            <a:ext cx="70104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052400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utton Color - Down">
            <a:extLst>
              <a:ext uri="{FF2B5EF4-FFF2-40B4-BE49-F238E27FC236}">
                <a16:creationId xmlns:a16="http://schemas.microsoft.com/office/drawing/2014/main" id="{C6365422-B2A5-483C-BE9E-26FF90A7F260}"/>
              </a:ext>
            </a:extLst>
          </p:cNvPr>
          <p:cNvSpPr/>
          <p:nvPr/>
        </p:nvSpPr>
        <p:spPr>
          <a:xfrm>
            <a:off x="462082" y="1206128"/>
            <a:ext cx="6738024" cy="1630233"/>
          </a:xfrm>
          <a:prstGeom prst="rect">
            <a:avLst/>
          </a:prstGeom>
          <a:solidFill>
            <a:srgbClr val="548235"/>
          </a:solidFill>
          <a:ln w="38100">
            <a:solidFill>
              <a:srgbClr val="54823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1. Будь-яке </a:t>
            </a:r>
            <a:r>
              <a:rPr lang="ru-RU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тіло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(будь-яка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частинка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має</a:t>
            </a:r>
            <a:r>
              <a:rPr lang="ru-RU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масу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несе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із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собою </a:t>
            </a:r>
            <a:r>
              <a:rPr lang="ru-RU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запас </a:t>
            </a:r>
            <a:r>
              <a:rPr lang="ru-RU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енергії</a:t>
            </a:r>
            <a:endParaRPr lang="uk-UA" sz="3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Button Color - Down">
                <a:extLst>
                  <a:ext uri="{FF2B5EF4-FFF2-40B4-BE49-F238E27FC236}">
                    <a16:creationId xmlns:a16="http://schemas.microsoft.com/office/drawing/2014/main" id="{A8EE61F5-8C30-46D0-8DC9-E180562FCF70}"/>
                  </a:ext>
                </a:extLst>
              </p:cNvPr>
              <p:cNvSpPr/>
              <p:nvPr/>
            </p:nvSpPr>
            <p:spPr>
              <a:xfrm>
                <a:off x="4001811" y="3038343"/>
                <a:ext cx="2273686" cy="759046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38100">
                <a:solidFill>
                  <a:schemeClr val="accent5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5400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uk-UA" sz="54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uk-UA" sz="5400" dirty="0"/>
              </a:p>
            </p:txBody>
          </p:sp>
        </mc:Choice>
        <mc:Fallback xmlns="">
          <p:sp>
            <p:nvSpPr>
              <p:cNvPr id="14" name="Button Color - Down">
                <a:extLst>
                  <a:ext uri="{FF2B5EF4-FFF2-40B4-BE49-F238E27FC236}">
                    <a16:creationId xmlns:a16="http://schemas.microsoft.com/office/drawing/2014/main" id="{A8EE61F5-8C30-46D0-8DC9-E180562FCF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1811" y="3038343"/>
                <a:ext cx="2273686" cy="75904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38100">
                <a:solidFill>
                  <a:schemeClr val="accent5">
                    <a:lumMod val="75000"/>
                  </a:schemeClr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Групувати 2"/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 dirty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3615600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Маса та енергія </a:t>
            </a:r>
          </a:p>
        </p:txBody>
      </p: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pic>
        <p:nvPicPr>
          <p:cNvPr id="7172" name="Picture 4" descr="Ð ÐµÐ·ÑÐ»ÑÑÐ°Ñ Ð¿Ð¾ÑÑÐºÑ Ð·Ð¾Ð±ÑÐ°Ð¶ÐµÐ½Ñ Ð·Ð° Ð·Ð°Ð¿Ð¸ÑÐ¾Ð¼ &quot;ÑÐµÐ»Ð¾ Ð´Ð²Ð¸Ð³Ð°ÐµÑÑÑ ÑÐ¾ ÑÐºÐ¾ÑÐ¾ÑÑÑÑ ÑÐ²ÐµÑÐ°&quot;">
            <a:extLst>
              <a:ext uri="{FF2B5EF4-FFF2-40B4-BE49-F238E27FC236}">
                <a16:creationId xmlns:a16="http://schemas.microsoft.com/office/drawing/2014/main" id="{69136E71-6851-4300-A45F-FDE9592D7D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2" r="10380"/>
          <a:stretch/>
        </p:blipFill>
        <p:spPr bwMode="auto">
          <a:xfrm>
            <a:off x="7484534" y="1363329"/>
            <a:ext cx="6554196" cy="5682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Button Color - Down">
            <a:extLst>
              <a:ext uri="{FF2B5EF4-FFF2-40B4-BE49-F238E27FC236}">
                <a16:creationId xmlns:a16="http://schemas.microsoft.com/office/drawing/2014/main" id="{67A2191E-F960-40A9-A6C9-ECC8B84A0286}"/>
              </a:ext>
            </a:extLst>
          </p:cNvPr>
          <p:cNvSpPr/>
          <p:nvPr/>
        </p:nvSpPr>
        <p:spPr>
          <a:xfrm>
            <a:off x="1103906" y="3118885"/>
            <a:ext cx="1791252" cy="597961"/>
          </a:xfrm>
          <a:prstGeom prst="rect">
            <a:avLst/>
          </a:prstGeom>
          <a:solidFill>
            <a:srgbClr val="404040"/>
          </a:solidFill>
          <a:ln w="38100">
            <a:solidFill>
              <a:srgbClr val="40404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uk-UA" sz="40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Якщо</a:t>
            </a:r>
            <a:endParaRPr lang="en-US" sz="4000" b="1" kern="0" dirty="0">
              <a:solidFill>
                <a:srgbClr val="FFFF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6" name="Button Color - Down">
            <a:extLst>
              <a:ext uri="{FF2B5EF4-FFF2-40B4-BE49-F238E27FC236}">
                <a16:creationId xmlns:a16="http://schemas.microsoft.com/office/drawing/2014/main" id="{C445FAAA-ACAC-4097-B611-19038D92A080}"/>
              </a:ext>
            </a:extLst>
          </p:cNvPr>
          <p:cNvSpPr/>
          <p:nvPr/>
        </p:nvSpPr>
        <p:spPr>
          <a:xfrm>
            <a:off x="1103906" y="4107086"/>
            <a:ext cx="1791252" cy="597961"/>
          </a:xfrm>
          <a:prstGeom prst="rect">
            <a:avLst/>
          </a:prstGeom>
          <a:solidFill>
            <a:srgbClr val="404040"/>
          </a:solidFill>
          <a:ln w="38100">
            <a:solidFill>
              <a:srgbClr val="40404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uk-UA" sz="4000" b="1" kern="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то</a:t>
            </a:r>
            <a:endParaRPr lang="en-US" sz="4000" b="1" kern="0" dirty="0">
              <a:solidFill>
                <a:srgbClr val="FFFF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Button Color - Down">
                <a:extLst>
                  <a:ext uri="{FF2B5EF4-FFF2-40B4-BE49-F238E27FC236}">
                    <a16:creationId xmlns:a16="http://schemas.microsoft.com/office/drawing/2014/main" id="{FBEC20F1-213C-4124-AB67-AD3D1FAD9630}"/>
                  </a:ext>
                </a:extLst>
              </p:cNvPr>
              <p:cNvSpPr/>
              <p:nvPr/>
            </p:nvSpPr>
            <p:spPr>
              <a:xfrm>
                <a:off x="3550922" y="4040932"/>
                <a:ext cx="3175464" cy="759046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38100">
                <a:solidFill>
                  <a:schemeClr val="accent5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5400" i="1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uk-UA" sz="5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uk-UA" sz="5400" i="1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uk-UA" sz="5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uk-UA" sz="54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uk-UA" sz="5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uk-UA" sz="5400" dirty="0"/>
              </a:p>
            </p:txBody>
          </p:sp>
        </mc:Choice>
        <mc:Fallback xmlns="">
          <p:sp>
            <p:nvSpPr>
              <p:cNvPr id="18" name="Button Color - Down">
                <a:extLst>
                  <a:ext uri="{FF2B5EF4-FFF2-40B4-BE49-F238E27FC236}">
                    <a16:creationId xmlns:a16="http://schemas.microsoft.com/office/drawing/2014/main" id="{FBEC20F1-213C-4124-AB67-AD3D1FAD96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0922" y="4040932"/>
                <a:ext cx="3175464" cy="75904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38100">
                <a:solidFill>
                  <a:schemeClr val="accent5">
                    <a:lumMod val="75000"/>
                  </a:schemeClr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Button Color - Down">
            <a:extLst>
              <a:ext uri="{FF2B5EF4-FFF2-40B4-BE49-F238E27FC236}">
                <a16:creationId xmlns:a16="http://schemas.microsoft.com/office/drawing/2014/main" id="{D6FAFAF3-E6EA-437A-A40C-EF77231C0C83}"/>
              </a:ext>
            </a:extLst>
          </p:cNvPr>
          <p:cNvSpPr/>
          <p:nvPr/>
        </p:nvSpPr>
        <p:spPr>
          <a:xfrm>
            <a:off x="462082" y="5215423"/>
            <a:ext cx="6738024" cy="1104695"/>
          </a:xfrm>
          <a:prstGeom prst="rect">
            <a:avLst/>
          </a:prstGeom>
          <a:solidFill>
            <a:srgbClr val="548235"/>
          </a:solidFill>
          <a:ln w="38100">
            <a:solidFill>
              <a:srgbClr val="54823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Зміна</a:t>
            </a:r>
            <a:r>
              <a:rPr lang="ru-RU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енергії</a:t>
            </a:r>
            <a:r>
              <a:rPr lang="ru-RU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тіла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прямо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пропорційна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зміні</a:t>
            </a:r>
            <a:r>
              <a:rPr lang="ru-RU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його</a:t>
            </a:r>
            <a:r>
              <a:rPr lang="ru-RU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маси</a:t>
            </a:r>
            <a:endParaRPr lang="uk-UA" sz="3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Button Color - Down">
                <a:extLst>
                  <a:ext uri="{FF2B5EF4-FFF2-40B4-BE49-F238E27FC236}">
                    <a16:creationId xmlns:a16="http://schemas.microsoft.com/office/drawing/2014/main" id="{F08094EC-2981-4760-89C7-1C6069F8D86F}"/>
                  </a:ext>
                </a:extLst>
              </p:cNvPr>
              <p:cNvSpPr/>
              <p:nvPr/>
            </p:nvSpPr>
            <p:spPr>
              <a:xfrm>
                <a:off x="1952844" y="6513774"/>
                <a:ext cx="3756500" cy="759046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38100">
                <a:solidFill>
                  <a:schemeClr val="accent5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5400" i="1">
                          <a:latin typeface="Cambria Math" panose="02040503050406030204" pitchFamily="18" charset="0"/>
                        </a:rPr>
                        <m:t>∆</m:t>
                      </m:r>
                      <m:r>
                        <a:rPr lang="uk-UA" sz="5400" i="1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uk-UA" sz="5400" i="1">
                          <a:latin typeface="Cambria Math" panose="02040503050406030204" pitchFamily="18" charset="0"/>
                        </a:rPr>
                        <m:t>=∆</m:t>
                      </m:r>
                      <m:r>
                        <a:rPr lang="uk-UA" sz="5400" i="1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uk-UA" sz="5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uk-UA" sz="54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uk-UA" sz="5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uk-UA" sz="5400" dirty="0"/>
              </a:p>
            </p:txBody>
          </p:sp>
        </mc:Choice>
        <mc:Fallback xmlns="">
          <p:sp>
            <p:nvSpPr>
              <p:cNvPr id="20" name="Button Color - Down">
                <a:extLst>
                  <a:ext uri="{FF2B5EF4-FFF2-40B4-BE49-F238E27FC236}">
                    <a16:creationId xmlns:a16="http://schemas.microsoft.com/office/drawing/2014/main" id="{F08094EC-2981-4760-89C7-1C6069F8D8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2844" y="6513774"/>
                <a:ext cx="3756500" cy="75904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38100">
                <a:solidFill>
                  <a:schemeClr val="accent5">
                    <a:lumMod val="75000"/>
                  </a:schemeClr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869672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44336"/>
      </a:accent1>
      <a:accent2>
        <a:srgbClr val="FF4081"/>
      </a:accent2>
      <a:accent3>
        <a:srgbClr val="3F51B5"/>
      </a:accent3>
      <a:accent4>
        <a:srgbClr val="2196F3"/>
      </a:accent4>
      <a:accent5>
        <a:srgbClr val="4CAF50"/>
      </a:accent5>
      <a:accent6>
        <a:srgbClr val="FFC10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11440</TotalTime>
  <Words>426</Words>
  <Application>Microsoft Office PowerPoint</Application>
  <PresentationFormat>Довільний</PresentationFormat>
  <Paragraphs>56</Paragraphs>
  <Slides>15</Slides>
  <Notes>6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слайдів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Roboto</vt:lpstr>
      <vt:lpstr>Verdana</vt:lpstr>
      <vt:lpstr>Office Theme</vt:lpstr>
      <vt:lpstr>1_Office Theme</vt:lpstr>
      <vt:lpstr>Наслідки постулатів СТВ Розв’язування задач</vt:lpstr>
      <vt:lpstr>Розв'язування задач</vt:lpstr>
      <vt:lpstr>Розв'язування задач</vt:lpstr>
      <vt:lpstr>Розв'язування задач</vt:lpstr>
      <vt:lpstr>Розв'язування задач</vt:lpstr>
      <vt:lpstr>Лінійні розміри предметів під час їхнього руху</vt:lpstr>
      <vt:lpstr>Ефект уповільнення часу</vt:lpstr>
      <vt:lpstr>Лінійні розміри предметів під час їхнього руху</vt:lpstr>
      <vt:lpstr>Маса та енергія </vt:lpstr>
      <vt:lpstr>Маса та енергія </vt:lpstr>
      <vt:lpstr>Розв'язування задач</vt:lpstr>
      <vt:lpstr>Розв'язування задач</vt:lpstr>
      <vt:lpstr>Розв'язування задач</vt:lpstr>
      <vt:lpstr>Розв'язування задач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Мартин Коноплянка</dc:creator>
  <cp:lastModifiedBy>rozumniki</cp:lastModifiedBy>
  <cp:revision>861</cp:revision>
  <dcterms:created xsi:type="dcterms:W3CDTF">2015-01-15T13:10:55Z</dcterms:created>
  <dcterms:modified xsi:type="dcterms:W3CDTF">2021-02-18T10:42:14Z</dcterms:modified>
</cp:coreProperties>
</file>