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722" r:id="rId3"/>
    <p:sldId id="725" r:id="rId4"/>
    <p:sldId id="726" r:id="rId5"/>
    <p:sldId id="727" r:id="rId6"/>
    <p:sldId id="731" r:id="rId7"/>
    <p:sldId id="738" r:id="rId8"/>
    <p:sldId id="739" r:id="rId9"/>
    <p:sldId id="740" r:id="rId10"/>
    <p:sldId id="742" r:id="rId11"/>
    <p:sldId id="766" r:id="rId12"/>
    <p:sldId id="743" r:id="rId13"/>
    <p:sldId id="744" r:id="rId14"/>
    <p:sldId id="745" r:id="rId15"/>
    <p:sldId id="746" r:id="rId16"/>
    <p:sldId id="747" r:id="rId17"/>
    <p:sldId id="748" r:id="rId18"/>
    <p:sldId id="749" r:id="rId19"/>
    <p:sldId id="750" r:id="rId20"/>
    <p:sldId id="751" r:id="rId21"/>
    <p:sldId id="752" r:id="rId22"/>
    <p:sldId id="753" r:id="rId23"/>
    <p:sldId id="754" r:id="rId24"/>
    <p:sldId id="755" r:id="rId25"/>
    <p:sldId id="756" r:id="rId26"/>
    <p:sldId id="757" r:id="rId27"/>
    <p:sldId id="758" r:id="rId28"/>
    <p:sldId id="621" r:id="rId29"/>
    <p:sldId id="764" r:id="rId30"/>
    <p:sldId id="622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силь Цупа" initials="ВЦ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5A43"/>
    <a:srgbClr val="14281C"/>
    <a:srgbClr val="4B4A49"/>
    <a:srgbClr val="9CAB4C"/>
    <a:srgbClr val="584332"/>
    <a:srgbClr val="F75757"/>
    <a:srgbClr val="FF0000"/>
    <a:srgbClr val="7C0734"/>
    <a:srgbClr val="D51D84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86" autoAdjust="0"/>
    <p:restoredTop sz="94660"/>
  </p:normalViewPr>
  <p:slideViewPr>
    <p:cSldViewPr snapToGrid="0">
      <p:cViewPr varScale="1">
        <p:scale>
          <a:sx n="85" d="100"/>
          <a:sy n="85" d="100"/>
        </p:scale>
        <p:origin x="-442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D86A0-1217-4E7B-9444-3CA2B7EAE60B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782C8-2FDC-4492-87C1-335491D2FD9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05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782C8-2FDC-4492-87C1-335491D2FD9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471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D74D-05D6-4FA5-A0FE-FCFB5667ECCF}" type="datetime4">
              <a:rPr lang="uk-UA" smtClean="0"/>
              <a:t>8 лютого 2022 р.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16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A0754-E3B3-4AE5-8334-5A7D8D99D0DF}" type="datetime4">
              <a:rPr lang="uk-UA" smtClean="0"/>
              <a:t>8 лютого 2022 р.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539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3D4D5-8B29-41CC-AD9F-D860F61E6732}" type="datetime4">
              <a:rPr lang="uk-UA" smtClean="0"/>
              <a:t>8 лютого 2022 р.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986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C26BE-B476-4F10-92EF-5E8F098F3FFD}" type="datetime4">
              <a:rPr lang="uk-UA" smtClean="0"/>
              <a:t>8 лютого 2022 р.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637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AD0A-BC18-4447-81C4-B70106899EEB}" type="datetime4">
              <a:rPr lang="uk-UA" smtClean="0"/>
              <a:t>8 лютого 2022 р.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277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71C79-03A4-43EF-BF0B-2A1838ED8C3B}" type="datetime4">
              <a:rPr lang="uk-UA" smtClean="0"/>
              <a:t>8 лютого 2022 р.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297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FCC2F-78EE-4DAB-AE28-7EE2FCCC9D7F}" type="datetime4">
              <a:rPr lang="uk-UA" smtClean="0"/>
              <a:t>8 лютого 2022 р.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17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6C602-D7B2-436E-A38A-787D03AA4BB5}" type="datetime4">
              <a:rPr lang="uk-UA" smtClean="0"/>
              <a:t>8 лютого 2022 р.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965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F5C9-C2CE-4824-BBA2-613C7A3A53DD}" type="datetime4">
              <a:rPr lang="uk-UA" smtClean="0"/>
              <a:t>8 лютого 2022 р.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86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D204E-09AB-4BA8-9868-771DB87F4C88}" type="datetime4">
              <a:rPr lang="uk-UA" smtClean="0"/>
              <a:t>8 лютого 2022 р.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191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AD62B-D05C-4AD1-AE28-D2EA13C2ADAF}" type="datetime4">
              <a:rPr lang="uk-UA" smtClean="0"/>
              <a:t>8 лютого 2022 р.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429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E0679-F8D0-4550-BE94-D8E867DD5806}" type="datetime4">
              <a:rPr lang="uk-UA" smtClean="0"/>
              <a:t>8 лютого 2022 р.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02481-857D-442F-835B-10F8CC64237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7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layonlinegame.com.ua/fullscreen-1229106193.html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8123" y="1155409"/>
            <a:ext cx="1662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Сьогодн</a:t>
            </a:r>
            <a:r>
              <a:rPr lang="uk-UA" sz="2400" b="1" dirty="0">
                <a:solidFill>
                  <a:schemeClr val="bg1"/>
                </a:solidFill>
              </a:rPr>
              <a:t>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1171157" y="1617074"/>
            <a:ext cx="1756555" cy="400110"/>
          </a:xfrm>
        </p:spPr>
        <p:txBody>
          <a:bodyPr/>
          <a:lstStyle/>
          <a:p>
            <a:pPr algn="ctr"/>
            <a:fld id="{45AB5365-D8A3-45F2-94D1-6DD1E6698E88}" type="datetime1">
              <a:rPr lang="uk-UA" sz="2400" b="1" smtClean="0">
                <a:solidFill>
                  <a:schemeClr val="bg1"/>
                </a:solidFill>
              </a:rPr>
              <a:pPr algn="ctr"/>
              <a:t>08.02.2022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8B8F9FE-FD7D-4D5E-A4F0-5CB7444DCCD6}"/>
              </a:ext>
            </a:extLst>
          </p:cNvPr>
          <p:cNvSpPr txBox="1"/>
          <p:nvPr/>
        </p:nvSpPr>
        <p:spPr>
          <a:xfrm>
            <a:off x="1218123" y="2644170"/>
            <a:ext cx="15816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Урок</a:t>
            </a:r>
          </a:p>
          <a:p>
            <a:pPr algn="ctr"/>
            <a:r>
              <a:rPr lang="uk-UA" sz="48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№21</a:t>
            </a:r>
            <a:endParaRPr lang="ru-RU" sz="48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CBD5F42-DCD4-4828-A98A-C0B8D74F6F8F}"/>
              </a:ext>
            </a:extLst>
          </p:cNvPr>
          <p:cNvSpPr txBox="1"/>
          <p:nvPr/>
        </p:nvSpPr>
        <p:spPr>
          <a:xfrm>
            <a:off x="850106" y="368121"/>
            <a:ext cx="2402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Інформатика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" name="Прямокутник 1">
            <a:extLst>
              <a:ext uri="{FF2B5EF4-FFF2-40B4-BE49-F238E27FC236}">
                <a16:creationId xmlns="" xmlns:a16="http://schemas.microsoft.com/office/drawing/2014/main" id="{7D0AF889-256D-4C2C-80AB-4CEC648CDD0A}"/>
              </a:ext>
            </a:extLst>
          </p:cNvPr>
          <p:cNvSpPr/>
          <p:nvPr/>
        </p:nvSpPr>
        <p:spPr>
          <a:xfrm>
            <a:off x="3297537" y="4213830"/>
            <a:ext cx="847438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600" b="1" dirty="0">
                <a:solidFill>
                  <a:srgbClr val="584332"/>
                </a:solidFill>
              </a:rPr>
              <a:t>Початкові уявлення про Інтернет</a:t>
            </a:r>
          </a:p>
        </p:txBody>
      </p:sp>
      <p:pic>
        <p:nvPicPr>
          <p:cNvPr id="9" name="Picture 2" descr="Картинки по запросу интернет">
            <a:extLst>
              <a:ext uri="{FF2B5EF4-FFF2-40B4-BE49-F238E27FC236}">
                <a16:creationId xmlns="" xmlns:a16="http://schemas.microsoft.com/office/drawing/2014/main" id="{858A5FEF-8111-4898-9C88-98F48B4C2B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37" b="10351"/>
          <a:stretch/>
        </p:blipFill>
        <p:spPr bwMode="auto">
          <a:xfrm>
            <a:off x="5224209" y="216665"/>
            <a:ext cx="6547717" cy="3343802"/>
          </a:xfrm>
          <a:prstGeom prst="rect">
            <a:avLst/>
          </a:prstGeom>
          <a:ln w="38100" cap="sq">
            <a:solidFill>
              <a:srgbClr val="58433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367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CFAD374-47D8-4916-8465-617319A67D9E}"/>
              </a:ext>
            </a:extLst>
          </p:cNvPr>
          <p:cNvSpPr txBox="1"/>
          <p:nvPr/>
        </p:nvSpPr>
        <p:spPr>
          <a:xfrm>
            <a:off x="1600700" y="144291"/>
            <a:ext cx="1566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Сьогодн</a:t>
            </a:r>
            <a:r>
              <a:rPr lang="uk-UA" sz="2000" b="1" dirty="0">
                <a:solidFill>
                  <a:schemeClr val="bg1"/>
                </a:solidFill>
              </a:rPr>
              <a:t>і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Дата 7">
            <a:extLst>
              <a:ext uri="{FF2B5EF4-FFF2-40B4-BE49-F238E27FC236}">
                <a16:creationId xmlns="" xmlns:a16="http://schemas.microsoft.com/office/drawing/2014/main" id="{FBB0DC72-9CB2-4972-B7E0-30044B97EB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700" y="573107"/>
            <a:ext cx="1643013" cy="400110"/>
          </a:xfrm>
        </p:spPr>
        <p:txBody>
          <a:bodyPr/>
          <a:lstStyle/>
          <a:p>
            <a:pPr algn="ctr"/>
            <a:fld id="{45AB5365-D8A3-45F2-94D1-6DD1E6698E88}" type="datetime1">
              <a:rPr lang="uk-UA" sz="2000" b="1" smtClean="0">
                <a:solidFill>
                  <a:schemeClr val="bg1"/>
                </a:solidFill>
              </a:rPr>
              <a:pPr algn="ctr"/>
              <a:t>08.02.2022</a:t>
            </a:fld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="" xmlns:a16="http://schemas.microsoft.com/office/drawing/2014/main" id="{6B42F7FC-1FA8-49F4-9582-016898379D1C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765A43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Винайдення електрики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451CF4B-A42B-4FAD-980A-3C3EB51685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3"/>
          <a:stretch/>
        </p:blipFill>
        <p:spPr>
          <a:xfrm>
            <a:off x="207617" y="3056109"/>
            <a:ext cx="3907692" cy="3657600"/>
          </a:xfrm>
          <a:prstGeom prst="rect">
            <a:avLst/>
          </a:prstGeom>
        </p:spPr>
      </p:pic>
      <p:sp>
        <p:nvSpPr>
          <p:cNvPr id="8" name="Облачко с текстом: прямоугольное со скругленными углами 7">
            <a:extLst>
              <a:ext uri="{FF2B5EF4-FFF2-40B4-BE49-F238E27FC236}">
                <a16:creationId xmlns="" xmlns:a16="http://schemas.microsoft.com/office/drawing/2014/main" id="{42803141-3DBE-4BF5-BC7B-48954E4A9CCC}"/>
              </a:ext>
            </a:extLst>
          </p:cNvPr>
          <p:cNvSpPr/>
          <p:nvPr/>
        </p:nvSpPr>
        <p:spPr>
          <a:xfrm>
            <a:off x="339389" y="1321906"/>
            <a:ext cx="4806023" cy="1918252"/>
          </a:xfrm>
          <a:prstGeom prst="wedgeRoundRectCallout">
            <a:avLst>
              <a:gd name="adj1" fmla="val -2475"/>
              <a:gd name="adj2" fmla="val 70072"/>
              <a:gd name="adj3" fmla="val 16667"/>
            </a:avLst>
          </a:prstGeom>
          <a:solidFill>
            <a:srgbClr val="9CAB4C"/>
          </a:solidFill>
          <a:ln w="76200">
            <a:solidFill>
              <a:srgbClr val="14281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14281C"/>
                </a:solidFill>
              </a:rPr>
              <a:t>Електрика (а саме електричні явища) були відомі ще за 600 років до нашої ери. Потерши бурштин об одяг Фалес </a:t>
            </a:r>
            <a:r>
              <a:rPr lang="uk-UA" sz="2000" b="1" dirty="0" err="1">
                <a:solidFill>
                  <a:srgbClr val="14281C"/>
                </a:solidFill>
              </a:rPr>
              <a:t>Мілетський</a:t>
            </a:r>
            <a:r>
              <a:rPr lang="uk-UA" sz="2000" b="1" dirty="0">
                <a:solidFill>
                  <a:srgbClr val="14281C"/>
                </a:solidFill>
              </a:rPr>
              <a:t> помітив, що папір до нього притягується.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A58D0BDB-3E4F-46A0-9E0D-7F0CEAE77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282" y="1252332"/>
            <a:ext cx="4088596" cy="5243823"/>
          </a:xfrm>
          <a:prstGeom prst="rect">
            <a:avLst/>
          </a:prstGeom>
          <a:ln w="38100" cap="sq">
            <a:solidFill>
              <a:srgbClr val="765A4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84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CFAD374-47D8-4916-8465-617319A67D9E}"/>
              </a:ext>
            </a:extLst>
          </p:cNvPr>
          <p:cNvSpPr txBox="1"/>
          <p:nvPr/>
        </p:nvSpPr>
        <p:spPr>
          <a:xfrm>
            <a:off x="1600700" y="144291"/>
            <a:ext cx="1566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Сьогодн</a:t>
            </a:r>
            <a:r>
              <a:rPr lang="uk-UA" sz="2000" b="1" dirty="0">
                <a:solidFill>
                  <a:schemeClr val="bg1"/>
                </a:solidFill>
              </a:rPr>
              <a:t>і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Дата 7">
            <a:extLst>
              <a:ext uri="{FF2B5EF4-FFF2-40B4-BE49-F238E27FC236}">
                <a16:creationId xmlns="" xmlns:a16="http://schemas.microsoft.com/office/drawing/2014/main" id="{FBB0DC72-9CB2-4972-B7E0-30044B97EB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700" y="573107"/>
            <a:ext cx="1643013" cy="400110"/>
          </a:xfrm>
        </p:spPr>
        <p:txBody>
          <a:bodyPr/>
          <a:lstStyle/>
          <a:p>
            <a:pPr algn="ctr"/>
            <a:fld id="{45AB5365-D8A3-45F2-94D1-6DD1E6698E88}" type="datetime1">
              <a:rPr lang="uk-UA" sz="2000" b="1" smtClean="0">
                <a:solidFill>
                  <a:schemeClr val="bg1"/>
                </a:solidFill>
              </a:rPr>
              <a:pPr algn="ctr"/>
              <a:t>08.02.2022</a:t>
            </a:fld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="" xmlns:a16="http://schemas.microsoft.com/office/drawing/2014/main" id="{6B42F7FC-1FA8-49F4-9582-016898379D1C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765A43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Винайдення електрики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451CF4B-A42B-4FAD-980A-3C3EB51685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3"/>
          <a:stretch/>
        </p:blipFill>
        <p:spPr>
          <a:xfrm>
            <a:off x="207617" y="3056109"/>
            <a:ext cx="3907692" cy="3657600"/>
          </a:xfrm>
          <a:prstGeom prst="rect">
            <a:avLst/>
          </a:prstGeom>
        </p:spPr>
      </p:pic>
      <p:sp>
        <p:nvSpPr>
          <p:cNvPr id="8" name="Облачко с текстом: прямоугольное со скругленными углами 7">
            <a:extLst>
              <a:ext uri="{FF2B5EF4-FFF2-40B4-BE49-F238E27FC236}">
                <a16:creationId xmlns="" xmlns:a16="http://schemas.microsoft.com/office/drawing/2014/main" id="{42803141-3DBE-4BF5-BC7B-48954E4A9CCC}"/>
              </a:ext>
            </a:extLst>
          </p:cNvPr>
          <p:cNvSpPr/>
          <p:nvPr/>
        </p:nvSpPr>
        <p:spPr>
          <a:xfrm>
            <a:off x="339389" y="1321906"/>
            <a:ext cx="4806023" cy="1918252"/>
          </a:xfrm>
          <a:prstGeom prst="wedgeRoundRectCallout">
            <a:avLst>
              <a:gd name="adj1" fmla="val -2475"/>
              <a:gd name="adj2" fmla="val 70072"/>
              <a:gd name="adj3" fmla="val 16667"/>
            </a:avLst>
          </a:prstGeom>
          <a:solidFill>
            <a:srgbClr val="9CAB4C"/>
          </a:solidFill>
          <a:ln w="76200">
            <a:solidFill>
              <a:srgbClr val="14281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14281C"/>
                </a:solidFill>
              </a:rPr>
              <a:t>Перша електрична лампа була винайдена британським фізиком та хіміком </a:t>
            </a:r>
            <a:r>
              <a:rPr lang="uk-UA" sz="2400" b="1" dirty="0" err="1">
                <a:solidFill>
                  <a:srgbClr val="14281C"/>
                </a:solidFill>
              </a:rPr>
              <a:t>Гемфрі</a:t>
            </a:r>
            <a:r>
              <a:rPr lang="uk-UA" sz="2400" b="1" dirty="0">
                <a:solidFill>
                  <a:srgbClr val="14281C"/>
                </a:solidFill>
              </a:rPr>
              <a:t> Деві в 1802 році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658D2B49-345F-44F3-B0EF-B870EF690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089" y="1278423"/>
            <a:ext cx="3907691" cy="5275383"/>
          </a:xfrm>
          <a:prstGeom prst="rect">
            <a:avLst/>
          </a:prstGeom>
          <a:ln w="38100" cap="sq">
            <a:solidFill>
              <a:srgbClr val="765A4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65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CFAD374-47D8-4916-8465-617319A67D9E}"/>
              </a:ext>
            </a:extLst>
          </p:cNvPr>
          <p:cNvSpPr txBox="1"/>
          <p:nvPr/>
        </p:nvSpPr>
        <p:spPr>
          <a:xfrm>
            <a:off x="1600700" y="144291"/>
            <a:ext cx="1566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Сьогодн</a:t>
            </a:r>
            <a:r>
              <a:rPr lang="uk-UA" sz="2000" b="1" dirty="0">
                <a:solidFill>
                  <a:schemeClr val="bg1"/>
                </a:solidFill>
              </a:rPr>
              <a:t>і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Дата 7">
            <a:extLst>
              <a:ext uri="{FF2B5EF4-FFF2-40B4-BE49-F238E27FC236}">
                <a16:creationId xmlns="" xmlns:a16="http://schemas.microsoft.com/office/drawing/2014/main" id="{FBB0DC72-9CB2-4972-B7E0-30044B97EB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700" y="573107"/>
            <a:ext cx="1643013" cy="400110"/>
          </a:xfrm>
        </p:spPr>
        <p:txBody>
          <a:bodyPr/>
          <a:lstStyle/>
          <a:p>
            <a:pPr algn="ctr"/>
            <a:fld id="{45AB5365-D8A3-45F2-94D1-6DD1E6698E88}" type="datetime1">
              <a:rPr lang="uk-UA" sz="2000" b="1" smtClean="0">
                <a:solidFill>
                  <a:schemeClr val="bg1"/>
                </a:solidFill>
              </a:rPr>
              <a:pPr algn="ctr"/>
              <a:t>08.02.2022</a:t>
            </a:fld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="" xmlns:a16="http://schemas.microsoft.com/office/drawing/2014/main" id="{6B42F7FC-1FA8-49F4-9582-016898379D1C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765A43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Розвиток електричних пристроїв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451CF4B-A42B-4FAD-980A-3C3EB51685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3"/>
          <a:stretch/>
        </p:blipFill>
        <p:spPr>
          <a:xfrm>
            <a:off x="220756" y="3056109"/>
            <a:ext cx="3907692" cy="3657600"/>
          </a:xfrm>
          <a:prstGeom prst="rect">
            <a:avLst/>
          </a:prstGeom>
        </p:spPr>
      </p:pic>
      <p:sp>
        <p:nvSpPr>
          <p:cNvPr id="8" name="Облачко с текстом: прямоугольное со скругленными углами 7">
            <a:extLst>
              <a:ext uri="{FF2B5EF4-FFF2-40B4-BE49-F238E27FC236}">
                <a16:creationId xmlns="" xmlns:a16="http://schemas.microsoft.com/office/drawing/2014/main" id="{42803141-3DBE-4BF5-BC7B-48954E4A9CCC}"/>
              </a:ext>
            </a:extLst>
          </p:cNvPr>
          <p:cNvSpPr/>
          <p:nvPr/>
        </p:nvSpPr>
        <p:spPr>
          <a:xfrm>
            <a:off x="299633" y="1252332"/>
            <a:ext cx="4806023" cy="1918252"/>
          </a:xfrm>
          <a:prstGeom prst="wedgeRoundRectCallout">
            <a:avLst>
              <a:gd name="adj1" fmla="val -2475"/>
              <a:gd name="adj2" fmla="val 70072"/>
              <a:gd name="adj3" fmla="val 16667"/>
            </a:avLst>
          </a:prstGeom>
          <a:solidFill>
            <a:srgbClr val="9CAB4C"/>
          </a:solidFill>
          <a:ln w="76200">
            <a:solidFill>
              <a:srgbClr val="14281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Телеграф</a:t>
            </a:r>
            <a:r>
              <a:rPr lang="uk-UA" sz="2000" b="1">
                <a:solidFill>
                  <a:srgbClr val="14281C"/>
                </a:solidFill>
              </a:rPr>
              <a:t> (дав.-гр. τῆλε — «далеко» та γρᾰ́φω — «пишу») — засіб передавання інформації по дротах або інших каналах електронного зв'язку.</a:t>
            </a:r>
            <a:endParaRPr lang="uk-UA" sz="3200" b="1">
              <a:solidFill>
                <a:srgbClr val="14281C"/>
              </a:solidFill>
            </a:endParaRPr>
          </a:p>
        </p:txBody>
      </p:sp>
      <p:pic>
        <p:nvPicPr>
          <p:cNvPr id="3074" name="Picture 2" descr="Результат пошуку зображень за запитом &quot;Телеграф&quot;">
            <a:extLst>
              <a:ext uri="{FF2B5EF4-FFF2-40B4-BE49-F238E27FC236}">
                <a16:creationId xmlns="" xmlns:a16="http://schemas.microsoft.com/office/drawing/2014/main" id="{522DA23E-5E4F-4B2F-8B70-2F531F275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036" y="1429048"/>
            <a:ext cx="6214441" cy="4884551"/>
          </a:xfrm>
          <a:prstGeom prst="rect">
            <a:avLst/>
          </a:prstGeom>
          <a:ln w="38100" cap="sq">
            <a:solidFill>
              <a:srgbClr val="765A4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69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CFAD374-47D8-4916-8465-617319A67D9E}"/>
              </a:ext>
            </a:extLst>
          </p:cNvPr>
          <p:cNvSpPr txBox="1"/>
          <p:nvPr/>
        </p:nvSpPr>
        <p:spPr>
          <a:xfrm>
            <a:off x="1600700" y="144291"/>
            <a:ext cx="1566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Сьогодн</a:t>
            </a:r>
            <a:r>
              <a:rPr lang="uk-UA" sz="2000" b="1" dirty="0">
                <a:solidFill>
                  <a:schemeClr val="bg1"/>
                </a:solidFill>
              </a:rPr>
              <a:t>і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Дата 7">
            <a:extLst>
              <a:ext uri="{FF2B5EF4-FFF2-40B4-BE49-F238E27FC236}">
                <a16:creationId xmlns="" xmlns:a16="http://schemas.microsoft.com/office/drawing/2014/main" id="{FBB0DC72-9CB2-4972-B7E0-30044B97EB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700" y="573107"/>
            <a:ext cx="1643013" cy="400110"/>
          </a:xfrm>
        </p:spPr>
        <p:txBody>
          <a:bodyPr/>
          <a:lstStyle/>
          <a:p>
            <a:pPr algn="ctr"/>
            <a:fld id="{45AB5365-D8A3-45F2-94D1-6DD1E6698E88}" type="datetime1">
              <a:rPr lang="uk-UA" sz="2000" b="1" smtClean="0">
                <a:solidFill>
                  <a:schemeClr val="bg1"/>
                </a:solidFill>
              </a:rPr>
              <a:pPr algn="ctr"/>
              <a:t>08.02.2022</a:t>
            </a:fld>
            <a:endParaRPr lang="ru-RU" sz="2000" b="1">
              <a:solidFill>
                <a:schemeClr val="bg1"/>
              </a:solidFill>
            </a:endParaRPr>
          </a:p>
        </p:txBody>
      </p:sp>
      <p:pic>
        <p:nvPicPr>
          <p:cNvPr id="5122" name="Picture 2" descr="Результат пошуку зображень за запитом &quot;Перше радіо&quot;">
            <a:extLst>
              <a:ext uri="{FF2B5EF4-FFF2-40B4-BE49-F238E27FC236}">
                <a16:creationId xmlns="" xmlns:a16="http://schemas.microsoft.com/office/drawing/2014/main" id="{57CA16FE-65EC-48CA-A623-83C8DB112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008" y="1972337"/>
            <a:ext cx="7585236" cy="4240776"/>
          </a:xfrm>
          <a:prstGeom prst="rect">
            <a:avLst/>
          </a:prstGeom>
          <a:ln w="38100" cap="sq">
            <a:solidFill>
              <a:srgbClr val="765A4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кутник 12">
            <a:extLst>
              <a:ext uri="{FF2B5EF4-FFF2-40B4-BE49-F238E27FC236}">
                <a16:creationId xmlns="" xmlns:a16="http://schemas.microsoft.com/office/drawing/2014/main" id="{6B42F7FC-1FA8-49F4-9582-016898379D1C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765A43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Розвиток електричних пристроїв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451CF4B-A42B-4FAD-980A-3C3EB51685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3"/>
          <a:stretch/>
        </p:blipFill>
        <p:spPr>
          <a:xfrm>
            <a:off x="220756" y="3056109"/>
            <a:ext cx="3907692" cy="3657600"/>
          </a:xfrm>
          <a:prstGeom prst="rect">
            <a:avLst/>
          </a:prstGeom>
        </p:spPr>
      </p:pic>
      <p:sp>
        <p:nvSpPr>
          <p:cNvPr id="8" name="Облачко с текстом: прямоугольное со скругленными углами 7">
            <a:extLst>
              <a:ext uri="{FF2B5EF4-FFF2-40B4-BE49-F238E27FC236}">
                <a16:creationId xmlns="" xmlns:a16="http://schemas.microsoft.com/office/drawing/2014/main" id="{42803141-3DBE-4BF5-BC7B-48954E4A9CCC}"/>
              </a:ext>
            </a:extLst>
          </p:cNvPr>
          <p:cNvSpPr/>
          <p:nvPr/>
        </p:nvSpPr>
        <p:spPr>
          <a:xfrm>
            <a:off x="299633" y="1252332"/>
            <a:ext cx="4806023" cy="1918252"/>
          </a:xfrm>
          <a:prstGeom prst="wedgeRoundRectCallout">
            <a:avLst>
              <a:gd name="adj1" fmla="val -2475"/>
              <a:gd name="adj2" fmla="val 70072"/>
              <a:gd name="adj3" fmla="val 16667"/>
            </a:avLst>
          </a:prstGeom>
          <a:solidFill>
            <a:srgbClr val="9CAB4C"/>
          </a:solidFill>
          <a:ln w="76200">
            <a:solidFill>
              <a:srgbClr val="14281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14281C"/>
                </a:solidFill>
              </a:rPr>
              <a:t>Один з перших радіоприймачів</a:t>
            </a:r>
          </a:p>
        </p:txBody>
      </p:sp>
    </p:spTree>
    <p:extLst>
      <p:ext uri="{BB962C8B-B14F-4D97-AF65-F5344CB8AC3E}">
        <p14:creationId xmlns:p14="http://schemas.microsoft.com/office/powerpoint/2010/main" val="398532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CFAD374-47D8-4916-8465-617319A67D9E}"/>
              </a:ext>
            </a:extLst>
          </p:cNvPr>
          <p:cNvSpPr txBox="1"/>
          <p:nvPr/>
        </p:nvSpPr>
        <p:spPr>
          <a:xfrm>
            <a:off x="1600700" y="144291"/>
            <a:ext cx="1566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Сьогодн</a:t>
            </a:r>
            <a:r>
              <a:rPr lang="uk-UA" sz="2000" b="1" dirty="0">
                <a:solidFill>
                  <a:schemeClr val="bg1"/>
                </a:solidFill>
              </a:rPr>
              <a:t>і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Дата 7">
            <a:extLst>
              <a:ext uri="{FF2B5EF4-FFF2-40B4-BE49-F238E27FC236}">
                <a16:creationId xmlns="" xmlns:a16="http://schemas.microsoft.com/office/drawing/2014/main" id="{FBB0DC72-9CB2-4972-B7E0-30044B97EB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700" y="573107"/>
            <a:ext cx="1643013" cy="400110"/>
          </a:xfrm>
        </p:spPr>
        <p:txBody>
          <a:bodyPr/>
          <a:lstStyle/>
          <a:p>
            <a:pPr algn="ctr"/>
            <a:fld id="{45AB5365-D8A3-45F2-94D1-6DD1E6698E88}" type="datetime1">
              <a:rPr lang="uk-UA" sz="2000" b="1" smtClean="0">
                <a:solidFill>
                  <a:schemeClr val="bg1"/>
                </a:solidFill>
              </a:rPr>
              <a:pPr algn="ctr"/>
              <a:t>08.02.2022</a:t>
            </a:fld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="" xmlns:a16="http://schemas.microsoft.com/office/drawing/2014/main" id="{6B42F7FC-1FA8-49F4-9582-016898379D1C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765A43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Розвиток електричних пристроїв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451CF4B-A42B-4FAD-980A-3C3EB51685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3"/>
          <a:stretch/>
        </p:blipFill>
        <p:spPr>
          <a:xfrm>
            <a:off x="220756" y="3056109"/>
            <a:ext cx="3907692" cy="3657600"/>
          </a:xfrm>
          <a:prstGeom prst="rect">
            <a:avLst/>
          </a:prstGeom>
        </p:spPr>
      </p:pic>
      <p:sp>
        <p:nvSpPr>
          <p:cNvPr id="8" name="Облачко с текстом: прямоугольное со скругленными углами 7">
            <a:extLst>
              <a:ext uri="{FF2B5EF4-FFF2-40B4-BE49-F238E27FC236}">
                <a16:creationId xmlns="" xmlns:a16="http://schemas.microsoft.com/office/drawing/2014/main" id="{42803141-3DBE-4BF5-BC7B-48954E4A9CCC}"/>
              </a:ext>
            </a:extLst>
          </p:cNvPr>
          <p:cNvSpPr/>
          <p:nvPr/>
        </p:nvSpPr>
        <p:spPr>
          <a:xfrm>
            <a:off x="299633" y="1252332"/>
            <a:ext cx="4806023" cy="1918252"/>
          </a:xfrm>
          <a:prstGeom prst="wedgeRoundRectCallout">
            <a:avLst>
              <a:gd name="adj1" fmla="val -2475"/>
              <a:gd name="adj2" fmla="val 70072"/>
              <a:gd name="adj3" fmla="val 16667"/>
            </a:avLst>
          </a:prstGeom>
          <a:solidFill>
            <a:srgbClr val="9CAB4C"/>
          </a:solidFill>
          <a:ln w="76200">
            <a:solidFill>
              <a:srgbClr val="14281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14281C"/>
                </a:solidFill>
              </a:rPr>
              <a:t>Перший запатентований телефон </a:t>
            </a:r>
            <a:r>
              <a:rPr lang="uk-UA" sz="2800" b="1" dirty="0" smtClean="0">
                <a:solidFill>
                  <a:srgbClr val="14281C"/>
                </a:solidFill>
              </a:rPr>
              <a:t>(1876 </a:t>
            </a:r>
            <a:r>
              <a:rPr lang="uk-UA" sz="2800" b="1" dirty="0">
                <a:solidFill>
                  <a:srgbClr val="14281C"/>
                </a:solidFill>
              </a:rPr>
              <a:t>рік)</a:t>
            </a:r>
          </a:p>
        </p:txBody>
      </p:sp>
      <p:pic>
        <p:nvPicPr>
          <p:cNvPr id="6148" name="Picture 4" descr="Пов’язане зображення">
            <a:extLst>
              <a:ext uri="{FF2B5EF4-FFF2-40B4-BE49-F238E27FC236}">
                <a16:creationId xmlns="" xmlns:a16="http://schemas.microsoft.com/office/drawing/2014/main" id="{BF187B7C-5784-4034-90A3-65FD597E1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763" y="1600275"/>
            <a:ext cx="5765506" cy="4727715"/>
          </a:xfrm>
          <a:prstGeom prst="rect">
            <a:avLst/>
          </a:prstGeom>
          <a:ln w="38100" cap="sq">
            <a:solidFill>
              <a:srgbClr val="765A4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21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CFAD374-47D8-4916-8465-617319A67D9E}"/>
              </a:ext>
            </a:extLst>
          </p:cNvPr>
          <p:cNvSpPr txBox="1"/>
          <p:nvPr/>
        </p:nvSpPr>
        <p:spPr>
          <a:xfrm>
            <a:off x="1600700" y="144291"/>
            <a:ext cx="1566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Сьогодн</a:t>
            </a:r>
            <a:r>
              <a:rPr lang="uk-UA" sz="2000" b="1" dirty="0">
                <a:solidFill>
                  <a:schemeClr val="bg1"/>
                </a:solidFill>
              </a:rPr>
              <a:t>і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Дата 7">
            <a:extLst>
              <a:ext uri="{FF2B5EF4-FFF2-40B4-BE49-F238E27FC236}">
                <a16:creationId xmlns="" xmlns:a16="http://schemas.microsoft.com/office/drawing/2014/main" id="{FBB0DC72-9CB2-4972-B7E0-30044B97EB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700" y="573107"/>
            <a:ext cx="1643013" cy="400110"/>
          </a:xfrm>
        </p:spPr>
        <p:txBody>
          <a:bodyPr/>
          <a:lstStyle/>
          <a:p>
            <a:pPr algn="ctr"/>
            <a:fld id="{45AB5365-D8A3-45F2-94D1-6DD1E6698E88}" type="datetime1">
              <a:rPr lang="uk-UA" sz="2000" b="1" smtClean="0">
                <a:solidFill>
                  <a:schemeClr val="bg1"/>
                </a:solidFill>
              </a:rPr>
              <a:pPr algn="ctr"/>
              <a:t>08.02.2022</a:t>
            </a:fld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="" xmlns:a16="http://schemas.microsoft.com/office/drawing/2014/main" id="{6B42F7FC-1FA8-49F4-9582-016898379D1C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765A43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Розвиток електричних пристроїв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451CF4B-A42B-4FAD-980A-3C3EB51685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3"/>
          <a:stretch/>
        </p:blipFill>
        <p:spPr>
          <a:xfrm>
            <a:off x="220756" y="3056109"/>
            <a:ext cx="3907692" cy="3657600"/>
          </a:xfrm>
          <a:prstGeom prst="rect">
            <a:avLst/>
          </a:prstGeom>
        </p:spPr>
      </p:pic>
      <p:sp>
        <p:nvSpPr>
          <p:cNvPr id="8" name="Облачко с текстом: прямоугольное со скругленными углами 7">
            <a:extLst>
              <a:ext uri="{FF2B5EF4-FFF2-40B4-BE49-F238E27FC236}">
                <a16:creationId xmlns="" xmlns:a16="http://schemas.microsoft.com/office/drawing/2014/main" id="{42803141-3DBE-4BF5-BC7B-48954E4A9CCC}"/>
              </a:ext>
            </a:extLst>
          </p:cNvPr>
          <p:cNvSpPr/>
          <p:nvPr/>
        </p:nvSpPr>
        <p:spPr>
          <a:xfrm>
            <a:off x="299633" y="1252332"/>
            <a:ext cx="4806023" cy="1918252"/>
          </a:xfrm>
          <a:prstGeom prst="wedgeRoundRectCallout">
            <a:avLst>
              <a:gd name="adj1" fmla="val -2475"/>
              <a:gd name="adj2" fmla="val 70072"/>
              <a:gd name="adj3" fmla="val 16667"/>
            </a:avLst>
          </a:prstGeom>
          <a:solidFill>
            <a:srgbClr val="9CAB4C"/>
          </a:solidFill>
          <a:ln w="76200">
            <a:solidFill>
              <a:srgbClr val="14281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14281C"/>
                </a:solidFill>
              </a:rPr>
              <a:t>Перший серійний телевізор (1950-1960 роки)</a:t>
            </a:r>
          </a:p>
        </p:txBody>
      </p:sp>
      <p:pic>
        <p:nvPicPr>
          <p:cNvPr id="7170" name="Picture 2" descr="Результат пошуку зображень за запитом &quot;Перший телевізор&quot;">
            <a:extLst>
              <a:ext uri="{FF2B5EF4-FFF2-40B4-BE49-F238E27FC236}">
                <a16:creationId xmlns="" xmlns:a16="http://schemas.microsoft.com/office/drawing/2014/main" id="{A12BCBD6-667D-43BF-9FF4-E84899828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795" y="1252332"/>
            <a:ext cx="6340120" cy="5147318"/>
          </a:xfrm>
          <a:prstGeom prst="rect">
            <a:avLst/>
          </a:prstGeom>
          <a:ln w="38100" cap="sq">
            <a:solidFill>
              <a:srgbClr val="765A4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48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CFAD374-47D8-4916-8465-617319A67D9E}"/>
              </a:ext>
            </a:extLst>
          </p:cNvPr>
          <p:cNvSpPr txBox="1"/>
          <p:nvPr/>
        </p:nvSpPr>
        <p:spPr>
          <a:xfrm>
            <a:off x="1600700" y="144291"/>
            <a:ext cx="1566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Сьогодн</a:t>
            </a:r>
            <a:r>
              <a:rPr lang="uk-UA" sz="2000" b="1" dirty="0">
                <a:solidFill>
                  <a:schemeClr val="bg1"/>
                </a:solidFill>
              </a:rPr>
              <a:t>і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Дата 7">
            <a:extLst>
              <a:ext uri="{FF2B5EF4-FFF2-40B4-BE49-F238E27FC236}">
                <a16:creationId xmlns="" xmlns:a16="http://schemas.microsoft.com/office/drawing/2014/main" id="{FBB0DC72-9CB2-4972-B7E0-30044B97EB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700" y="573107"/>
            <a:ext cx="1643013" cy="400110"/>
          </a:xfrm>
        </p:spPr>
        <p:txBody>
          <a:bodyPr/>
          <a:lstStyle/>
          <a:p>
            <a:pPr algn="ctr"/>
            <a:fld id="{45AB5365-D8A3-45F2-94D1-6DD1E6698E88}" type="datetime1">
              <a:rPr lang="uk-UA" sz="2000" b="1" smtClean="0">
                <a:solidFill>
                  <a:schemeClr val="bg1"/>
                </a:solidFill>
              </a:rPr>
              <a:pPr algn="ctr"/>
              <a:t>08.02.2022</a:t>
            </a:fld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="" xmlns:a16="http://schemas.microsoft.com/office/drawing/2014/main" id="{6B42F7FC-1FA8-49F4-9582-016898379D1C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765A43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Розвиток електричних пристроїв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451CF4B-A42B-4FAD-980A-3C3EB51685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3"/>
          <a:stretch/>
        </p:blipFill>
        <p:spPr>
          <a:xfrm>
            <a:off x="220756" y="3056109"/>
            <a:ext cx="3907692" cy="3657600"/>
          </a:xfrm>
          <a:prstGeom prst="rect">
            <a:avLst/>
          </a:prstGeom>
        </p:spPr>
      </p:pic>
      <p:sp>
        <p:nvSpPr>
          <p:cNvPr id="8" name="Облачко с текстом: прямоугольное со скругленными углами 7">
            <a:extLst>
              <a:ext uri="{FF2B5EF4-FFF2-40B4-BE49-F238E27FC236}">
                <a16:creationId xmlns="" xmlns:a16="http://schemas.microsoft.com/office/drawing/2014/main" id="{42803141-3DBE-4BF5-BC7B-48954E4A9CCC}"/>
              </a:ext>
            </a:extLst>
          </p:cNvPr>
          <p:cNvSpPr/>
          <p:nvPr/>
        </p:nvSpPr>
        <p:spPr>
          <a:xfrm>
            <a:off x="299633" y="1252332"/>
            <a:ext cx="4806023" cy="1918252"/>
          </a:xfrm>
          <a:prstGeom prst="wedgeRoundRectCallout">
            <a:avLst>
              <a:gd name="adj1" fmla="val -2475"/>
              <a:gd name="adj2" fmla="val 70072"/>
              <a:gd name="adj3" fmla="val 16667"/>
            </a:avLst>
          </a:prstGeom>
          <a:solidFill>
            <a:srgbClr val="9CAB4C"/>
          </a:solidFill>
          <a:ln w="76200">
            <a:solidFill>
              <a:srgbClr val="14281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ENIAC </a:t>
            </a:r>
            <a:r>
              <a:rPr lang="en-US" sz="2800" b="1" dirty="0">
                <a:solidFill>
                  <a:srgbClr val="14281C"/>
                </a:solidFill>
              </a:rPr>
              <a:t>— </a:t>
            </a:r>
            <a:r>
              <a:rPr lang="uk-UA" sz="2800" b="1" dirty="0">
                <a:solidFill>
                  <a:srgbClr val="14281C"/>
                </a:solidFill>
              </a:rPr>
              <a:t>перший у світі програмований комп'ютер, створений у 1940 роках</a:t>
            </a:r>
            <a:endParaRPr lang="uk-UA" sz="4000" b="1" dirty="0">
              <a:solidFill>
                <a:srgbClr val="14281C"/>
              </a:solidFill>
            </a:endParaRPr>
          </a:p>
        </p:txBody>
      </p:sp>
      <p:pic>
        <p:nvPicPr>
          <p:cNvPr id="8194" name="Picture 2" descr="Результат пошуку зображень за запитом &quot;перший комп'ютер&quot;">
            <a:extLst>
              <a:ext uri="{FF2B5EF4-FFF2-40B4-BE49-F238E27FC236}">
                <a16:creationId xmlns="" xmlns:a16="http://schemas.microsoft.com/office/drawing/2014/main" id="{E156848C-C84A-4C79-8DB6-FBF61B256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180" y="1431234"/>
            <a:ext cx="6646064" cy="5078896"/>
          </a:xfrm>
          <a:prstGeom prst="rect">
            <a:avLst/>
          </a:prstGeom>
          <a:ln w="38100" cap="sq">
            <a:solidFill>
              <a:srgbClr val="765A4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45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CFAD374-47D8-4916-8465-617319A67D9E}"/>
              </a:ext>
            </a:extLst>
          </p:cNvPr>
          <p:cNvSpPr txBox="1"/>
          <p:nvPr/>
        </p:nvSpPr>
        <p:spPr>
          <a:xfrm>
            <a:off x="1600700" y="144291"/>
            <a:ext cx="1566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Сьогодн</a:t>
            </a:r>
            <a:r>
              <a:rPr lang="uk-UA" sz="2000" b="1" dirty="0">
                <a:solidFill>
                  <a:schemeClr val="bg1"/>
                </a:solidFill>
              </a:rPr>
              <a:t>і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Дата 7">
            <a:extLst>
              <a:ext uri="{FF2B5EF4-FFF2-40B4-BE49-F238E27FC236}">
                <a16:creationId xmlns="" xmlns:a16="http://schemas.microsoft.com/office/drawing/2014/main" id="{FBB0DC72-9CB2-4972-B7E0-30044B97EB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700" y="573107"/>
            <a:ext cx="1643013" cy="400110"/>
          </a:xfrm>
        </p:spPr>
        <p:txBody>
          <a:bodyPr/>
          <a:lstStyle/>
          <a:p>
            <a:pPr algn="ctr"/>
            <a:fld id="{45AB5365-D8A3-45F2-94D1-6DD1E6698E88}" type="datetime1">
              <a:rPr lang="uk-UA" sz="2000" b="1" smtClean="0">
                <a:solidFill>
                  <a:schemeClr val="bg1"/>
                </a:solidFill>
              </a:rPr>
              <a:pPr algn="ctr"/>
              <a:t>08.02.2022</a:t>
            </a:fld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="" xmlns:a16="http://schemas.microsoft.com/office/drawing/2014/main" id="{6B42F7FC-1FA8-49F4-9582-016898379D1C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765A43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Розвиток електричних пристроїв</a:t>
            </a:r>
          </a:p>
        </p:txBody>
      </p:sp>
      <p:pic>
        <p:nvPicPr>
          <p:cNvPr id="9218" name="Picture 2" descr="Пов’язане зображення">
            <a:extLst>
              <a:ext uri="{FF2B5EF4-FFF2-40B4-BE49-F238E27FC236}">
                <a16:creationId xmlns="" xmlns:a16="http://schemas.microsoft.com/office/drawing/2014/main" id="{CE079BC8-B6CF-4A76-8D34-71974B89C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" y="1779105"/>
            <a:ext cx="5621921" cy="4216441"/>
          </a:xfrm>
          <a:prstGeom prst="rect">
            <a:avLst/>
          </a:prstGeom>
          <a:ln w="38100" cap="sq">
            <a:solidFill>
              <a:srgbClr val="765A4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Результат пошуку зображень за запитом &quot;перший комп'ютер&quot;">
            <a:extLst>
              <a:ext uri="{FF2B5EF4-FFF2-40B4-BE49-F238E27FC236}">
                <a16:creationId xmlns="" xmlns:a16="http://schemas.microsoft.com/office/drawing/2014/main" id="{CB3CDF01-6406-42E3-9EB5-BA9940BE8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749" y="1779105"/>
            <a:ext cx="5153428" cy="4216441"/>
          </a:xfrm>
          <a:prstGeom prst="rect">
            <a:avLst/>
          </a:prstGeom>
          <a:ln w="38100" cap="sq">
            <a:solidFill>
              <a:srgbClr val="765A4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35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CFAD374-47D8-4916-8465-617319A67D9E}"/>
              </a:ext>
            </a:extLst>
          </p:cNvPr>
          <p:cNvSpPr txBox="1"/>
          <p:nvPr/>
        </p:nvSpPr>
        <p:spPr>
          <a:xfrm>
            <a:off x="1600700" y="144291"/>
            <a:ext cx="1566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Сьогодн</a:t>
            </a:r>
            <a:r>
              <a:rPr lang="uk-UA" sz="2000" b="1" dirty="0">
                <a:solidFill>
                  <a:schemeClr val="bg1"/>
                </a:solidFill>
              </a:rPr>
              <a:t>і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http://eamerica.ru/img/pages/maps/usa/usa-map-11.jpg">
            <a:extLst>
              <a:ext uri="{FF2B5EF4-FFF2-40B4-BE49-F238E27FC236}">
                <a16:creationId xmlns="" xmlns:a16="http://schemas.microsoft.com/office/drawing/2014/main" id="{CFBF860D-F8D8-439F-BDE6-4259F369C7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" t="7386" r="9913" b="11695"/>
          <a:stretch/>
        </p:blipFill>
        <p:spPr bwMode="auto">
          <a:xfrm>
            <a:off x="135154" y="1582208"/>
            <a:ext cx="7854235" cy="4873974"/>
          </a:xfrm>
          <a:prstGeom prst="rect">
            <a:avLst/>
          </a:prstGeom>
          <a:ln w="38100" cap="sq">
            <a:solidFill>
              <a:srgbClr val="765A4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Дата 7">
            <a:extLst>
              <a:ext uri="{FF2B5EF4-FFF2-40B4-BE49-F238E27FC236}">
                <a16:creationId xmlns="" xmlns:a16="http://schemas.microsoft.com/office/drawing/2014/main" id="{FBB0DC72-9CB2-4972-B7E0-30044B97EB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700" y="573107"/>
            <a:ext cx="1643013" cy="400110"/>
          </a:xfrm>
        </p:spPr>
        <p:txBody>
          <a:bodyPr/>
          <a:lstStyle/>
          <a:p>
            <a:pPr algn="ctr"/>
            <a:fld id="{45AB5365-D8A3-45F2-94D1-6DD1E6698E88}" type="datetime1">
              <a:rPr lang="uk-UA" sz="2000" b="1" smtClean="0">
                <a:solidFill>
                  <a:schemeClr val="bg1"/>
                </a:solidFill>
              </a:rPr>
              <a:pPr algn="ctr"/>
              <a:t>08.02.2022</a:t>
            </a:fld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="" xmlns:a16="http://schemas.microsoft.com/office/drawing/2014/main" id="{6B42F7FC-1FA8-49F4-9582-016898379D1C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765A43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Ідея з’єднати комп’ютери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5684A56-34DA-4142-B2CB-9A85830BA9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3"/>
          <a:stretch/>
        </p:blipFill>
        <p:spPr>
          <a:xfrm flipH="1">
            <a:off x="8225086" y="3006414"/>
            <a:ext cx="3816117" cy="3657600"/>
          </a:xfrm>
          <a:prstGeom prst="rect">
            <a:avLst/>
          </a:prstGeom>
        </p:spPr>
      </p:pic>
      <p:sp>
        <p:nvSpPr>
          <p:cNvPr id="11" name="Облачко с текстом: прямоугольное со скругленными углами 10">
            <a:extLst>
              <a:ext uri="{FF2B5EF4-FFF2-40B4-BE49-F238E27FC236}">
                <a16:creationId xmlns="" xmlns:a16="http://schemas.microsoft.com/office/drawing/2014/main" id="{62EBC8DD-67F1-4D5F-98CB-B81B76BB3B50}"/>
              </a:ext>
            </a:extLst>
          </p:cNvPr>
          <p:cNvSpPr/>
          <p:nvPr/>
        </p:nvSpPr>
        <p:spPr>
          <a:xfrm>
            <a:off x="7008546" y="1242392"/>
            <a:ext cx="4806023" cy="1918252"/>
          </a:xfrm>
          <a:prstGeom prst="wedgeRoundRectCallout">
            <a:avLst>
              <a:gd name="adj1" fmla="val -2475"/>
              <a:gd name="adj2" fmla="val 70072"/>
              <a:gd name="adj3" fmla="val 16667"/>
            </a:avLst>
          </a:prstGeom>
          <a:solidFill>
            <a:srgbClr val="9CAB4C"/>
          </a:solidFill>
          <a:ln w="76200">
            <a:solidFill>
              <a:srgbClr val="14281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ArpaNet</a:t>
            </a:r>
            <a:r>
              <a:rPr lang="ru-RU" sz="2800" b="1" dirty="0">
                <a:solidFill>
                  <a:srgbClr val="14281C"/>
                </a:solidFill>
              </a:rPr>
              <a:t>- перша </a:t>
            </a:r>
            <a:r>
              <a:rPr lang="ru-RU" sz="2800" b="1" dirty="0" err="1">
                <a:solidFill>
                  <a:srgbClr val="14281C"/>
                </a:solidFill>
              </a:rPr>
              <a:t>комп’ютерна</a:t>
            </a:r>
            <a:r>
              <a:rPr lang="ru-RU" sz="2800" b="1" dirty="0">
                <a:solidFill>
                  <a:srgbClr val="14281C"/>
                </a:solidFill>
              </a:rPr>
              <a:t> </a:t>
            </a:r>
            <a:r>
              <a:rPr lang="ru-RU" sz="2800" b="1" dirty="0" smtClean="0">
                <a:solidFill>
                  <a:srgbClr val="14281C"/>
                </a:solidFill>
              </a:rPr>
              <a:t>мережа, </a:t>
            </a:r>
            <a:r>
              <a:rPr lang="ru-RU" sz="2800" b="1" dirty="0">
                <a:solidFill>
                  <a:srgbClr val="14281C"/>
                </a:solidFill>
              </a:rPr>
              <a:t>запущена </a:t>
            </a:r>
            <a:r>
              <a:rPr lang="ru-RU" sz="2800" b="1" dirty="0" smtClean="0">
                <a:solidFill>
                  <a:srgbClr val="14281C"/>
                </a:solidFill>
              </a:rPr>
              <a:t>52 роки тому в США. </a:t>
            </a:r>
            <a:r>
              <a:rPr lang="ru-RU" sz="2800" b="1" dirty="0" err="1">
                <a:solidFill>
                  <a:srgbClr val="14281C"/>
                </a:solidFill>
              </a:rPr>
              <a:t>З’єднано</a:t>
            </a:r>
            <a:r>
              <a:rPr lang="ru-RU" sz="2800" b="1" dirty="0">
                <a:solidFill>
                  <a:srgbClr val="14281C"/>
                </a:solidFill>
              </a:rPr>
              <a:t> </a:t>
            </a:r>
            <a:r>
              <a:rPr lang="ru-RU" sz="2800" b="1" dirty="0" err="1">
                <a:solidFill>
                  <a:srgbClr val="14281C"/>
                </a:solidFill>
              </a:rPr>
              <a:t>було</a:t>
            </a:r>
            <a:r>
              <a:rPr lang="ru-RU" sz="2800" b="1" dirty="0">
                <a:solidFill>
                  <a:srgbClr val="14281C"/>
                </a:solidFill>
              </a:rPr>
              <a:t> 4 ПК</a:t>
            </a:r>
          </a:p>
        </p:txBody>
      </p:sp>
      <p:pic>
        <p:nvPicPr>
          <p:cNvPr id="8" name="Picture 4" descr="https://icsr.iitm.ac.in/images/desktop-computer-icon-png.png">
            <a:extLst>
              <a:ext uri="{FF2B5EF4-FFF2-40B4-BE49-F238E27FC236}">
                <a16:creationId xmlns="" xmlns:a16="http://schemas.microsoft.com/office/drawing/2014/main" id="{896CD537-4570-4902-B80A-94F122479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00" y="2289267"/>
            <a:ext cx="966243" cy="96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icsr.iitm.ac.in/images/desktop-computer-icon-png.png">
            <a:extLst>
              <a:ext uri="{FF2B5EF4-FFF2-40B4-BE49-F238E27FC236}">
                <a16:creationId xmlns="" xmlns:a16="http://schemas.microsoft.com/office/drawing/2014/main" id="{8D35FA37-B4AF-4A9C-93E4-DE6E4246B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995" y="4144902"/>
            <a:ext cx="863740" cy="86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icsr.iitm.ac.in/images/desktop-computer-icon-png.png">
            <a:extLst>
              <a:ext uri="{FF2B5EF4-FFF2-40B4-BE49-F238E27FC236}">
                <a16:creationId xmlns="" xmlns:a16="http://schemas.microsoft.com/office/drawing/2014/main" id="{6E64CB3A-7CE7-4A40-BC2A-C57411E99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958" y="2427446"/>
            <a:ext cx="863740" cy="86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icsr.iitm.ac.in/images/desktop-computer-icon-png.png">
            <a:extLst>
              <a:ext uri="{FF2B5EF4-FFF2-40B4-BE49-F238E27FC236}">
                <a16:creationId xmlns="" xmlns:a16="http://schemas.microsoft.com/office/drawing/2014/main" id="{F2D20729-7544-4859-933E-73EEF4644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576" y="4259360"/>
            <a:ext cx="863740" cy="86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A03C4A6A-E774-4A4F-908C-ED64B7FA1463}"/>
              </a:ext>
            </a:extLst>
          </p:cNvPr>
          <p:cNvCxnSpPr>
            <a:cxnSpLocks/>
          </p:cNvCxnSpPr>
          <p:nvPr/>
        </p:nvCxnSpPr>
        <p:spPr>
          <a:xfrm>
            <a:off x="2483289" y="2755567"/>
            <a:ext cx="2032451" cy="1682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CB8CCDB4-1337-4CDF-8539-A0FA1A4F0A6D}"/>
              </a:ext>
            </a:extLst>
          </p:cNvPr>
          <p:cNvCxnSpPr>
            <a:cxnSpLocks/>
          </p:cNvCxnSpPr>
          <p:nvPr/>
        </p:nvCxnSpPr>
        <p:spPr>
          <a:xfrm>
            <a:off x="2201788" y="3293737"/>
            <a:ext cx="338214" cy="76903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77A42BF5-AC13-4EB8-9AE8-90991FDDC296}"/>
              </a:ext>
            </a:extLst>
          </p:cNvPr>
          <p:cNvCxnSpPr>
            <a:cxnSpLocks/>
          </p:cNvCxnSpPr>
          <p:nvPr/>
        </p:nvCxnSpPr>
        <p:spPr>
          <a:xfrm>
            <a:off x="2464834" y="3027101"/>
            <a:ext cx="2763149" cy="126621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E4BA1EBB-FF6D-41C3-B49D-A07E7528D510}"/>
              </a:ext>
            </a:extLst>
          </p:cNvPr>
          <p:cNvCxnSpPr>
            <a:cxnSpLocks/>
          </p:cNvCxnSpPr>
          <p:nvPr/>
        </p:nvCxnSpPr>
        <p:spPr>
          <a:xfrm>
            <a:off x="3166023" y="4717158"/>
            <a:ext cx="224086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="" xmlns:a16="http://schemas.microsoft.com/office/drawing/2014/main" id="{BCEAAED0-8BB2-45D9-9C36-4C15F860847D}"/>
              </a:ext>
            </a:extLst>
          </p:cNvPr>
          <p:cNvCxnSpPr>
            <a:cxnSpLocks/>
          </p:cNvCxnSpPr>
          <p:nvPr/>
        </p:nvCxnSpPr>
        <p:spPr>
          <a:xfrm>
            <a:off x="5331077" y="3320687"/>
            <a:ext cx="383923" cy="8157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="" xmlns:a16="http://schemas.microsoft.com/office/drawing/2014/main" id="{6A71A1DA-E200-44AE-AC60-1DC007AEB37F}"/>
              </a:ext>
            </a:extLst>
          </p:cNvPr>
          <p:cNvCxnSpPr>
            <a:cxnSpLocks/>
          </p:cNvCxnSpPr>
          <p:nvPr/>
        </p:nvCxnSpPr>
        <p:spPr>
          <a:xfrm flipH="1">
            <a:off x="3153110" y="3271397"/>
            <a:ext cx="1616467" cy="92696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60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CFAD374-47D8-4916-8465-617319A67D9E}"/>
              </a:ext>
            </a:extLst>
          </p:cNvPr>
          <p:cNvSpPr txBox="1"/>
          <p:nvPr/>
        </p:nvSpPr>
        <p:spPr>
          <a:xfrm>
            <a:off x="1600700" y="144291"/>
            <a:ext cx="1566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Сьогодн</a:t>
            </a:r>
            <a:r>
              <a:rPr lang="uk-UA" sz="2000" b="1" dirty="0">
                <a:solidFill>
                  <a:schemeClr val="bg1"/>
                </a:solidFill>
              </a:rPr>
              <a:t>і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Дата 7">
            <a:extLst>
              <a:ext uri="{FF2B5EF4-FFF2-40B4-BE49-F238E27FC236}">
                <a16:creationId xmlns="" xmlns:a16="http://schemas.microsoft.com/office/drawing/2014/main" id="{FBB0DC72-9CB2-4972-B7E0-30044B97EB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700" y="573107"/>
            <a:ext cx="1643013" cy="400110"/>
          </a:xfrm>
        </p:spPr>
        <p:txBody>
          <a:bodyPr/>
          <a:lstStyle/>
          <a:p>
            <a:pPr algn="ctr"/>
            <a:fld id="{45AB5365-D8A3-45F2-94D1-6DD1E6698E88}" type="datetime1">
              <a:rPr lang="uk-UA" sz="2000" b="1" smtClean="0">
                <a:solidFill>
                  <a:schemeClr val="bg1"/>
                </a:solidFill>
              </a:rPr>
              <a:pPr algn="ctr"/>
              <a:t>08.02.2022</a:t>
            </a:fld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="" xmlns:a16="http://schemas.microsoft.com/office/drawing/2014/main" id="{6B42F7FC-1FA8-49F4-9582-016898379D1C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765A43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Запам’ятай!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8C2A4F3-B621-4545-A7DB-52AC5D12B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938" y="1170272"/>
            <a:ext cx="2336269" cy="5287617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="" xmlns:a16="http://schemas.microsoft.com/office/drawing/2014/main" id="{AB0CC7F8-79EF-45B4-B6A5-631CA04B1600}"/>
              </a:ext>
            </a:extLst>
          </p:cNvPr>
          <p:cNvSpPr/>
          <p:nvPr/>
        </p:nvSpPr>
        <p:spPr>
          <a:xfrm>
            <a:off x="576470" y="1401418"/>
            <a:ext cx="7822095" cy="2683565"/>
          </a:xfrm>
          <a:prstGeom prst="roundRect">
            <a:avLst/>
          </a:prstGeom>
          <a:solidFill>
            <a:srgbClr val="F7575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FFFF00"/>
                </a:solidFill>
              </a:rPr>
              <a:t>Мережа </a:t>
            </a:r>
            <a:r>
              <a:rPr lang="ru-RU" sz="4400" b="1" dirty="0">
                <a:solidFill>
                  <a:schemeClr val="bg1"/>
                </a:solidFill>
              </a:rPr>
              <a:t>– </a:t>
            </a:r>
            <a:r>
              <a:rPr lang="ru-RU" sz="4400" b="1" dirty="0" err="1">
                <a:solidFill>
                  <a:schemeClr val="bg1"/>
                </a:solidFill>
              </a:rPr>
              <a:t>це</a:t>
            </a:r>
            <a:r>
              <a:rPr lang="ru-RU" sz="4400" b="1" dirty="0">
                <a:solidFill>
                  <a:schemeClr val="bg1"/>
                </a:solidFill>
              </a:rPr>
              <a:t> </a:t>
            </a:r>
            <a:r>
              <a:rPr lang="ru-RU" sz="4400" b="1" dirty="0" err="1" smtClean="0">
                <a:solidFill>
                  <a:schemeClr val="bg1"/>
                </a:solidFill>
              </a:rPr>
              <a:t>група</a:t>
            </a:r>
            <a:r>
              <a:rPr lang="ru-RU" sz="4400" b="1" dirty="0" smtClean="0">
                <a:solidFill>
                  <a:schemeClr val="bg1"/>
                </a:solidFill>
              </a:rPr>
              <a:t> </a:t>
            </a:r>
            <a:r>
              <a:rPr lang="ru-RU" sz="4400" b="1" dirty="0" err="1">
                <a:solidFill>
                  <a:schemeClr val="bg1"/>
                </a:solidFill>
              </a:rPr>
              <a:t>підключених</a:t>
            </a:r>
            <a:r>
              <a:rPr lang="ru-RU" sz="4400" b="1" dirty="0">
                <a:solidFill>
                  <a:schemeClr val="bg1"/>
                </a:solidFill>
              </a:rPr>
              <a:t> </a:t>
            </a:r>
            <a:r>
              <a:rPr lang="ru-RU" sz="4400" b="1" dirty="0" smtClean="0">
                <a:solidFill>
                  <a:schemeClr val="bg1"/>
                </a:solidFill>
              </a:rPr>
              <a:t>один </a:t>
            </a:r>
            <a:r>
              <a:rPr lang="ru-RU" sz="4400" b="1" dirty="0">
                <a:solidFill>
                  <a:schemeClr val="bg1"/>
                </a:solidFill>
              </a:rPr>
              <a:t>до одного </a:t>
            </a:r>
            <a:r>
              <a:rPr lang="ru-RU" sz="4400" b="1" dirty="0" err="1">
                <a:solidFill>
                  <a:schemeClr val="bg1"/>
                </a:solidFill>
              </a:rPr>
              <a:t>комп’ютерів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="" xmlns:a16="http://schemas.microsoft.com/office/drawing/2014/main" id="{D998B841-4046-4231-8344-EE1198B7FB72}"/>
              </a:ext>
            </a:extLst>
          </p:cNvPr>
          <p:cNvSpPr/>
          <p:nvPr/>
        </p:nvSpPr>
        <p:spPr>
          <a:xfrm>
            <a:off x="576470" y="4276397"/>
            <a:ext cx="7822095" cy="2360370"/>
          </a:xfrm>
          <a:prstGeom prst="roundRect">
            <a:avLst/>
          </a:prstGeom>
          <a:solidFill>
            <a:srgbClr val="F7575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err="1">
                <a:solidFill>
                  <a:srgbClr val="FFFF00"/>
                </a:solidFill>
              </a:rPr>
              <a:t>Інтернет</a:t>
            </a:r>
            <a:r>
              <a:rPr lang="ru-RU" sz="4400" b="1" dirty="0">
                <a:solidFill>
                  <a:schemeClr val="bg1"/>
                </a:solidFill>
              </a:rPr>
              <a:t> – </a:t>
            </a:r>
            <a:r>
              <a:rPr lang="ru-RU" sz="4400" b="1" dirty="0" err="1">
                <a:solidFill>
                  <a:schemeClr val="bg1"/>
                </a:solidFill>
              </a:rPr>
              <a:t>це</a:t>
            </a:r>
            <a:r>
              <a:rPr lang="ru-RU" sz="4400" b="1" dirty="0">
                <a:solidFill>
                  <a:schemeClr val="bg1"/>
                </a:solidFill>
              </a:rPr>
              <a:t> </a:t>
            </a:r>
            <a:r>
              <a:rPr lang="ru-RU" sz="4400" b="1" dirty="0" err="1">
                <a:solidFill>
                  <a:schemeClr val="bg1"/>
                </a:solidFill>
              </a:rPr>
              <a:t>всесвітня</a:t>
            </a:r>
            <a:r>
              <a:rPr lang="ru-RU" sz="4400" b="1" dirty="0">
                <a:solidFill>
                  <a:schemeClr val="bg1"/>
                </a:solidFill>
              </a:rPr>
              <a:t> </a:t>
            </a:r>
            <a:r>
              <a:rPr lang="ru-RU" sz="4400" b="1" dirty="0" err="1">
                <a:solidFill>
                  <a:schemeClr val="bg1"/>
                </a:solidFill>
              </a:rPr>
              <a:t>комп’ютерна</a:t>
            </a:r>
            <a:r>
              <a:rPr lang="ru-RU" sz="4400" b="1" dirty="0">
                <a:solidFill>
                  <a:schemeClr val="bg1"/>
                </a:solidFill>
              </a:rPr>
              <a:t> мережа.</a:t>
            </a:r>
          </a:p>
        </p:txBody>
      </p:sp>
    </p:spTree>
    <p:extLst>
      <p:ext uri="{BB962C8B-B14F-4D97-AF65-F5344CB8AC3E}">
        <p14:creationId xmlns:p14="http://schemas.microsoft.com/office/powerpoint/2010/main" val="176667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618036D-C4D8-44EB-99EF-6FCA84267855}"/>
              </a:ext>
            </a:extLst>
          </p:cNvPr>
          <p:cNvSpPr txBox="1"/>
          <p:nvPr/>
        </p:nvSpPr>
        <p:spPr>
          <a:xfrm>
            <a:off x="1600700" y="144291"/>
            <a:ext cx="1566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Сьогодн</a:t>
            </a:r>
            <a:r>
              <a:rPr lang="uk-UA" sz="2000" b="1" dirty="0">
                <a:solidFill>
                  <a:schemeClr val="bg1"/>
                </a:solidFill>
              </a:rPr>
              <a:t>і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Дата 7">
            <a:extLst>
              <a:ext uri="{FF2B5EF4-FFF2-40B4-BE49-F238E27FC236}">
                <a16:creationId xmlns="" xmlns:a16="http://schemas.microsoft.com/office/drawing/2014/main" id="{78378C4C-2306-4FC4-94CF-3A68144393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700" y="573107"/>
            <a:ext cx="1643013" cy="400110"/>
          </a:xfrm>
        </p:spPr>
        <p:txBody>
          <a:bodyPr/>
          <a:lstStyle/>
          <a:p>
            <a:pPr algn="ctr"/>
            <a:fld id="{45AB5365-D8A3-45F2-94D1-6DD1E6698E88}" type="datetime1">
              <a:rPr lang="uk-UA" sz="2000" b="1" smtClean="0">
                <a:solidFill>
                  <a:schemeClr val="bg1"/>
                </a:solidFill>
              </a:rPr>
              <a:pPr algn="ctr"/>
              <a:t>08.02.2022</a:t>
            </a:fld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62D9A5DB-7296-467A-BB43-725EA1CD254C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765A43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>
                <a:solidFill>
                  <a:schemeClr val="bg1"/>
                </a:solidFill>
              </a:rPr>
              <a:t>Розгадай ребус</a:t>
            </a:r>
            <a:endParaRPr lang="uk-UA" sz="2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EA937DB-CC10-45FB-82ED-E156861315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84" y="5487527"/>
            <a:ext cx="1069309" cy="1166105"/>
          </a:xfrm>
          <a:prstGeom prst="rect">
            <a:avLst/>
          </a:prstGeom>
        </p:spPr>
      </p:pic>
      <p:pic>
        <p:nvPicPr>
          <p:cNvPr id="18" name="Picture 2" descr="Картинки по запросу диван png">
            <a:extLst>
              <a:ext uri="{FF2B5EF4-FFF2-40B4-BE49-F238E27FC236}">
                <a16:creationId xmlns="" xmlns:a16="http://schemas.microsoft.com/office/drawing/2014/main" id="{D840C5D2-98E2-4A89-B44F-52C5560C0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66" y="1735871"/>
            <a:ext cx="6771464" cy="2947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Картинки по запросу літера і">
            <a:extLst>
              <a:ext uri="{FF2B5EF4-FFF2-40B4-BE49-F238E27FC236}">
                <a16:creationId xmlns="" xmlns:a16="http://schemas.microsoft.com/office/drawing/2014/main" id="{0946A26E-9E64-4C96-AC53-798B0D2383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8" t="20060" r="31080" b="14269"/>
          <a:stretch/>
        </p:blipFill>
        <p:spPr bwMode="auto">
          <a:xfrm>
            <a:off x="9350462" y="1475135"/>
            <a:ext cx="1801242" cy="332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>
            <a:extLst>
              <a:ext uri="{FF2B5EF4-FFF2-40B4-BE49-F238E27FC236}">
                <a16:creationId xmlns="" xmlns:a16="http://schemas.microsoft.com/office/drawing/2014/main" id="{4E20BF6F-61D1-4AAD-A983-331D382BE6E9}"/>
              </a:ext>
            </a:extLst>
          </p:cNvPr>
          <p:cNvSpPr/>
          <p:nvPr/>
        </p:nvSpPr>
        <p:spPr>
          <a:xfrm>
            <a:off x="2328568" y="4263888"/>
            <a:ext cx="3987860" cy="1380536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>
                <a:solidFill>
                  <a:srgbClr val="00B050"/>
                </a:solidFill>
              </a:rPr>
              <a:t>1,4,5</a:t>
            </a:r>
          </a:p>
        </p:txBody>
      </p:sp>
    </p:spTree>
    <p:extLst>
      <p:ext uri="{BB962C8B-B14F-4D97-AF65-F5344CB8AC3E}">
        <p14:creationId xmlns:p14="http://schemas.microsoft.com/office/powerpoint/2010/main" val="428526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CFAD374-47D8-4916-8465-617319A67D9E}"/>
              </a:ext>
            </a:extLst>
          </p:cNvPr>
          <p:cNvSpPr txBox="1"/>
          <p:nvPr/>
        </p:nvSpPr>
        <p:spPr>
          <a:xfrm>
            <a:off x="1600700" y="144291"/>
            <a:ext cx="1566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Сьогодн</a:t>
            </a:r>
            <a:r>
              <a:rPr lang="uk-UA" sz="2000" b="1" dirty="0">
                <a:solidFill>
                  <a:schemeClr val="bg1"/>
                </a:solidFill>
              </a:rPr>
              <a:t>і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Дата 7">
            <a:extLst>
              <a:ext uri="{FF2B5EF4-FFF2-40B4-BE49-F238E27FC236}">
                <a16:creationId xmlns="" xmlns:a16="http://schemas.microsoft.com/office/drawing/2014/main" id="{FBB0DC72-9CB2-4972-B7E0-30044B97EB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700" y="573107"/>
            <a:ext cx="1643013" cy="400110"/>
          </a:xfrm>
        </p:spPr>
        <p:txBody>
          <a:bodyPr/>
          <a:lstStyle/>
          <a:p>
            <a:pPr algn="ctr"/>
            <a:fld id="{45AB5365-D8A3-45F2-94D1-6DD1E6698E88}" type="datetime1">
              <a:rPr lang="uk-UA" sz="2000" b="1" smtClean="0">
                <a:solidFill>
                  <a:schemeClr val="bg1"/>
                </a:solidFill>
              </a:rPr>
              <a:pPr algn="ctr"/>
              <a:t>08.02.2022</a:t>
            </a:fld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="" xmlns:a16="http://schemas.microsoft.com/office/drawing/2014/main" id="{6B42F7FC-1FA8-49F4-9582-016898379D1C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765A43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Можливості мережі </a:t>
            </a:r>
            <a:r>
              <a:rPr lang="uk-UA" sz="2000" b="1" dirty="0" smtClean="0">
                <a:solidFill>
                  <a:schemeClr val="bg1"/>
                </a:solidFill>
              </a:rPr>
              <a:t>Інтернет</a:t>
            </a:r>
            <a:endParaRPr lang="uk-UA" sz="20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8560E18-E147-428B-BF50-76ACB59C12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60"/>
          <a:stretch/>
        </p:blipFill>
        <p:spPr>
          <a:xfrm>
            <a:off x="2209927" y="1248437"/>
            <a:ext cx="7772146" cy="538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48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CFAD374-47D8-4916-8465-617319A67D9E}"/>
              </a:ext>
            </a:extLst>
          </p:cNvPr>
          <p:cNvSpPr txBox="1"/>
          <p:nvPr/>
        </p:nvSpPr>
        <p:spPr>
          <a:xfrm>
            <a:off x="1600700" y="144291"/>
            <a:ext cx="1566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Сьогодн</a:t>
            </a:r>
            <a:r>
              <a:rPr lang="uk-UA" sz="2000" b="1" dirty="0">
                <a:solidFill>
                  <a:schemeClr val="bg1"/>
                </a:solidFill>
              </a:rPr>
              <a:t>і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Дата 7">
            <a:extLst>
              <a:ext uri="{FF2B5EF4-FFF2-40B4-BE49-F238E27FC236}">
                <a16:creationId xmlns="" xmlns:a16="http://schemas.microsoft.com/office/drawing/2014/main" id="{FBB0DC72-9CB2-4972-B7E0-30044B97EB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700" y="573107"/>
            <a:ext cx="1643013" cy="400110"/>
          </a:xfrm>
        </p:spPr>
        <p:txBody>
          <a:bodyPr/>
          <a:lstStyle/>
          <a:p>
            <a:pPr algn="ctr"/>
            <a:fld id="{45AB5365-D8A3-45F2-94D1-6DD1E6698E88}" type="datetime1">
              <a:rPr lang="uk-UA" sz="2000" b="1" smtClean="0">
                <a:solidFill>
                  <a:schemeClr val="bg1"/>
                </a:solidFill>
              </a:rPr>
              <a:pPr algn="ctr"/>
              <a:t>08.02.2022</a:t>
            </a:fld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="" xmlns:a16="http://schemas.microsoft.com/office/drawing/2014/main" id="{6B42F7FC-1FA8-49F4-9582-016898379D1C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765A43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Будова мережі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E5BC967-307B-45CB-AD1C-6079DCF430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30" t="24207" r="26818" b="17584"/>
          <a:stretch/>
        </p:blipFill>
        <p:spPr>
          <a:xfrm>
            <a:off x="470563" y="1451247"/>
            <a:ext cx="5801027" cy="50556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6F7F1DE-0BDA-4DF0-85FE-0E95FB2CE0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3"/>
          <a:stretch/>
        </p:blipFill>
        <p:spPr>
          <a:xfrm flipH="1">
            <a:off x="8789199" y="3667538"/>
            <a:ext cx="3252003" cy="3097769"/>
          </a:xfrm>
          <a:prstGeom prst="rect">
            <a:avLst/>
          </a:prstGeom>
        </p:spPr>
      </p:pic>
      <p:sp>
        <p:nvSpPr>
          <p:cNvPr id="11" name="Облачко с текстом: прямоугольное со скругленными углами 10">
            <a:extLst>
              <a:ext uri="{FF2B5EF4-FFF2-40B4-BE49-F238E27FC236}">
                <a16:creationId xmlns="" xmlns:a16="http://schemas.microsoft.com/office/drawing/2014/main" id="{446E7E38-A277-46C0-8C8C-1920A4E85944}"/>
              </a:ext>
            </a:extLst>
          </p:cNvPr>
          <p:cNvSpPr/>
          <p:nvPr/>
        </p:nvSpPr>
        <p:spPr>
          <a:xfrm>
            <a:off x="7008546" y="1242392"/>
            <a:ext cx="4806023" cy="1918252"/>
          </a:xfrm>
          <a:prstGeom prst="wedgeRoundRectCallout">
            <a:avLst>
              <a:gd name="adj1" fmla="val -98019"/>
              <a:gd name="adj2" fmla="val 41056"/>
              <a:gd name="adj3" fmla="val 16667"/>
            </a:avLst>
          </a:prstGeom>
          <a:solidFill>
            <a:srgbClr val="9CAB4C"/>
          </a:solidFill>
          <a:ln w="76200">
            <a:solidFill>
              <a:srgbClr val="14281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Веб-сервер </a:t>
            </a:r>
            <a:r>
              <a:rPr lang="uk-UA" sz="2800" b="1" dirty="0">
                <a:solidFill>
                  <a:srgbClr val="14281C"/>
                </a:solidFill>
              </a:rPr>
              <a:t>– головний комп’ютери з інформацією</a:t>
            </a:r>
            <a:endParaRPr lang="ru-RU" sz="2800" b="1" dirty="0">
              <a:solidFill>
                <a:srgbClr val="14281C"/>
              </a:solidFill>
            </a:endParaRPr>
          </a:p>
        </p:txBody>
      </p:sp>
      <p:sp>
        <p:nvSpPr>
          <p:cNvPr id="12" name="Облачко с текстом: прямоугольное со скругленными углами 11">
            <a:extLst>
              <a:ext uri="{FF2B5EF4-FFF2-40B4-BE49-F238E27FC236}">
                <a16:creationId xmlns="" xmlns:a16="http://schemas.microsoft.com/office/drawing/2014/main" id="{A4DC9FD3-7BBC-4665-9EA3-73B70A4460C7}"/>
              </a:ext>
            </a:extLst>
          </p:cNvPr>
          <p:cNvSpPr/>
          <p:nvPr/>
        </p:nvSpPr>
        <p:spPr>
          <a:xfrm>
            <a:off x="5537196" y="5216422"/>
            <a:ext cx="3252003" cy="1351588"/>
          </a:xfrm>
          <a:prstGeom prst="wedgeRoundRectCallout">
            <a:avLst>
              <a:gd name="adj1" fmla="val -61038"/>
              <a:gd name="adj2" fmla="val -18509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Комп’ютер звичайного користувача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36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CFAD374-47D8-4916-8465-617319A67D9E}"/>
              </a:ext>
            </a:extLst>
          </p:cNvPr>
          <p:cNvSpPr txBox="1"/>
          <p:nvPr/>
        </p:nvSpPr>
        <p:spPr>
          <a:xfrm>
            <a:off x="1600700" y="144291"/>
            <a:ext cx="1566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Сьогодн</a:t>
            </a:r>
            <a:r>
              <a:rPr lang="uk-UA" sz="2000" b="1" dirty="0">
                <a:solidFill>
                  <a:schemeClr val="bg1"/>
                </a:solidFill>
              </a:rPr>
              <a:t>і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Дата 7">
            <a:extLst>
              <a:ext uri="{FF2B5EF4-FFF2-40B4-BE49-F238E27FC236}">
                <a16:creationId xmlns="" xmlns:a16="http://schemas.microsoft.com/office/drawing/2014/main" id="{FBB0DC72-9CB2-4972-B7E0-30044B97EB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700" y="573107"/>
            <a:ext cx="1643013" cy="400110"/>
          </a:xfrm>
        </p:spPr>
        <p:txBody>
          <a:bodyPr/>
          <a:lstStyle/>
          <a:p>
            <a:pPr algn="ctr"/>
            <a:fld id="{45AB5365-D8A3-45F2-94D1-6DD1E6698E88}" type="datetime1">
              <a:rPr lang="uk-UA" sz="2000" b="1" smtClean="0">
                <a:solidFill>
                  <a:schemeClr val="bg1"/>
                </a:solidFill>
              </a:rPr>
              <a:pPr algn="ctr"/>
              <a:t>08.02.2022</a:t>
            </a:fld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="" xmlns:a16="http://schemas.microsoft.com/office/drawing/2014/main" id="{6B42F7FC-1FA8-49F4-9582-016898379D1C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765A43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Запам’ятай!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8C2A4F3-B621-4545-A7DB-52AC5D12B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938" y="1170272"/>
            <a:ext cx="2336269" cy="5287617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="" xmlns:a16="http://schemas.microsoft.com/office/drawing/2014/main" id="{AB0CC7F8-79EF-45B4-B6A5-631CA04B1600}"/>
              </a:ext>
            </a:extLst>
          </p:cNvPr>
          <p:cNvSpPr/>
          <p:nvPr/>
        </p:nvSpPr>
        <p:spPr>
          <a:xfrm>
            <a:off x="576470" y="1401418"/>
            <a:ext cx="7822095" cy="5128591"/>
          </a:xfrm>
          <a:prstGeom prst="roundRect">
            <a:avLst/>
          </a:prstGeom>
          <a:solidFill>
            <a:srgbClr val="F7575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rgbClr val="FFFF00"/>
                </a:solidFill>
              </a:rPr>
              <a:t>Веб-сервер</a:t>
            </a:r>
            <a:r>
              <a:rPr lang="uk-UA" sz="4800" b="1" dirty="0">
                <a:solidFill>
                  <a:schemeClr val="bg1"/>
                </a:solidFill>
              </a:rPr>
              <a:t> – спеціальний комп’ютер, інформацію на якому може переглядати кожен користувач Інтернету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12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CFAD374-47D8-4916-8465-617319A67D9E}"/>
              </a:ext>
            </a:extLst>
          </p:cNvPr>
          <p:cNvSpPr txBox="1"/>
          <p:nvPr/>
        </p:nvSpPr>
        <p:spPr>
          <a:xfrm>
            <a:off x="1600700" y="144291"/>
            <a:ext cx="1566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Сьогодн</a:t>
            </a:r>
            <a:r>
              <a:rPr lang="uk-UA" sz="2000" b="1" dirty="0">
                <a:solidFill>
                  <a:schemeClr val="bg1"/>
                </a:solidFill>
              </a:rPr>
              <a:t>і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Дата 7">
            <a:extLst>
              <a:ext uri="{FF2B5EF4-FFF2-40B4-BE49-F238E27FC236}">
                <a16:creationId xmlns="" xmlns:a16="http://schemas.microsoft.com/office/drawing/2014/main" id="{FBB0DC72-9CB2-4972-B7E0-30044B97EB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700" y="573107"/>
            <a:ext cx="1643013" cy="400110"/>
          </a:xfrm>
        </p:spPr>
        <p:txBody>
          <a:bodyPr/>
          <a:lstStyle/>
          <a:p>
            <a:pPr algn="ctr"/>
            <a:fld id="{45AB5365-D8A3-45F2-94D1-6DD1E6698E88}" type="datetime1">
              <a:rPr lang="uk-UA" sz="2000" b="1" smtClean="0">
                <a:solidFill>
                  <a:schemeClr val="bg1"/>
                </a:solidFill>
              </a:rPr>
              <a:pPr algn="ctr"/>
              <a:t>08.02.2022</a:t>
            </a:fld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="" xmlns:a16="http://schemas.microsoft.com/office/drawing/2014/main" id="{6B42F7FC-1FA8-49F4-9582-016898379D1C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765A43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Аналогія з реальним життям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3623F5C-FF62-484D-8CC8-72C6780E1D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30" t="24207" r="26818" b="17584"/>
          <a:stretch/>
        </p:blipFill>
        <p:spPr>
          <a:xfrm>
            <a:off x="1600700" y="1557013"/>
            <a:ext cx="3963586" cy="34543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927A082-68CB-4CAE-9E7F-6EA4A65AF6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50"/>
          <a:stretch/>
        </p:blipFill>
        <p:spPr>
          <a:xfrm>
            <a:off x="6172199" y="1161335"/>
            <a:ext cx="5142295" cy="4007115"/>
          </a:xfrm>
          <a:prstGeom prst="rect">
            <a:avLst/>
          </a:prstGeom>
          <a:ln w="38100" cap="sq">
            <a:solidFill>
              <a:srgbClr val="765A4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9FAE1F50-3739-4B89-85E4-9EE3E2990F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3"/>
          <a:stretch/>
        </p:blipFill>
        <p:spPr>
          <a:xfrm>
            <a:off x="608382" y="5011313"/>
            <a:ext cx="1818799" cy="1702396"/>
          </a:xfrm>
          <a:prstGeom prst="rect">
            <a:avLst/>
          </a:prstGeom>
        </p:spPr>
      </p:pic>
      <p:sp>
        <p:nvSpPr>
          <p:cNvPr id="12" name="Облачко с текстом: прямоугольное со скругленными углами 11">
            <a:extLst>
              <a:ext uri="{FF2B5EF4-FFF2-40B4-BE49-F238E27FC236}">
                <a16:creationId xmlns="" xmlns:a16="http://schemas.microsoft.com/office/drawing/2014/main" id="{3303A130-8101-4C2F-A280-2741FB1FEBD4}"/>
              </a:ext>
            </a:extLst>
          </p:cNvPr>
          <p:cNvSpPr/>
          <p:nvPr/>
        </p:nvSpPr>
        <p:spPr>
          <a:xfrm>
            <a:off x="3243713" y="5385274"/>
            <a:ext cx="8562568" cy="1238860"/>
          </a:xfrm>
          <a:prstGeom prst="wedgeRoundRectCallout">
            <a:avLst>
              <a:gd name="adj1" fmla="val -58014"/>
              <a:gd name="adj2" fmla="val -15037"/>
              <a:gd name="adj3" fmla="val 16667"/>
            </a:avLst>
          </a:prstGeom>
          <a:solidFill>
            <a:srgbClr val="9CAB4C"/>
          </a:solidFill>
          <a:ln w="38100">
            <a:solidFill>
              <a:srgbClr val="14281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14281C"/>
                </a:solidFill>
              </a:rPr>
              <a:t>Якщо порівняти веб-сервер з нашим життям, то це може бути велика бібліотека</a:t>
            </a:r>
            <a:endParaRPr lang="ru-RU" sz="3200" b="1" dirty="0">
              <a:solidFill>
                <a:srgbClr val="1428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13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CFAD374-47D8-4916-8465-617319A67D9E}"/>
              </a:ext>
            </a:extLst>
          </p:cNvPr>
          <p:cNvSpPr txBox="1"/>
          <p:nvPr/>
        </p:nvSpPr>
        <p:spPr>
          <a:xfrm>
            <a:off x="1600700" y="144291"/>
            <a:ext cx="1566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Сьогодн</a:t>
            </a:r>
            <a:r>
              <a:rPr lang="uk-UA" sz="2000" b="1" dirty="0">
                <a:solidFill>
                  <a:schemeClr val="bg1"/>
                </a:solidFill>
              </a:rPr>
              <a:t>і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Дата 7">
            <a:extLst>
              <a:ext uri="{FF2B5EF4-FFF2-40B4-BE49-F238E27FC236}">
                <a16:creationId xmlns="" xmlns:a16="http://schemas.microsoft.com/office/drawing/2014/main" id="{FBB0DC72-9CB2-4972-B7E0-30044B97EB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700" y="573107"/>
            <a:ext cx="1643013" cy="400110"/>
          </a:xfrm>
        </p:spPr>
        <p:txBody>
          <a:bodyPr/>
          <a:lstStyle/>
          <a:p>
            <a:pPr algn="ctr"/>
            <a:fld id="{45AB5365-D8A3-45F2-94D1-6DD1E6698E88}" type="datetime1">
              <a:rPr lang="uk-UA" sz="2000" b="1" smtClean="0">
                <a:solidFill>
                  <a:schemeClr val="bg1"/>
                </a:solidFill>
              </a:rPr>
              <a:pPr algn="ctr"/>
              <a:t>08.02.2022</a:t>
            </a:fld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="" xmlns:a16="http://schemas.microsoft.com/office/drawing/2014/main" id="{6B42F7FC-1FA8-49F4-9582-016898379D1C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765A43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Сайти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14B1FE7-E066-431E-A8D3-CDAF9C0D58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7443" y="1299482"/>
            <a:ext cx="734495" cy="1711884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6D5517D6-0D79-4CB1-ABCE-0F4A4EA49512}"/>
              </a:ext>
            </a:extLst>
          </p:cNvPr>
          <p:cNvSpPr/>
          <p:nvPr/>
        </p:nvSpPr>
        <p:spPr>
          <a:xfrm>
            <a:off x="1600700" y="1454716"/>
            <a:ext cx="10173857" cy="1401415"/>
          </a:xfrm>
          <a:prstGeom prst="roundRect">
            <a:avLst/>
          </a:prstGeom>
          <a:solidFill>
            <a:srgbClr val="F7575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noProof="1">
                <a:solidFill>
                  <a:srgbClr val="FFFF00"/>
                </a:solidFill>
              </a:rPr>
              <a:t>Сайт</a:t>
            </a:r>
            <a:r>
              <a:rPr lang="uk-UA" sz="2400" b="1" noProof="1">
                <a:solidFill>
                  <a:schemeClr val="bg1"/>
                </a:solidFill>
              </a:rPr>
              <a:t> – це </a:t>
            </a:r>
            <a:r>
              <a:rPr lang="uk-UA" sz="2400" b="1" noProof="1" smtClean="0">
                <a:solidFill>
                  <a:schemeClr val="bg1"/>
                </a:solidFill>
              </a:rPr>
              <a:t>група </a:t>
            </a:r>
            <a:r>
              <a:rPr lang="uk-UA" sz="2400" b="1" noProof="1">
                <a:solidFill>
                  <a:schemeClr val="bg1"/>
                </a:solidFill>
              </a:rPr>
              <a:t>пов’язаних між собою </a:t>
            </a:r>
            <a:r>
              <a:rPr lang="uk-UA" sz="2400" b="1" noProof="1" smtClean="0">
                <a:solidFill>
                  <a:schemeClr val="bg1"/>
                </a:solidFill>
              </a:rPr>
              <a:t>веб-­</a:t>
            </a:r>
            <a:endParaRPr lang="uk-UA" sz="2400" b="1" noProof="1">
              <a:solidFill>
                <a:schemeClr val="bg1"/>
              </a:solidFill>
            </a:endParaRPr>
          </a:p>
          <a:p>
            <a:pPr algn="ctr"/>
            <a:r>
              <a:rPr lang="uk-UA" sz="2400" b="1" noProof="1">
                <a:solidFill>
                  <a:schemeClr val="bg1"/>
                </a:solidFill>
              </a:rPr>
              <a:t>сторінок. Як правило, сторінки сайту поєднані єдиним оформленням і змістом.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01799776-4CB7-4F90-9847-6F482AB185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60" t="18948" r="22472" b="35217"/>
          <a:stretch/>
        </p:blipFill>
        <p:spPr>
          <a:xfrm>
            <a:off x="2622929" y="3011366"/>
            <a:ext cx="7406979" cy="353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50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CFAD374-47D8-4916-8465-617319A67D9E}"/>
              </a:ext>
            </a:extLst>
          </p:cNvPr>
          <p:cNvSpPr txBox="1"/>
          <p:nvPr/>
        </p:nvSpPr>
        <p:spPr>
          <a:xfrm>
            <a:off x="1600700" y="144291"/>
            <a:ext cx="1566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Сьогодн</a:t>
            </a:r>
            <a:r>
              <a:rPr lang="uk-UA" sz="2000" b="1" dirty="0">
                <a:solidFill>
                  <a:schemeClr val="bg1"/>
                </a:solidFill>
              </a:rPr>
              <a:t>і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Дата 7">
            <a:extLst>
              <a:ext uri="{FF2B5EF4-FFF2-40B4-BE49-F238E27FC236}">
                <a16:creationId xmlns="" xmlns:a16="http://schemas.microsoft.com/office/drawing/2014/main" id="{FBB0DC72-9CB2-4972-B7E0-30044B97EB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700" y="573107"/>
            <a:ext cx="1643013" cy="400110"/>
          </a:xfrm>
        </p:spPr>
        <p:txBody>
          <a:bodyPr/>
          <a:lstStyle/>
          <a:p>
            <a:pPr algn="ctr"/>
            <a:fld id="{45AB5365-D8A3-45F2-94D1-6DD1E6698E88}" type="datetime1">
              <a:rPr lang="uk-UA" sz="2000" b="1" smtClean="0">
                <a:solidFill>
                  <a:schemeClr val="bg1"/>
                </a:solidFill>
              </a:rPr>
              <a:pPr algn="ctr"/>
              <a:t>08.02.2022</a:t>
            </a:fld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="" xmlns:a16="http://schemas.microsoft.com/office/drawing/2014/main" id="{6B42F7FC-1FA8-49F4-9582-016898379D1C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765A43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Аналогія з реальним життям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5B3F499-AA8B-4ABF-B38C-9FF571ED11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60" t="18948" r="22472" b="35217"/>
          <a:stretch/>
        </p:blipFill>
        <p:spPr>
          <a:xfrm>
            <a:off x="301251" y="1252140"/>
            <a:ext cx="7406979" cy="353852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A7860761-CACA-4C8D-B3FD-CC421C6AFC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3"/>
          <a:stretch/>
        </p:blipFill>
        <p:spPr>
          <a:xfrm>
            <a:off x="608382" y="5011313"/>
            <a:ext cx="1818799" cy="1702396"/>
          </a:xfrm>
          <a:prstGeom prst="rect">
            <a:avLst/>
          </a:prstGeom>
        </p:spPr>
      </p:pic>
      <p:sp>
        <p:nvSpPr>
          <p:cNvPr id="16" name="Облачко с текстом: прямоугольное со скругленными углами 15">
            <a:extLst>
              <a:ext uri="{FF2B5EF4-FFF2-40B4-BE49-F238E27FC236}">
                <a16:creationId xmlns="" xmlns:a16="http://schemas.microsoft.com/office/drawing/2014/main" id="{35DFDEBC-2D4F-4AEA-9124-3E5A251AEF03}"/>
              </a:ext>
            </a:extLst>
          </p:cNvPr>
          <p:cNvSpPr/>
          <p:nvPr/>
        </p:nvSpPr>
        <p:spPr>
          <a:xfrm>
            <a:off x="3243713" y="5385274"/>
            <a:ext cx="8562568" cy="1238860"/>
          </a:xfrm>
          <a:prstGeom prst="wedgeRoundRectCallout">
            <a:avLst>
              <a:gd name="adj1" fmla="val -58014"/>
              <a:gd name="adj2" fmla="val -15037"/>
              <a:gd name="adj3" fmla="val 16667"/>
            </a:avLst>
          </a:prstGeom>
          <a:solidFill>
            <a:srgbClr val="9CAB4C"/>
          </a:solidFill>
          <a:ln w="38100">
            <a:solidFill>
              <a:srgbClr val="14281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14281C"/>
                </a:solidFill>
              </a:rPr>
              <a:t>Сайт – це окрема </a:t>
            </a:r>
            <a:r>
              <a:rPr lang="uk-UA" sz="3200" b="1" dirty="0" smtClean="0">
                <a:solidFill>
                  <a:srgbClr val="14281C"/>
                </a:solidFill>
              </a:rPr>
              <a:t>книжка, </a:t>
            </a:r>
            <a:r>
              <a:rPr lang="uk-UA" sz="3200" b="1" dirty="0">
                <a:solidFill>
                  <a:srgbClr val="14281C"/>
                </a:solidFill>
              </a:rPr>
              <a:t>взята із бібліотеки</a:t>
            </a:r>
            <a:endParaRPr lang="ru-RU" sz="3200" b="1" dirty="0">
              <a:solidFill>
                <a:srgbClr val="14281C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316623A-C0FA-4075-8684-CBB93917A6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8"/>
          <a:stretch/>
        </p:blipFill>
        <p:spPr>
          <a:xfrm>
            <a:off x="8305247" y="1158892"/>
            <a:ext cx="3349590" cy="422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87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CFAD374-47D8-4916-8465-617319A67D9E}"/>
              </a:ext>
            </a:extLst>
          </p:cNvPr>
          <p:cNvSpPr txBox="1"/>
          <p:nvPr/>
        </p:nvSpPr>
        <p:spPr>
          <a:xfrm>
            <a:off x="1600700" y="144291"/>
            <a:ext cx="1566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Сьогодн</a:t>
            </a:r>
            <a:r>
              <a:rPr lang="uk-UA" sz="2000" b="1" dirty="0">
                <a:solidFill>
                  <a:schemeClr val="bg1"/>
                </a:solidFill>
              </a:rPr>
              <a:t>і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Дата 7">
            <a:extLst>
              <a:ext uri="{FF2B5EF4-FFF2-40B4-BE49-F238E27FC236}">
                <a16:creationId xmlns="" xmlns:a16="http://schemas.microsoft.com/office/drawing/2014/main" id="{FBB0DC72-9CB2-4972-B7E0-30044B97EB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700" y="573107"/>
            <a:ext cx="1643013" cy="400110"/>
          </a:xfrm>
        </p:spPr>
        <p:txBody>
          <a:bodyPr/>
          <a:lstStyle/>
          <a:p>
            <a:pPr algn="ctr"/>
            <a:fld id="{45AB5365-D8A3-45F2-94D1-6DD1E6698E88}" type="datetime1">
              <a:rPr lang="uk-UA" sz="2000" b="1" smtClean="0">
                <a:solidFill>
                  <a:schemeClr val="bg1"/>
                </a:solidFill>
              </a:rPr>
              <a:pPr algn="ctr"/>
              <a:t>08.02.2022</a:t>
            </a:fld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="" xmlns:a16="http://schemas.microsoft.com/office/drawing/2014/main" id="{6B42F7FC-1FA8-49F4-9582-016898379D1C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765A43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Веб сторінки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14B1FE7-E066-431E-A8D3-CDAF9C0D58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7443" y="1299482"/>
            <a:ext cx="734495" cy="1711884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6D5517D6-0D79-4CB1-ABCE-0F4A4EA49512}"/>
              </a:ext>
            </a:extLst>
          </p:cNvPr>
          <p:cNvSpPr/>
          <p:nvPr/>
        </p:nvSpPr>
        <p:spPr>
          <a:xfrm>
            <a:off x="1600700" y="1454716"/>
            <a:ext cx="10173857" cy="1401415"/>
          </a:xfrm>
          <a:prstGeom prst="roundRect">
            <a:avLst/>
          </a:prstGeom>
          <a:solidFill>
            <a:srgbClr val="F7575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FFFF00"/>
                </a:solidFill>
              </a:rPr>
              <a:t>Веб-­сторінка</a:t>
            </a:r>
            <a:r>
              <a:rPr lang="uk-UA" sz="2400" b="1" dirty="0">
                <a:solidFill>
                  <a:schemeClr val="bg1"/>
                </a:solidFill>
              </a:rPr>
              <a:t> – це електронний документ, підготовлений для розміщення в мережі Інтернет. Веб-сторінка може містити текст, малюнки та інші  дані, а її основним елементом є гіперпосилання.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09500989-8511-4BCB-9095-0DEA0FDE66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402" t="22899" r="12038" b="24638"/>
          <a:stretch/>
        </p:blipFill>
        <p:spPr>
          <a:xfrm>
            <a:off x="2115378" y="3011366"/>
            <a:ext cx="8358810" cy="3597966"/>
          </a:xfrm>
          <a:prstGeom prst="rect">
            <a:avLst/>
          </a:prstGeom>
          <a:ln w="38100" cap="sq">
            <a:solidFill>
              <a:srgbClr val="765A4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527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CFAD374-47D8-4916-8465-617319A67D9E}"/>
              </a:ext>
            </a:extLst>
          </p:cNvPr>
          <p:cNvSpPr txBox="1"/>
          <p:nvPr/>
        </p:nvSpPr>
        <p:spPr>
          <a:xfrm>
            <a:off x="1600700" y="144291"/>
            <a:ext cx="1566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Сьогодн</a:t>
            </a:r>
            <a:r>
              <a:rPr lang="uk-UA" sz="2000" b="1" dirty="0">
                <a:solidFill>
                  <a:schemeClr val="bg1"/>
                </a:solidFill>
              </a:rPr>
              <a:t>і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Дата 7">
            <a:extLst>
              <a:ext uri="{FF2B5EF4-FFF2-40B4-BE49-F238E27FC236}">
                <a16:creationId xmlns="" xmlns:a16="http://schemas.microsoft.com/office/drawing/2014/main" id="{FBB0DC72-9CB2-4972-B7E0-30044B97EB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700" y="573107"/>
            <a:ext cx="1643013" cy="400110"/>
          </a:xfrm>
        </p:spPr>
        <p:txBody>
          <a:bodyPr/>
          <a:lstStyle/>
          <a:p>
            <a:pPr algn="ctr"/>
            <a:fld id="{45AB5365-D8A3-45F2-94D1-6DD1E6698E88}" type="datetime1">
              <a:rPr lang="uk-UA" sz="2000" b="1" smtClean="0">
                <a:solidFill>
                  <a:schemeClr val="bg1"/>
                </a:solidFill>
              </a:rPr>
              <a:pPr algn="ctr"/>
              <a:t>08.02.2022</a:t>
            </a:fld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="" xmlns:a16="http://schemas.microsoft.com/office/drawing/2014/main" id="{6B42F7FC-1FA8-49F4-9582-016898379D1C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765A43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Аналогія з реальним життям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79C3D622-A658-4DCC-9A28-A371CD8C59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3"/>
          <a:stretch/>
        </p:blipFill>
        <p:spPr>
          <a:xfrm>
            <a:off x="608382" y="5011313"/>
            <a:ext cx="1818799" cy="1702396"/>
          </a:xfrm>
          <a:prstGeom prst="rect">
            <a:avLst/>
          </a:prstGeom>
        </p:spPr>
      </p:pic>
      <p:sp>
        <p:nvSpPr>
          <p:cNvPr id="12" name="Облачко с текстом: прямоугольное со скругленными углами 11">
            <a:extLst>
              <a:ext uri="{FF2B5EF4-FFF2-40B4-BE49-F238E27FC236}">
                <a16:creationId xmlns="" xmlns:a16="http://schemas.microsoft.com/office/drawing/2014/main" id="{8E5E7568-8666-4903-AA93-00AC90606E21}"/>
              </a:ext>
            </a:extLst>
          </p:cNvPr>
          <p:cNvSpPr/>
          <p:nvPr/>
        </p:nvSpPr>
        <p:spPr>
          <a:xfrm>
            <a:off x="3243713" y="5385274"/>
            <a:ext cx="8562568" cy="1238860"/>
          </a:xfrm>
          <a:prstGeom prst="wedgeRoundRectCallout">
            <a:avLst>
              <a:gd name="adj1" fmla="val -58014"/>
              <a:gd name="adj2" fmla="val -15037"/>
              <a:gd name="adj3" fmla="val 16667"/>
            </a:avLst>
          </a:prstGeom>
          <a:solidFill>
            <a:srgbClr val="9CAB4C"/>
          </a:solidFill>
          <a:ln w="38100">
            <a:solidFill>
              <a:srgbClr val="14281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14281C"/>
                </a:solidFill>
              </a:rPr>
              <a:t>Веб-сторінка – це звичайна сторінка книжки, на якій знаходиться інформація</a:t>
            </a:r>
            <a:endParaRPr lang="ru-RU" sz="3200" b="1" dirty="0">
              <a:solidFill>
                <a:srgbClr val="14281C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A880C961-C725-4933-B9E7-3099DE05A9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402" t="22899" r="12038" b="24638"/>
          <a:stretch/>
        </p:blipFill>
        <p:spPr>
          <a:xfrm>
            <a:off x="513637" y="1549277"/>
            <a:ext cx="5835927" cy="2512016"/>
          </a:xfrm>
          <a:prstGeom prst="rect">
            <a:avLst/>
          </a:prstGeom>
          <a:ln w="38100" cap="sq">
            <a:solidFill>
              <a:srgbClr val="765A4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1C46DE6-C55D-41B3-AB19-08F789B9C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23"/>
          <a:stretch/>
        </p:blipFill>
        <p:spPr>
          <a:xfrm>
            <a:off x="6891720" y="973217"/>
            <a:ext cx="4842986" cy="328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80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 9">
            <a:extLst>
              <a:ext uri="{FF2B5EF4-FFF2-40B4-BE49-F238E27FC236}">
                <a16:creationId xmlns="" xmlns:a16="http://schemas.microsoft.com/office/drawing/2014/main" id="{D8E6349D-ACB9-47F5-89CF-188259D5AD04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765A43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Повторюємо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7E15CE1-1D85-48B3-AC70-8BB7303E3349}"/>
              </a:ext>
            </a:extLst>
          </p:cNvPr>
          <p:cNvSpPr txBox="1"/>
          <p:nvPr/>
        </p:nvSpPr>
        <p:spPr>
          <a:xfrm>
            <a:off x="1600700" y="144291"/>
            <a:ext cx="1566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Сьогодн</a:t>
            </a:r>
            <a:r>
              <a:rPr lang="uk-UA" sz="2000" b="1" dirty="0">
                <a:solidFill>
                  <a:schemeClr val="bg1"/>
                </a:solidFill>
              </a:rPr>
              <a:t>і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2" name="Дата 7">
            <a:extLst>
              <a:ext uri="{FF2B5EF4-FFF2-40B4-BE49-F238E27FC236}">
                <a16:creationId xmlns="" xmlns:a16="http://schemas.microsoft.com/office/drawing/2014/main" id="{E00F3FDD-5894-40A9-822F-12B82AF033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700" y="573107"/>
            <a:ext cx="1643013" cy="400110"/>
          </a:xfrm>
        </p:spPr>
        <p:txBody>
          <a:bodyPr/>
          <a:lstStyle/>
          <a:p>
            <a:pPr algn="ctr"/>
            <a:fld id="{45AB5365-D8A3-45F2-94D1-6DD1E6698E88}" type="datetime1">
              <a:rPr lang="uk-UA" sz="2000" b="1" smtClean="0">
                <a:solidFill>
                  <a:schemeClr val="bg1"/>
                </a:solidFill>
              </a:rPr>
              <a:pPr algn="ctr"/>
              <a:t>08.02.2022</a:t>
            </a:fld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14" name="Прямоугольник 7">
            <a:extLst>
              <a:ext uri="{FF2B5EF4-FFF2-40B4-BE49-F238E27FC236}">
                <a16:creationId xmlns="" xmlns:a16="http://schemas.microsoft.com/office/drawing/2014/main" id="{FC91E5F0-2FA4-4D5F-B5D9-753105A8ADC2}"/>
              </a:ext>
            </a:extLst>
          </p:cNvPr>
          <p:cNvSpPr/>
          <p:nvPr/>
        </p:nvSpPr>
        <p:spPr>
          <a:xfrm>
            <a:off x="2383994" y="1560315"/>
            <a:ext cx="9503094" cy="4401205"/>
          </a:xfrm>
          <a:prstGeom prst="rect">
            <a:avLst/>
          </a:prstGeom>
          <a:solidFill>
            <a:srgbClr val="765A43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uk-UA" sz="4000" b="1" dirty="0">
                <a:solidFill>
                  <a:schemeClr val="bg1"/>
                </a:solidFill>
              </a:rPr>
              <a:t>Яким чином раніше відбувалась передача повідомлень?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4000" b="1" dirty="0">
                <a:solidFill>
                  <a:schemeClr val="bg1"/>
                </a:solidFill>
              </a:rPr>
              <a:t>Як комп’ютери полегшили людям життя?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4000" b="1" dirty="0">
                <a:solidFill>
                  <a:schemeClr val="bg1"/>
                </a:solidFill>
              </a:rPr>
              <a:t>Як називається декілька об’єднаних між собою комп’ютерів?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4000" b="1" dirty="0">
                <a:solidFill>
                  <a:schemeClr val="bg1"/>
                </a:solidFill>
              </a:rPr>
              <a:t>Яку назву має всесвітня мережа?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4BDB8F9-06C0-4226-88E5-8CAC42BB6F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2"/>
          <a:stretch/>
        </p:blipFill>
        <p:spPr>
          <a:xfrm>
            <a:off x="383457" y="1334173"/>
            <a:ext cx="2000537" cy="525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16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 9">
            <a:extLst>
              <a:ext uri="{FF2B5EF4-FFF2-40B4-BE49-F238E27FC236}">
                <a16:creationId xmlns="" xmlns:a16="http://schemas.microsoft.com/office/drawing/2014/main" id="{D8E6349D-ACB9-47F5-89CF-188259D5AD04}"/>
              </a:ext>
            </a:extLst>
          </p:cNvPr>
          <p:cNvSpPr/>
          <p:nvPr/>
        </p:nvSpPr>
        <p:spPr>
          <a:xfrm>
            <a:off x="3385197" y="484401"/>
            <a:ext cx="8665945" cy="707886"/>
          </a:xfrm>
          <a:prstGeom prst="rect">
            <a:avLst/>
          </a:prstGeom>
          <a:solidFill>
            <a:srgbClr val="765A43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Онлайн лабіринт. Яку інформацію ти отримував під час проходження? Яку інформацію передавав комп’ютерові? Як швидко це відбувалось?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7E15CE1-1D85-48B3-AC70-8BB7303E3349}"/>
              </a:ext>
            </a:extLst>
          </p:cNvPr>
          <p:cNvSpPr txBox="1"/>
          <p:nvPr/>
        </p:nvSpPr>
        <p:spPr>
          <a:xfrm>
            <a:off x="1600700" y="144291"/>
            <a:ext cx="1566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Сьогодн</a:t>
            </a:r>
            <a:r>
              <a:rPr lang="uk-UA" sz="2000" b="1" dirty="0">
                <a:solidFill>
                  <a:schemeClr val="bg1"/>
                </a:solidFill>
              </a:rPr>
              <a:t>і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2" name="Дата 7">
            <a:extLst>
              <a:ext uri="{FF2B5EF4-FFF2-40B4-BE49-F238E27FC236}">
                <a16:creationId xmlns="" xmlns:a16="http://schemas.microsoft.com/office/drawing/2014/main" id="{E00F3FDD-5894-40A9-822F-12B82AF033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700" y="573107"/>
            <a:ext cx="1643013" cy="400110"/>
          </a:xfrm>
        </p:spPr>
        <p:txBody>
          <a:bodyPr/>
          <a:lstStyle/>
          <a:p>
            <a:pPr algn="ctr"/>
            <a:fld id="{45AB5365-D8A3-45F2-94D1-6DD1E6698E88}" type="datetime1">
              <a:rPr lang="uk-UA" sz="2000" b="1" smtClean="0">
                <a:solidFill>
                  <a:schemeClr val="bg1"/>
                </a:solidFill>
              </a:rPr>
              <a:pPr algn="ctr"/>
              <a:t>08.02.2022</a:t>
            </a:fld>
            <a:endParaRPr lang="ru-RU" sz="2000" b="1">
              <a:solidFill>
                <a:schemeClr val="bg1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ADD941BB-A055-4634-A5D7-32A37ED533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956" t="24057" r="31766" b="32465"/>
          <a:stretch/>
        </p:blipFill>
        <p:spPr>
          <a:xfrm>
            <a:off x="586408" y="1411357"/>
            <a:ext cx="4482548" cy="5152354"/>
          </a:xfrm>
          <a:prstGeom prst="rect">
            <a:avLst/>
          </a:prstGeom>
          <a:ln w="38100" cap="sq">
            <a:solidFill>
              <a:srgbClr val="765A4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>
            <a:hlinkClick r:id="rId3"/>
            <a:extLst>
              <a:ext uri="{FF2B5EF4-FFF2-40B4-BE49-F238E27FC236}">
                <a16:creationId xmlns="" xmlns:a16="http://schemas.microsoft.com/office/drawing/2014/main" id="{8FC1542D-F7B2-4BBC-A525-40FDA439230F}"/>
              </a:ext>
            </a:extLst>
          </p:cNvPr>
          <p:cNvSpPr/>
          <p:nvPr/>
        </p:nvSpPr>
        <p:spPr>
          <a:xfrm>
            <a:off x="5257800" y="1411357"/>
            <a:ext cx="6609522" cy="515235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76200">
            <a:solidFill>
              <a:srgbClr val="765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/>
              <a:t>Відкрити онлайн гру</a:t>
            </a:r>
          </a:p>
        </p:txBody>
      </p:sp>
    </p:spTree>
    <p:extLst>
      <p:ext uri="{BB962C8B-B14F-4D97-AF65-F5344CB8AC3E}">
        <p14:creationId xmlns:p14="http://schemas.microsoft.com/office/powerpoint/2010/main" val="106192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618036D-C4D8-44EB-99EF-6FCA84267855}"/>
              </a:ext>
            </a:extLst>
          </p:cNvPr>
          <p:cNvSpPr txBox="1"/>
          <p:nvPr/>
        </p:nvSpPr>
        <p:spPr>
          <a:xfrm>
            <a:off x="1600700" y="144291"/>
            <a:ext cx="1566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Сьогодн</a:t>
            </a:r>
            <a:r>
              <a:rPr lang="uk-UA" sz="2000" b="1" dirty="0">
                <a:solidFill>
                  <a:schemeClr val="bg1"/>
                </a:solidFill>
              </a:rPr>
              <a:t>і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Дата 7">
            <a:extLst>
              <a:ext uri="{FF2B5EF4-FFF2-40B4-BE49-F238E27FC236}">
                <a16:creationId xmlns="" xmlns:a16="http://schemas.microsoft.com/office/drawing/2014/main" id="{78378C4C-2306-4FC4-94CF-3A68144393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700" y="573107"/>
            <a:ext cx="1643013" cy="400110"/>
          </a:xfrm>
        </p:spPr>
        <p:txBody>
          <a:bodyPr/>
          <a:lstStyle/>
          <a:p>
            <a:pPr algn="ctr"/>
            <a:fld id="{45AB5365-D8A3-45F2-94D1-6DD1E6698E88}" type="datetime1">
              <a:rPr lang="uk-UA" sz="2000" b="1" smtClean="0">
                <a:solidFill>
                  <a:schemeClr val="bg1"/>
                </a:solidFill>
              </a:rPr>
              <a:pPr algn="ctr"/>
              <a:t>08.02.2022</a:t>
            </a:fld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62D9A5DB-7296-467A-BB43-725EA1CD254C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765A43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Що таке дані?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FE610178-8A09-48F4-89FA-7EF1B65816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55"/>
          <a:stretch/>
        </p:blipFill>
        <p:spPr>
          <a:xfrm>
            <a:off x="380541" y="1679714"/>
            <a:ext cx="5879512" cy="4462669"/>
          </a:xfrm>
          <a:prstGeom prst="rect">
            <a:avLst/>
          </a:prstGeom>
        </p:spPr>
      </p:pic>
      <p:sp>
        <p:nvSpPr>
          <p:cNvPr id="10" name="Облачко с текстом: прямоугольное со скругленными углами 9">
            <a:extLst>
              <a:ext uri="{FF2B5EF4-FFF2-40B4-BE49-F238E27FC236}">
                <a16:creationId xmlns="" xmlns:a16="http://schemas.microsoft.com/office/drawing/2014/main" id="{98041E42-2FB2-4C84-AD0F-07C7A01C84A2}"/>
              </a:ext>
            </a:extLst>
          </p:cNvPr>
          <p:cNvSpPr/>
          <p:nvPr/>
        </p:nvSpPr>
        <p:spPr>
          <a:xfrm>
            <a:off x="6096000" y="1321904"/>
            <a:ext cx="5945203" cy="4214191"/>
          </a:xfrm>
          <a:prstGeom prst="wedgeRoundRectCallout">
            <a:avLst>
              <a:gd name="adj1" fmla="val -58281"/>
              <a:gd name="adj2" fmla="val 12972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dirty="0">
                <a:solidFill>
                  <a:schemeClr val="accent2">
                    <a:lumMod val="50000"/>
                  </a:schemeClr>
                </a:solidFill>
              </a:rPr>
              <a:t>Що таке «дані» на вашу думку?</a:t>
            </a:r>
          </a:p>
        </p:txBody>
      </p:sp>
    </p:spTree>
    <p:extLst>
      <p:ext uri="{BB962C8B-B14F-4D97-AF65-F5344CB8AC3E}">
        <p14:creationId xmlns:p14="http://schemas.microsoft.com/office/powerpoint/2010/main" val="138936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0466457-B56B-4225-90C0-24CB10E154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4" r="3880" b="9855"/>
          <a:stretch/>
        </p:blipFill>
        <p:spPr>
          <a:xfrm>
            <a:off x="6738731" y="427383"/>
            <a:ext cx="5237902" cy="61821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5D0D83C-049F-46D0-93C8-37DE93B1BEBE}"/>
              </a:ext>
            </a:extLst>
          </p:cNvPr>
          <p:cNvSpPr txBox="1"/>
          <p:nvPr/>
        </p:nvSpPr>
        <p:spPr>
          <a:xfrm>
            <a:off x="1600700" y="144291"/>
            <a:ext cx="1566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Сьогодн</a:t>
            </a:r>
            <a:r>
              <a:rPr lang="uk-UA" sz="2000" b="1" dirty="0">
                <a:solidFill>
                  <a:schemeClr val="bg1"/>
                </a:solidFill>
              </a:rPr>
              <a:t>і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8" name="Дата 7">
            <a:extLst>
              <a:ext uri="{FF2B5EF4-FFF2-40B4-BE49-F238E27FC236}">
                <a16:creationId xmlns="" xmlns:a16="http://schemas.microsoft.com/office/drawing/2014/main" id="{960650F7-3460-4221-94DE-D162DAB6C0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700" y="573107"/>
            <a:ext cx="1643013" cy="400110"/>
          </a:xfrm>
        </p:spPr>
        <p:txBody>
          <a:bodyPr/>
          <a:lstStyle/>
          <a:p>
            <a:pPr algn="ctr"/>
            <a:fld id="{45AB5365-D8A3-45F2-94D1-6DD1E6698E88}" type="datetime1">
              <a:rPr lang="uk-UA" sz="2000" b="1" smtClean="0">
                <a:solidFill>
                  <a:schemeClr val="bg1"/>
                </a:solidFill>
              </a:rPr>
              <a:pPr algn="ctr"/>
              <a:t>08.02.2022</a:t>
            </a:fld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4" name="Бульбашка прямої мови: прямокутна з округленими кутами 3">
            <a:extLst>
              <a:ext uri="{FF2B5EF4-FFF2-40B4-BE49-F238E27FC236}">
                <a16:creationId xmlns="" xmlns:a16="http://schemas.microsoft.com/office/drawing/2014/main" id="{EB4D5071-8012-4427-997E-D7060613E76C}"/>
              </a:ext>
            </a:extLst>
          </p:cNvPr>
          <p:cNvSpPr/>
          <p:nvPr/>
        </p:nvSpPr>
        <p:spPr>
          <a:xfrm>
            <a:off x="344129" y="1613100"/>
            <a:ext cx="4375355" cy="4804171"/>
          </a:xfrm>
          <a:prstGeom prst="wedgeRoundRectCallout">
            <a:avLst>
              <a:gd name="adj1" fmla="val 112141"/>
              <a:gd name="adj2" fmla="val 9202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>
                <a:solidFill>
                  <a:schemeClr val="accent2">
                    <a:lumMod val="50000"/>
                  </a:schemeClr>
                </a:solidFill>
              </a:rPr>
              <a:t>До </a:t>
            </a:r>
            <a:r>
              <a:rPr lang="uk-UA" sz="6000" b="1" dirty="0" smtClean="0">
                <a:solidFill>
                  <a:schemeClr val="accent2">
                    <a:lumMod val="50000"/>
                  </a:schemeClr>
                </a:solidFill>
              </a:rPr>
              <a:t>зустрічі!</a:t>
            </a:r>
            <a:endParaRPr lang="uk-UA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71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618036D-C4D8-44EB-99EF-6FCA84267855}"/>
              </a:ext>
            </a:extLst>
          </p:cNvPr>
          <p:cNvSpPr txBox="1"/>
          <p:nvPr/>
        </p:nvSpPr>
        <p:spPr>
          <a:xfrm>
            <a:off x="1600700" y="144291"/>
            <a:ext cx="1566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Сьогодн</a:t>
            </a:r>
            <a:r>
              <a:rPr lang="uk-UA" sz="2000" b="1" dirty="0">
                <a:solidFill>
                  <a:schemeClr val="bg1"/>
                </a:solidFill>
              </a:rPr>
              <a:t>і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Дата 7">
            <a:extLst>
              <a:ext uri="{FF2B5EF4-FFF2-40B4-BE49-F238E27FC236}">
                <a16:creationId xmlns="" xmlns:a16="http://schemas.microsoft.com/office/drawing/2014/main" id="{78378C4C-2306-4FC4-94CF-3A68144393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700" y="573107"/>
            <a:ext cx="1643013" cy="400110"/>
          </a:xfrm>
        </p:spPr>
        <p:txBody>
          <a:bodyPr/>
          <a:lstStyle/>
          <a:p>
            <a:pPr algn="ctr"/>
            <a:fld id="{45AB5365-D8A3-45F2-94D1-6DD1E6698E88}" type="datetime1">
              <a:rPr lang="uk-UA" sz="2000" b="1" smtClean="0">
                <a:solidFill>
                  <a:schemeClr val="bg1"/>
                </a:solidFill>
              </a:rPr>
              <a:pPr algn="ctr"/>
              <a:t>08.02.2022</a:t>
            </a:fld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62D9A5DB-7296-467A-BB43-725EA1CD254C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765A43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Що таке дані?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3747127-1FEE-4593-92F6-B8B3B74217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5095518" y="1142998"/>
            <a:ext cx="6788996" cy="5492977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2B8A1B5F-B71D-4EAE-AD80-51F0893E1C4C}"/>
              </a:ext>
            </a:extLst>
          </p:cNvPr>
          <p:cNvSpPr/>
          <p:nvPr/>
        </p:nvSpPr>
        <p:spPr>
          <a:xfrm>
            <a:off x="347870" y="1451113"/>
            <a:ext cx="4601817" cy="5184862"/>
          </a:xfrm>
          <a:prstGeom prst="roundRect">
            <a:avLst/>
          </a:prstGeom>
          <a:solidFill>
            <a:srgbClr val="F75757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Дані</a:t>
            </a:r>
            <a:r>
              <a:rPr lang="uk-UA" sz="3600" b="1" dirty="0"/>
              <a:t> – це сукупність відомостей (інформації), які зафіксовані (знаходяться) на деякому носії (диск, флешка тощо).</a:t>
            </a:r>
          </a:p>
        </p:txBody>
      </p:sp>
    </p:spTree>
    <p:extLst>
      <p:ext uri="{BB962C8B-B14F-4D97-AF65-F5344CB8AC3E}">
        <p14:creationId xmlns:p14="http://schemas.microsoft.com/office/powerpoint/2010/main" val="142460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618036D-C4D8-44EB-99EF-6FCA84267855}"/>
              </a:ext>
            </a:extLst>
          </p:cNvPr>
          <p:cNvSpPr txBox="1"/>
          <p:nvPr/>
        </p:nvSpPr>
        <p:spPr>
          <a:xfrm>
            <a:off x="1600700" y="144291"/>
            <a:ext cx="1566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Сьогодн</a:t>
            </a:r>
            <a:r>
              <a:rPr lang="uk-UA" sz="2000" b="1" dirty="0">
                <a:solidFill>
                  <a:schemeClr val="bg1"/>
                </a:solidFill>
              </a:rPr>
              <a:t>і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Дата 7">
            <a:extLst>
              <a:ext uri="{FF2B5EF4-FFF2-40B4-BE49-F238E27FC236}">
                <a16:creationId xmlns="" xmlns:a16="http://schemas.microsoft.com/office/drawing/2014/main" id="{78378C4C-2306-4FC4-94CF-3A68144393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700" y="573107"/>
            <a:ext cx="1643013" cy="400110"/>
          </a:xfrm>
        </p:spPr>
        <p:txBody>
          <a:bodyPr/>
          <a:lstStyle/>
          <a:p>
            <a:pPr algn="ctr"/>
            <a:fld id="{45AB5365-D8A3-45F2-94D1-6DD1E6698E88}" type="datetime1">
              <a:rPr lang="uk-UA" sz="2000" b="1" smtClean="0">
                <a:solidFill>
                  <a:schemeClr val="bg1"/>
                </a:solidFill>
              </a:rPr>
              <a:pPr algn="ctr"/>
              <a:t>08.02.2022</a:t>
            </a:fld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62D9A5DB-7296-467A-BB43-725EA1CD254C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765A43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>
                <a:solidFill>
                  <a:schemeClr val="bg1"/>
                </a:solidFill>
              </a:rPr>
              <a:t>Розгадай ребус</a:t>
            </a:r>
            <a:endParaRPr lang="uk-UA" sz="2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EA937DB-CC10-45FB-82ED-E156861315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793" y="5417605"/>
            <a:ext cx="1069309" cy="1166105"/>
          </a:xfrm>
          <a:prstGeom prst="rect">
            <a:avLst/>
          </a:prstGeom>
        </p:spPr>
      </p:pic>
      <p:pic>
        <p:nvPicPr>
          <p:cNvPr id="13" name="Picture 2" descr="Картинки по запросу перо">
            <a:extLst>
              <a:ext uri="{FF2B5EF4-FFF2-40B4-BE49-F238E27FC236}">
                <a16:creationId xmlns="" xmlns:a16="http://schemas.microsoft.com/office/drawing/2014/main" id="{D121E0C4-01CD-4015-8BF3-61E1CD844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64" y="1713815"/>
            <a:ext cx="3530362" cy="351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Картинки по запросу буква Е">
            <a:extLst>
              <a:ext uri="{FF2B5EF4-FFF2-40B4-BE49-F238E27FC236}">
                <a16:creationId xmlns="" xmlns:a16="http://schemas.microsoft.com/office/drawing/2014/main" id="{BF27298A-67C6-44C0-AB75-C6A73E27C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161" y="2700439"/>
            <a:ext cx="1974233" cy="197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Картинки по запросу удав">
            <a:extLst>
              <a:ext uri="{FF2B5EF4-FFF2-40B4-BE49-F238E27FC236}">
                <a16:creationId xmlns="" xmlns:a16="http://schemas.microsoft.com/office/drawing/2014/main" id="{6F7BF257-EF83-4DB3-8A91-09336A2CC9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5" t="-1194" r="5791" b="1194"/>
          <a:stretch/>
        </p:blipFill>
        <p:spPr bwMode="auto">
          <a:xfrm>
            <a:off x="6409177" y="2155392"/>
            <a:ext cx="2545980" cy="3023041"/>
          </a:xfrm>
          <a:prstGeom prst="rect">
            <a:avLst/>
          </a:prstGeom>
          <a:ln w="38100" cap="sq">
            <a:solidFill>
              <a:srgbClr val="58433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F5D32FA-C378-4932-902C-20D1E198CCDE}"/>
              </a:ext>
            </a:extLst>
          </p:cNvPr>
          <p:cNvSpPr txBox="1"/>
          <p:nvPr/>
        </p:nvSpPr>
        <p:spPr>
          <a:xfrm>
            <a:off x="9364497" y="2700439"/>
            <a:ext cx="19958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b="1" dirty="0">
                <a:solidFill>
                  <a:srgbClr val="584332"/>
                </a:solidFill>
              </a:rPr>
              <a:t>ЧА</a:t>
            </a:r>
            <a:endParaRPr lang="ru-RU" sz="9600" b="1" dirty="0">
              <a:solidFill>
                <a:srgbClr val="584332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7811EBFF-EED2-4F4D-BC66-AD4AF293ED3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059" y="4478893"/>
            <a:ext cx="512186" cy="101283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820BC4A6-0D5A-4D75-9ED0-7CC97398C9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375" y="1637219"/>
            <a:ext cx="512186" cy="101283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B783FB20-F808-45F2-93C7-7CB0301A2D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157" y="4672015"/>
            <a:ext cx="512186" cy="101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9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618036D-C4D8-44EB-99EF-6FCA84267855}"/>
              </a:ext>
            </a:extLst>
          </p:cNvPr>
          <p:cNvSpPr txBox="1"/>
          <p:nvPr/>
        </p:nvSpPr>
        <p:spPr>
          <a:xfrm>
            <a:off x="1600700" y="144291"/>
            <a:ext cx="1566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Сьогодн</a:t>
            </a:r>
            <a:r>
              <a:rPr lang="uk-UA" sz="2000" b="1" dirty="0">
                <a:solidFill>
                  <a:schemeClr val="bg1"/>
                </a:solidFill>
              </a:rPr>
              <a:t>і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Дата 7">
            <a:extLst>
              <a:ext uri="{FF2B5EF4-FFF2-40B4-BE49-F238E27FC236}">
                <a16:creationId xmlns="" xmlns:a16="http://schemas.microsoft.com/office/drawing/2014/main" id="{78378C4C-2306-4FC4-94CF-3A68144393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700" y="573107"/>
            <a:ext cx="1643013" cy="400110"/>
          </a:xfrm>
        </p:spPr>
        <p:txBody>
          <a:bodyPr/>
          <a:lstStyle/>
          <a:p>
            <a:pPr algn="ctr"/>
            <a:fld id="{45AB5365-D8A3-45F2-94D1-6DD1E6698E88}" type="datetime1">
              <a:rPr lang="uk-UA" sz="2000" b="1" smtClean="0">
                <a:solidFill>
                  <a:schemeClr val="bg1"/>
                </a:solidFill>
              </a:rPr>
              <a:pPr algn="ctr"/>
              <a:t>08.02.2022</a:t>
            </a:fld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62D9A5DB-7296-467A-BB43-725EA1CD254C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765A43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Дай відповідь на питання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FE610178-8A09-48F4-89FA-7EF1B65816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55"/>
          <a:stretch/>
        </p:blipFill>
        <p:spPr>
          <a:xfrm>
            <a:off x="380541" y="1679714"/>
            <a:ext cx="5879512" cy="4462669"/>
          </a:xfrm>
          <a:prstGeom prst="rect">
            <a:avLst/>
          </a:prstGeom>
        </p:spPr>
      </p:pic>
      <p:sp>
        <p:nvSpPr>
          <p:cNvPr id="10" name="Облачко с текстом: прямоугольное со скругленными углами 9">
            <a:extLst>
              <a:ext uri="{FF2B5EF4-FFF2-40B4-BE49-F238E27FC236}">
                <a16:creationId xmlns="" xmlns:a16="http://schemas.microsoft.com/office/drawing/2014/main" id="{98041E42-2FB2-4C84-AD0F-07C7A01C84A2}"/>
              </a:ext>
            </a:extLst>
          </p:cNvPr>
          <p:cNvSpPr/>
          <p:nvPr/>
        </p:nvSpPr>
        <p:spPr>
          <a:xfrm>
            <a:off x="6096000" y="1321904"/>
            <a:ext cx="5945203" cy="5247861"/>
          </a:xfrm>
          <a:prstGeom prst="wedgeRoundRectCallout">
            <a:avLst>
              <a:gd name="adj1" fmla="val -62460"/>
              <a:gd name="adj2" fmla="val -8051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dirty="0">
                <a:solidFill>
                  <a:schemeClr val="accent2">
                    <a:lumMod val="50000"/>
                  </a:schemeClr>
                </a:solidFill>
              </a:rPr>
              <a:t>Як ви передаєте інформацію в реальному житті?</a:t>
            </a:r>
          </a:p>
        </p:txBody>
      </p:sp>
    </p:spTree>
    <p:extLst>
      <p:ext uri="{BB962C8B-B14F-4D97-AF65-F5344CB8AC3E}">
        <p14:creationId xmlns:p14="http://schemas.microsoft.com/office/powerpoint/2010/main" val="321570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CFAD374-47D8-4916-8465-617319A67D9E}"/>
              </a:ext>
            </a:extLst>
          </p:cNvPr>
          <p:cNvSpPr txBox="1"/>
          <p:nvPr/>
        </p:nvSpPr>
        <p:spPr>
          <a:xfrm>
            <a:off x="1600700" y="144291"/>
            <a:ext cx="1566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Сьогодн</a:t>
            </a:r>
            <a:r>
              <a:rPr lang="uk-UA" sz="2000" b="1" dirty="0">
                <a:solidFill>
                  <a:schemeClr val="bg1"/>
                </a:solidFill>
              </a:rPr>
              <a:t>і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Дата 7">
            <a:extLst>
              <a:ext uri="{FF2B5EF4-FFF2-40B4-BE49-F238E27FC236}">
                <a16:creationId xmlns="" xmlns:a16="http://schemas.microsoft.com/office/drawing/2014/main" id="{FBB0DC72-9CB2-4972-B7E0-30044B97EB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700" y="573107"/>
            <a:ext cx="1643013" cy="400110"/>
          </a:xfrm>
        </p:spPr>
        <p:txBody>
          <a:bodyPr/>
          <a:lstStyle/>
          <a:p>
            <a:pPr algn="ctr"/>
            <a:fld id="{45AB5365-D8A3-45F2-94D1-6DD1E6698E88}" type="datetime1">
              <a:rPr lang="uk-UA" sz="2000" b="1" smtClean="0">
                <a:solidFill>
                  <a:schemeClr val="bg1"/>
                </a:solidFill>
              </a:rPr>
              <a:pPr algn="ctr"/>
              <a:t>08.02.2022</a:t>
            </a:fld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="" xmlns:a16="http://schemas.microsoft.com/office/drawing/2014/main" id="{6B42F7FC-1FA8-49F4-9582-016898379D1C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765A43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Пригадаємо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DE64F67-3913-46BD-9561-C83FCA1685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981" y="2919223"/>
            <a:ext cx="3794486" cy="3794486"/>
          </a:xfrm>
          <a:prstGeom prst="rect">
            <a:avLst/>
          </a:prstGeom>
        </p:spPr>
      </p:pic>
      <p:sp>
        <p:nvSpPr>
          <p:cNvPr id="7" name="Прямоугольник 7">
            <a:extLst>
              <a:ext uri="{FF2B5EF4-FFF2-40B4-BE49-F238E27FC236}">
                <a16:creationId xmlns="" xmlns:a16="http://schemas.microsoft.com/office/drawing/2014/main" id="{DAD8B40B-61A9-433D-B94E-684952BCE5E8}"/>
              </a:ext>
            </a:extLst>
          </p:cNvPr>
          <p:cNvSpPr/>
          <p:nvPr/>
        </p:nvSpPr>
        <p:spPr>
          <a:xfrm>
            <a:off x="3375258" y="1470862"/>
            <a:ext cx="8511830" cy="5016758"/>
          </a:xfrm>
          <a:prstGeom prst="rect">
            <a:avLst/>
          </a:prstGeom>
          <a:solidFill>
            <a:srgbClr val="765A43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uk-UA" sz="4000" b="1" dirty="0">
                <a:solidFill>
                  <a:schemeClr val="bg1"/>
                </a:solidFill>
              </a:rPr>
              <a:t>Яким чином можна знайти потрібні клавіші не дивлячись на клавіатуру?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4000" b="1" dirty="0">
                <a:solidFill>
                  <a:schemeClr val="bg1"/>
                </a:solidFill>
              </a:rPr>
              <a:t>На яких клавішах потрібно встановлювати пальці лівої та правої </a:t>
            </a:r>
            <a:r>
              <a:rPr lang="uk-UA" sz="4000" b="1" dirty="0" smtClean="0">
                <a:solidFill>
                  <a:schemeClr val="bg1"/>
                </a:solidFill>
              </a:rPr>
              <a:t>руки? </a:t>
            </a:r>
            <a:endParaRPr lang="uk-UA" sz="4000" b="1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uk-UA" sz="4000" b="1" dirty="0">
                <a:solidFill>
                  <a:schemeClr val="bg1"/>
                </a:solidFill>
              </a:rPr>
              <a:t>Яку роль під час введення тексту виконують великі пальці </a:t>
            </a:r>
            <a:r>
              <a:rPr lang="uk-UA" sz="4000" b="1" dirty="0" smtClean="0">
                <a:solidFill>
                  <a:schemeClr val="bg1"/>
                </a:solidFill>
              </a:rPr>
              <a:t>рук?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73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7BFF52D-0174-442A-8A95-A40726C713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5" r="1437" b="21223"/>
          <a:stretch/>
        </p:blipFill>
        <p:spPr>
          <a:xfrm>
            <a:off x="4161837" y="1771419"/>
            <a:ext cx="7829711" cy="4214192"/>
          </a:xfrm>
          <a:prstGeom prst="rect">
            <a:avLst/>
          </a:prstGeom>
          <a:ln w="38100" cap="sq">
            <a:solidFill>
              <a:srgbClr val="765A4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CFAD374-47D8-4916-8465-617319A67D9E}"/>
              </a:ext>
            </a:extLst>
          </p:cNvPr>
          <p:cNvSpPr txBox="1"/>
          <p:nvPr/>
        </p:nvSpPr>
        <p:spPr>
          <a:xfrm>
            <a:off x="1600700" y="144291"/>
            <a:ext cx="1566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Сьогодн</a:t>
            </a:r>
            <a:r>
              <a:rPr lang="uk-UA" sz="2000" b="1" dirty="0">
                <a:solidFill>
                  <a:schemeClr val="bg1"/>
                </a:solidFill>
              </a:rPr>
              <a:t>і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Дата 7">
            <a:extLst>
              <a:ext uri="{FF2B5EF4-FFF2-40B4-BE49-F238E27FC236}">
                <a16:creationId xmlns="" xmlns:a16="http://schemas.microsoft.com/office/drawing/2014/main" id="{FBB0DC72-9CB2-4972-B7E0-30044B97EB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700" y="573107"/>
            <a:ext cx="1643013" cy="400110"/>
          </a:xfrm>
        </p:spPr>
        <p:txBody>
          <a:bodyPr/>
          <a:lstStyle/>
          <a:p>
            <a:pPr algn="ctr"/>
            <a:fld id="{45AB5365-D8A3-45F2-94D1-6DD1E6698E88}" type="datetime1">
              <a:rPr lang="uk-UA" sz="2000" b="1" smtClean="0">
                <a:solidFill>
                  <a:schemeClr val="bg1"/>
                </a:solidFill>
              </a:rPr>
              <a:pPr algn="ctr"/>
              <a:t>08.02.2022</a:t>
            </a:fld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="" xmlns:a16="http://schemas.microsoft.com/office/drawing/2014/main" id="{6B42F7FC-1FA8-49F4-9582-016898379D1C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765A43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Початкові уявлення про Інтернет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5684A56-34DA-4142-B2CB-9A85830BA9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3"/>
          <a:stretch/>
        </p:blipFill>
        <p:spPr>
          <a:xfrm>
            <a:off x="207617" y="3056109"/>
            <a:ext cx="3907692" cy="3657600"/>
          </a:xfrm>
          <a:prstGeom prst="rect">
            <a:avLst/>
          </a:prstGeom>
        </p:spPr>
      </p:pic>
      <p:sp>
        <p:nvSpPr>
          <p:cNvPr id="11" name="Облачко с текстом: прямоугольное со скругленными углами 10">
            <a:extLst>
              <a:ext uri="{FF2B5EF4-FFF2-40B4-BE49-F238E27FC236}">
                <a16:creationId xmlns="" xmlns:a16="http://schemas.microsoft.com/office/drawing/2014/main" id="{62EBC8DD-67F1-4D5F-98CB-B81B76BB3B50}"/>
              </a:ext>
            </a:extLst>
          </p:cNvPr>
          <p:cNvSpPr/>
          <p:nvPr/>
        </p:nvSpPr>
        <p:spPr>
          <a:xfrm>
            <a:off x="299633" y="1252332"/>
            <a:ext cx="4806023" cy="1918252"/>
          </a:xfrm>
          <a:prstGeom prst="wedgeRoundRectCallout">
            <a:avLst>
              <a:gd name="adj1" fmla="val -2475"/>
              <a:gd name="adj2" fmla="val 70072"/>
              <a:gd name="adj3" fmla="val 16667"/>
            </a:avLst>
          </a:prstGeom>
          <a:solidFill>
            <a:srgbClr val="9CAB4C"/>
          </a:solidFill>
          <a:ln w="76200">
            <a:solidFill>
              <a:srgbClr val="14281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14281C"/>
                </a:solidFill>
              </a:rPr>
              <a:t>Уявляєте, люди раніше жили без світла! Чи зміг би так ти? Чим би ти не зміг користуватись?</a:t>
            </a:r>
          </a:p>
        </p:txBody>
      </p:sp>
    </p:spTree>
    <p:extLst>
      <p:ext uri="{BB962C8B-B14F-4D97-AF65-F5344CB8AC3E}">
        <p14:creationId xmlns:p14="http://schemas.microsoft.com/office/powerpoint/2010/main" val="186599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CFAD374-47D8-4916-8465-617319A67D9E}"/>
              </a:ext>
            </a:extLst>
          </p:cNvPr>
          <p:cNvSpPr txBox="1"/>
          <p:nvPr/>
        </p:nvSpPr>
        <p:spPr>
          <a:xfrm>
            <a:off x="1600700" y="144291"/>
            <a:ext cx="1566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Сьогодн</a:t>
            </a:r>
            <a:r>
              <a:rPr lang="uk-UA" sz="2000" b="1" dirty="0">
                <a:solidFill>
                  <a:schemeClr val="bg1"/>
                </a:solidFill>
              </a:rPr>
              <a:t>і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Дата 7">
            <a:extLst>
              <a:ext uri="{FF2B5EF4-FFF2-40B4-BE49-F238E27FC236}">
                <a16:creationId xmlns="" xmlns:a16="http://schemas.microsoft.com/office/drawing/2014/main" id="{FBB0DC72-9CB2-4972-B7E0-30044B97EB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700" y="573107"/>
            <a:ext cx="1643013" cy="400110"/>
          </a:xfrm>
        </p:spPr>
        <p:txBody>
          <a:bodyPr/>
          <a:lstStyle/>
          <a:p>
            <a:pPr algn="ctr"/>
            <a:fld id="{45AB5365-D8A3-45F2-94D1-6DD1E6698E88}" type="datetime1">
              <a:rPr lang="uk-UA" sz="2000" b="1" smtClean="0">
                <a:solidFill>
                  <a:schemeClr val="bg1"/>
                </a:solidFill>
              </a:rPr>
              <a:pPr algn="ctr"/>
              <a:t>08.02.2022</a:t>
            </a:fld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="" xmlns:a16="http://schemas.microsoft.com/office/drawing/2014/main" id="{6B42F7FC-1FA8-49F4-9582-016898379D1C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765A43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Початкові уявлення про Інтернет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5684A56-34DA-4142-B2CB-9A85830BA9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3"/>
          <a:stretch/>
        </p:blipFill>
        <p:spPr>
          <a:xfrm flipH="1">
            <a:off x="8225086" y="3567952"/>
            <a:ext cx="2996410" cy="2871943"/>
          </a:xfrm>
          <a:prstGeom prst="rect">
            <a:avLst/>
          </a:prstGeom>
        </p:spPr>
      </p:pic>
      <p:sp>
        <p:nvSpPr>
          <p:cNvPr id="11" name="Облачко с текстом: прямоугольное со скругленными углами 10">
            <a:extLst>
              <a:ext uri="{FF2B5EF4-FFF2-40B4-BE49-F238E27FC236}">
                <a16:creationId xmlns="" xmlns:a16="http://schemas.microsoft.com/office/drawing/2014/main" id="{62EBC8DD-67F1-4D5F-98CB-B81B76BB3B50}"/>
              </a:ext>
            </a:extLst>
          </p:cNvPr>
          <p:cNvSpPr/>
          <p:nvPr/>
        </p:nvSpPr>
        <p:spPr>
          <a:xfrm>
            <a:off x="7008546" y="1242392"/>
            <a:ext cx="4806023" cy="1918252"/>
          </a:xfrm>
          <a:prstGeom prst="wedgeRoundRectCallout">
            <a:avLst>
              <a:gd name="adj1" fmla="val -2475"/>
              <a:gd name="adj2" fmla="val 70072"/>
              <a:gd name="adj3" fmla="val 16667"/>
            </a:avLst>
          </a:prstGeom>
          <a:solidFill>
            <a:srgbClr val="9CAB4C"/>
          </a:solidFill>
          <a:ln w="76200">
            <a:solidFill>
              <a:srgbClr val="14281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14281C"/>
                </a:solidFill>
              </a:rPr>
              <a:t>Щоб передати інформацію на далекі відстані потрібно було писати </a:t>
            </a:r>
            <a:r>
              <a:rPr lang="uk-UA" sz="2400" b="1" dirty="0" smtClean="0">
                <a:solidFill>
                  <a:srgbClr val="14281C"/>
                </a:solidFill>
              </a:rPr>
              <a:t>листи, </a:t>
            </a:r>
            <a:r>
              <a:rPr lang="uk-UA" sz="2400" b="1" dirty="0">
                <a:solidFill>
                  <a:srgbClr val="14281C"/>
                </a:solidFill>
              </a:rPr>
              <a:t>котрі розвозили кіньми чи передавали голубами.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584A084-08DF-439F-BD3C-681D41E722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81"/>
          <a:stretch/>
        </p:blipFill>
        <p:spPr>
          <a:xfrm>
            <a:off x="3946640" y="1326775"/>
            <a:ext cx="2414499" cy="2019483"/>
          </a:xfrm>
          <a:prstGeom prst="rect">
            <a:avLst/>
          </a:prstGeom>
          <a:ln w="38100" cap="sq">
            <a:solidFill>
              <a:srgbClr val="765A4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980" y="3006414"/>
            <a:ext cx="2934333" cy="3617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94" y="2611328"/>
            <a:ext cx="2262811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955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3901</TotalTime>
  <Words>548</Words>
  <Application>Microsoft Office PowerPoint</Application>
  <PresentationFormat>Довільний</PresentationFormat>
  <Paragraphs>128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30</vt:i4>
      </vt:variant>
    </vt:vector>
  </HeadingPairs>
  <TitlesOfParts>
    <vt:vector size="31" baseType="lpstr"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https://vsimpptx.com</dc:title>
  <dc:creator>Василь Цупа</dc:creator>
  <cp:lastModifiedBy>User</cp:lastModifiedBy>
  <cp:revision>873</cp:revision>
  <dcterms:created xsi:type="dcterms:W3CDTF">2015-10-20T21:14:13Z</dcterms:created>
  <dcterms:modified xsi:type="dcterms:W3CDTF">2022-02-08T19:42:15Z</dcterms:modified>
</cp:coreProperties>
</file>