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813" r:id="rId3"/>
    <p:sldId id="1611" r:id="rId4"/>
    <p:sldId id="1597" r:id="rId5"/>
    <p:sldId id="1715" r:id="rId6"/>
    <p:sldId id="1716" r:id="rId7"/>
    <p:sldId id="1717" r:id="rId8"/>
    <p:sldId id="1718" r:id="rId9"/>
    <p:sldId id="1719" r:id="rId10"/>
    <p:sldId id="1720" r:id="rId11"/>
    <p:sldId id="1721" r:id="rId12"/>
    <p:sldId id="1724" r:id="rId13"/>
    <p:sldId id="1725" r:id="rId14"/>
    <p:sldId id="1727" r:id="rId15"/>
    <p:sldId id="1728" r:id="rId16"/>
    <p:sldId id="1729" r:id="rId17"/>
    <p:sldId id="1730" r:id="rId18"/>
    <p:sldId id="1506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5A43"/>
    <a:srgbClr val="371605"/>
    <a:srgbClr val="FF5757"/>
    <a:srgbClr val="E2CA44"/>
    <a:srgbClr val="6A9FD5"/>
    <a:srgbClr val="5B9BD5"/>
    <a:srgbClr val="A05639"/>
    <a:srgbClr val="FF6565"/>
    <a:srgbClr val="666666"/>
    <a:srgbClr val="3735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57" autoAdjust="0"/>
    <p:restoredTop sz="94660"/>
  </p:normalViewPr>
  <p:slideViewPr>
    <p:cSldViewPr snapToGrid="0">
      <p:cViewPr varScale="1">
        <p:scale>
          <a:sx n="85" d="100"/>
          <a:sy n="85" d="100"/>
        </p:scale>
        <p:origin x="-552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D86A0-1217-4E7B-9444-3CA2B7EAE60B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782C8-2FDC-4492-87C1-335491D2FD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05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782C8-2FDC-4492-87C1-335491D2FD94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0471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ED74D-05D6-4FA5-A0FE-FCFB5667ECCF}" type="datetime4">
              <a:rPr lang="uk-UA" smtClean="0"/>
              <a:t>8 лютого 2022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16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0754-E3B3-4AE5-8334-5A7D8D99D0DF}" type="datetime4">
              <a:rPr lang="uk-UA" smtClean="0"/>
              <a:t>8 лютого 2022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539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D4D5-8B29-41CC-AD9F-D860F61E6732}" type="datetime4">
              <a:rPr lang="uk-UA" smtClean="0"/>
              <a:t>8 лютого 2022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986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26BE-B476-4F10-92EF-5E8F098F3FFD}" type="datetime4">
              <a:rPr lang="uk-UA" smtClean="0"/>
              <a:t>8 лютого 2022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637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4AD0A-BC18-4447-81C4-B70106899EEB}" type="datetime4">
              <a:rPr lang="uk-UA" smtClean="0"/>
              <a:t>8 лютого 2022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277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71C79-03A4-43EF-BF0B-2A1838ED8C3B}" type="datetime4">
              <a:rPr lang="uk-UA" smtClean="0"/>
              <a:t>8 лютого 2022 р.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297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FCC2F-78EE-4DAB-AE28-7EE2FCCC9D7F}" type="datetime4">
              <a:rPr lang="uk-UA" smtClean="0"/>
              <a:t>8 лютого 2022 р.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176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6C602-D7B2-436E-A38A-787D03AA4BB5}" type="datetime4">
              <a:rPr lang="uk-UA" smtClean="0"/>
              <a:t>8 лютого 2022 р.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965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CF5C9-C2CE-4824-BBA2-613C7A3A53DD}" type="datetime4">
              <a:rPr lang="uk-UA" smtClean="0"/>
              <a:t>8 лютого 2022 р.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6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204E-09AB-4BA8-9868-771DB87F4C88}" type="datetime4">
              <a:rPr lang="uk-UA" smtClean="0"/>
              <a:t>8 лютого 2022 р.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191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AD62B-D05C-4AD1-AE28-D2EA13C2ADAF}" type="datetime4">
              <a:rPr lang="uk-UA" smtClean="0"/>
              <a:t>8 лютого 2022 р.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429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E0679-F8D0-4550-BE94-D8E867DD5806}" type="datetime4">
              <a:rPr lang="uk-UA" smtClean="0"/>
              <a:t>8 лютого 2022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77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8123" y="1155409"/>
            <a:ext cx="166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Сьогодн</a:t>
            </a:r>
            <a:r>
              <a:rPr lang="uk-UA" sz="2400" b="1" dirty="0">
                <a:solidFill>
                  <a:schemeClr val="bg1"/>
                </a:solidFill>
              </a:rPr>
              <a:t>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1171157" y="1617074"/>
            <a:ext cx="1756555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400" b="1" smtClean="0">
                <a:solidFill>
                  <a:schemeClr val="bg1"/>
                </a:solidFill>
              </a:rPr>
              <a:pPr algn="ctr"/>
              <a:t>08.02.2022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8B8F9FE-FD7D-4D5E-A4F0-5CB7444DCCD6}"/>
              </a:ext>
            </a:extLst>
          </p:cNvPr>
          <p:cNvSpPr txBox="1"/>
          <p:nvPr/>
        </p:nvSpPr>
        <p:spPr>
          <a:xfrm>
            <a:off x="1218123" y="2644170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№2</a:t>
            </a:r>
            <a:r>
              <a:rPr lang="en-US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1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CBD5F42-DCD4-4828-A98A-C0B8D74F6F8F}"/>
              </a:ext>
            </a:extLst>
          </p:cNvPr>
          <p:cNvSpPr txBox="1"/>
          <p:nvPr/>
        </p:nvSpPr>
        <p:spPr>
          <a:xfrm>
            <a:off x="850106" y="368121"/>
            <a:ext cx="240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Інформатика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" name="Прямокутник 1">
            <a:extLst>
              <a:ext uri="{FF2B5EF4-FFF2-40B4-BE49-F238E27FC236}">
                <a16:creationId xmlns="" xmlns:a16="http://schemas.microsoft.com/office/drawing/2014/main" id="{1F112EBB-7526-446B-ABB5-75E518B2EBFE}"/>
              </a:ext>
            </a:extLst>
          </p:cNvPr>
          <p:cNvSpPr/>
          <p:nvPr/>
        </p:nvSpPr>
        <p:spPr>
          <a:xfrm>
            <a:off x="3448240" y="4094296"/>
            <a:ext cx="85993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400" b="1" dirty="0">
                <a:solidFill>
                  <a:srgbClr val="765A43"/>
                </a:solidFill>
                <a:effectLst/>
                <a:ea typeface="Calibri" panose="020F0502020204030204" pitchFamily="34" charset="0"/>
                <a:cs typeface="Bookman Old Style" panose="02050604050505020204" pitchFamily="18" charset="0"/>
              </a:rPr>
              <a:t>Складові частини об’єктів. Зміна вигляду об’єктів у середовищі </a:t>
            </a:r>
            <a:r>
              <a:rPr lang="en-US" sz="5400" b="1" dirty="0">
                <a:solidFill>
                  <a:srgbClr val="765A43"/>
                </a:solidFill>
                <a:effectLst/>
                <a:ea typeface="Calibri" panose="020F0502020204030204" pitchFamily="34" charset="0"/>
                <a:cs typeface="Bookman Old Style" panose="02050604050505020204" pitchFamily="18" charset="0"/>
              </a:rPr>
              <a:t>Scratch</a:t>
            </a:r>
            <a:r>
              <a:rPr lang="uk-UA" sz="5400" b="1" dirty="0">
                <a:solidFill>
                  <a:srgbClr val="765A43"/>
                </a:solidFill>
                <a:effectLst/>
                <a:ea typeface="Calibri" panose="020F0502020204030204" pitchFamily="34" charset="0"/>
                <a:cs typeface="Bookman Old Style" panose="02050604050505020204" pitchFamily="18" charset="0"/>
              </a:rPr>
              <a:t>. </a:t>
            </a:r>
            <a:endParaRPr lang="uk-UA" sz="333300" b="1" dirty="0">
              <a:solidFill>
                <a:srgbClr val="765A43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45E9D15-BB40-4889-A6A6-AE3C951840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9"/>
          <a:stretch/>
        </p:blipFill>
        <p:spPr>
          <a:xfrm>
            <a:off x="6882063" y="178381"/>
            <a:ext cx="5165557" cy="3883203"/>
          </a:xfrm>
          <a:prstGeom prst="rect">
            <a:avLst/>
          </a:prstGeom>
          <a:ln w="38100" cap="sq">
            <a:solidFill>
              <a:srgbClr val="765A4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367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=""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46382" y="52515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Проєкт «Робот подорожує Землею»</a:t>
            </a:r>
          </a:p>
        </p:txBody>
      </p:sp>
      <p:sp>
        <p:nvSpPr>
          <p:cNvPr id="29" name="Дата 1">
            <a:extLst>
              <a:ext uri="{FF2B5EF4-FFF2-40B4-BE49-F238E27FC236}">
                <a16:creationId xmlns="" xmlns:a16="http://schemas.microsoft.com/office/drawing/2014/main" id="{36BA19C0-C988-450A-8839-87B7F0255EB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3E494E10-48AF-4E3C-988D-2C4029CA1EFF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21B1AC5-5E70-4EF7-8414-C97E291D3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02" y="1254618"/>
            <a:ext cx="11346598" cy="5444273"/>
          </a:xfrm>
          <a:prstGeom prst="rect">
            <a:avLst/>
          </a:prstGeom>
        </p:spPr>
      </p:pic>
      <p:sp>
        <p:nvSpPr>
          <p:cNvPr id="4" name="Стрілка: угору 3">
            <a:extLst>
              <a:ext uri="{FF2B5EF4-FFF2-40B4-BE49-F238E27FC236}">
                <a16:creationId xmlns="" xmlns:a16="http://schemas.microsoft.com/office/drawing/2014/main" id="{2DBFCDDE-CA58-4655-B541-D693ADCD2F28}"/>
              </a:ext>
            </a:extLst>
          </p:cNvPr>
          <p:cNvSpPr/>
          <p:nvPr/>
        </p:nvSpPr>
        <p:spPr>
          <a:xfrm rot="19851707">
            <a:off x="9032749" y="5206489"/>
            <a:ext cx="172009" cy="254113"/>
          </a:xfrm>
          <a:prstGeom prst="upArrow">
            <a:avLst>
              <a:gd name="adj1" fmla="val 46101"/>
              <a:gd name="adj2" fmla="val 1079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5715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=""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46382" y="52515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Проєкт «Робот подорожує Землею»</a:t>
            </a:r>
          </a:p>
        </p:txBody>
      </p:sp>
      <p:sp>
        <p:nvSpPr>
          <p:cNvPr id="29" name="Дата 1">
            <a:extLst>
              <a:ext uri="{FF2B5EF4-FFF2-40B4-BE49-F238E27FC236}">
                <a16:creationId xmlns="" xmlns:a16="http://schemas.microsoft.com/office/drawing/2014/main" id="{36BA19C0-C988-450A-8839-87B7F0255EB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3E494E10-48AF-4E3C-988D-2C4029CA1EFF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7A61370-B9D7-4D20-8683-B3E60F953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02" y="1264242"/>
            <a:ext cx="11346598" cy="5444273"/>
          </a:xfrm>
          <a:prstGeom prst="rect">
            <a:avLst/>
          </a:prstGeom>
        </p:spPr>
      </p:pic>
      <p:sp>
        <p:nvSpPr>
          <p:cNvPr id="9" name="Стрілка: угору 8">
            <a:extLst>
              <a:ext uri="{FF2B5EF4-FFF2-40B4-BE49-F238E27FC236}">
                <a16:creationId xmlns="" xmlns:a16="http://schemas.microsoft.com/office/drawing/2014/main" id="{AD11555B-B8EA-4659-A65C-1A8F68FDB537}"/>
              </a:ext>
            </a:extLst>
          </p:cNvPr>
          <p:cNvSpPr/>
          <p:nvPr/>
        </p:nvSpPr>
        <p:spPr>
          <a:xfrm rot="19851707">
            <a:off x="10959500" y="6204422"/>
            <a:ext cx="168613" cy="248023"/>
          </a:xfrm>
          <a:prstGeom prst="upArrow">
            <a:avLst>
              <a:gd name="adj1" fmla="val 46101"/>
              <a:gd name="adj2" fmla="val 1079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60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=""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46382" y="52515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Проєкт «Робот подорожує Землею»</a:t>
            </a:r>
          </a:p>
        </p:txBody>
      </p:sp>
      <p:sp>
        <p:nvSpPr>
          <p:cNvPr id="29" name="Дата 1">
            <a:extLst>
              <a:ext uri="{FF2B5EF4-FFF2-40B4-BE49-F238E27FC236}">
                <a16:creationId xmlns="" xmlns:a16="http://schemas.microsoft.com/office/drawing/2014/main" id="{36BA19C0-C988-450A-8839-87B7F0255EB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3E494E10-48AF-4E3C-988D-2C4029CA1EFF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7180E96-C1D5-4CCA-A35A-852E14395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02" y="1254617"/>
            <a:ext cx="11340196" cy="5441202"/>
          </a:xfrm>
          <a:prstGeom prst="rect">
            <a:avLst/>
          </a:prstGeom>
        </p:spPr>
      </p:pic>
      <p:sp>
        <p:nvSpPr>
          <p:cNvPr id="9" name="Стрілка: угору 8">
            <a:extLst>
              <a:ext uri="{FF2B5EF4-FFF2-40B4-BE49-F238E27FC236}">
                <a16:creationId xmlns="" xmlns:a16="http://schemas.microsoft.com/office/drawing/2014/main" id="{3BD44CBB-8C0C-4AFD-828F-6577CA36FF07}"/>
              </a:ext>
            </a:extLst>
          </p:cNvPr>
          <p:cNvSpPr/>
          <p:nvPr/>
        </p:nvSpPr>
        <p:spPr>
          <a:xfrm rot="19851707">
            <a:off x="8225926" y="4356372"/>
            <a:ext cx="168613" cy="248023"/>
          </a:xfrm>
          <a:prstGeom prst="upArrow">
            <a:avLst>
              <a:gd name="adj1" fmla="val 46101"/>
              <a:gd name="adj2" fmla="val 1079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514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=""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46382" y="52515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Проєкт «Робот подорожує Землею»</a:t>
            </a:r>
          </a:p>
        </p:txBody>
      </p:sp>
      <p:sp>
        <p:nvSpPr>
          <p:cNvPr id="29" name="Дата 1">
            <a:extLst>
              <a:ext uri="{FF2B5EF4-FFF2-40B4-BE49-F238E27FC236}">
                <a16:creationId xmlns="" xmlns:a16="http://schemas.microsoft.com/office/drawing/2014/main" id="{36BA19C0-C988-450A-8839-87B7F0255EB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3E494E10-48AF-4E3C-988D-2C4029CA1EFF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4574CA4-5ADB-4C87-A6F3-313CB5CD1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02" y="1254617"/>
            <a:ext cx="11340198" cy="5441202"/>
          </a:xfrm>
          <a:prstGeom prst="rect">
            <a:avLst/>
          </a:prstGeom>
        </p:spPr>
      </p:pic>
      <p:sp>
        <p:nvSpPr>
          <p:cNvPr id="9" name="Стрілка: угору 8">
            <a:extLst>
              <a:ext uri="{FF2B5EF4-FFF2-40B4-BE49-F238E27FC236}">
                <a16:creationId xmlns="" xmlns:a16="http://schemas.microsoft.com/office/drawing/2014/main" id="{CB543E7D-65BD-4CE7-A561-1ECF30BE7508}"/>
              </a:ext>
            </a:extLst>
          </p:cNvPr>
          <p:cNvSpPr/>
          <p:nvPr/>
        </p:nvSpPr>
        <p:spPr>
          <a:xfrm rot="19851707">
            <a:off x="11547772" y="5479372"/>
            <a:ext cx="168613" cy="248023"/>
          </a:xfrm>
          <a:prstGeom prst="upArrow">
            <a:avLst>
              <a:gd name="adj1" fmla="val 46101"/>
              <a:gd name="adj2" fmla="val 1079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59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=""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46382" y="52515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Проєкт «Робот подорожує Землею»</a:t>
            </a:r>
          </a:p>
        </p:txBody>
      </p:sp>
      <p:sp>
        <p:nvSpPr>
          <p:cNvPr id="29" name="Дата 1">
            <a:extLst>
              <a:ext uri="{FF2B5EF4-FFF2-40B4-BE49-F238E27FC236}">
                <a16:creationId xmlns="" xmlns:a16="http://schemas.microsoft.com/office/drawing/2014/main" id="{36BA19C0-C988-450A-8839-87B7F0255EB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3E494E10-48AF-4E3C-988D-2C4029CA1EFF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5A59A32-827A-4412-8A39-5B8351D38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00" y="1254617"/>
            <a:ext cx="11340198" cy="54412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400EAD3-0729-469C-8AE8-D7815A6D98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61" t="39776" r="70938" b="54094"/>
          <a:stretch/>
        </p:blipFill>
        <p:spPr>
          <a:xfrm>
            <a:off x="3346382" y="3429000"/>
            <a:ext cx="317634" cy="333551"/>
          </a:xfrm>
          <a:prstGeom prst="ellipse">
            <a:avLst/>
          </a:prstGeom>
          <a:ln w="38100">
            <a:solidFill>
              <a:srgbClr val="FF000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8B23739-B04A-4590-8FC6-5233A7B94E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27" t="39776" r="39872" b="54094"/>
          <a:stretch/>
        </p:blipFill>
        <p:spPr>
          <a:xfrm>
            <a:off x="6926980" y="3429000"/>
            <a:ext cx="317634" cy="333551"/>
          </a:xfrm>
          <a:prstGeom prst="ellipse">
            <a:avLst/>
          </a:prstGeom>
          <a:ln w="38100">
            <a:solidFill>
              <a:srgbClr val="FF000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DDF473F-9653-4A0A-8A45-FB008EC415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27" t="81177" r="39872" b="12693"/>
          <a:stretch/>
        </p:blipFill>
        <p:spPr>
          <a:xfrm>
            <a:off x="6926980" y="5671686"/>
            <a:ext cx="317634" cy="333551"/>
          </a:xfrm>
          <a:prstGeom prst="ellipse">
            <a:avLst/>
          </a:prstGeom>
          <a:ln w="38100">
            <a:solidFill>
              <a:srgbClr val="FF000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785F04E4-2833-4115-821D-20C05E9DB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29" t="81177" r="70370" b="12693"/>
          <a:stretch/>
        </p:blipFill>
        <p:spPr>
          <a:xfrm>
            <a:off x="3468301" y="5671686"/>
            <a:ext cx="317634" cy="333551"/>
          </a:xfrm>
          <a:prstGeom prst="ellipse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2351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=""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46382" y="52515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Проєкт «Робот подорожує Землею»</a:t>
            </a:r>
          </a:p>
        </p:txBody>
      </p:sp>
      <p:sp>
        <p:nvSpPr>
          <p:cNvPr id="29" name="Дата 1">
            <a:extLst>
              <a:ext uri="{FF2B5EF4-FFF2-40B4-BE49-F238E27FC236}">
                <a16:creationId xmlns="" xmlns:a16="http://schemas.microsoft.com/office/drawing/2014/main" id="{36BA19C0-C988-450A-8839-87B7F0255EB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3E494E10-48AF-4E3C-988D-2C4029CA1EFF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B44BA87-2708-4A83-8A97-C3B6FE458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99" y="1254617"/>
            <a:ext cx="11340197" cy="5441202"/>
          </a:xfrm>
          <a:prstGeom prst="rect">
            <a:avLst/>
          </a:prstGeom>
        </p:spPr>
      </p:pic>
      <p:sp>
        <p:nvSpPr>
          <p:cNvPr id="6" name="Стрілка: угору 5">
            <a:extLst>
              <a:ext uri="{FF2B5EF4-FFF2-40B4-BE49-F238E27FC236}">
                <a16:creationId xmlns="" xmlns:a16="http://schemas.microsoft.com/office/drawing/2014/main" id="{27E847B8-5CD2-4ECF-AECB-D8C3C3A943A6}"/>
              </a:ext>
            </a:extLst>
          </p:cNvPr>
          <p:cNvSpPr/>
          <p:nvPr/>
        </p:nvSpPr>
        <p:spPr>
          <a:xfrm rot="19851707">
            <a:off x="11547770" y="5546749"/>
            <a:ext cx="168613" cy="248023"/>
          </a:xfrm>
          <a:prstGeom prst="upArrow">
            <a:avLst>
              <a:gd name="adj1" fmla="val 46101"/>
              <a:gd name="adj2" fmla="val 1079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784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=""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46382" y="52515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Проєкт «Робот подорожує Землею»</a:t>
            </a:r>
          </a:p>
        </p:txBody>
      </p:sp>
      <p:sp>
        <p:nvSpPr>
          <p:cNvPr id="29" name="Дата 1">
            <a:extLst>
              <a:ext uri="{FF2B5EF4-FFF2-40B4-BE49-F238E27FC236}">
                <a16:creationId xmlns="" xmlns:a16="http://schemas.microsoft.com/office/drawing/2014/main" id="{36BA19C0-C988-450A-8839-87B7F0255EB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3E494E10-48AF-4E3C-988D-2C4029CA1EFF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E98E008-F5C0-4D5E-B0FD-809F5E80C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99" y="1254617"/>
            <a:ext cx="11340197" cy="54412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F4487B0-8442-4341-9653-CCD4DDAB8F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9" t="15687" r="92669" b="26895"/>
          <a:stretch/>
        </p:blipFill>
        <p:spPr>
          <a:xfrm>
            <a:off x="546099" y="2108200"/>
            <a:ext cx="711201" cy="312420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895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=""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46382" y="52515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Проєкт «Робот подорожує Землею»</a:t>
            </a:r>
          </a:p>
        </p:txBody>
      </p:sp>
      <p:sp>
        <p:nvSpPr>
          <p:cNvPr id="29" name="Дата 1">
            <a:extLst>
              <a:ext uri="{FF2B5EF4-FFF2-40B4-BE49-F238E27FC236}">
                <a16:creationId xmlns="" xmlns:a16="http://schemas.microsoft.com/office/drawing/2014/main" id="{36BA19C0-C988-450A-8839-87B7F0255EB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3E494E10-48AF-4E3C-988D-2C4029CA1EFF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DB81999-5992-4138-8A23-A1ECA69593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529" r="9385" b="10937"/>
          <a:stretch/>
        </p:blipFill>
        <p:spPr>
          <a:xfrm>
            <a:off x="137331" y="4230147"/>
            <a:ext cx="3053834" cy="2561613"/>
          </a:xfrm>
          <a:prstGeom prst="rect">
            <a:avLst/>
          </a:prstGeom>
        </p:spPr>
      </p:pic>
      <p:pic>
        <p:nvPicPr>
          <p:cNvPr id="6" name="Picture 2" descr="ÐÐ°ÑÑÐ¸Ð½ÐºÐ¸ Ð¿Ð¾ Ð·Ð°Ð¿ÑÐ¾ÑÑ Ð²Ð¸Ð´ÐµÐ¾">
            <a:extLst>
              <a:ext uri="{FF2B5EF4-FFF2-40B4-BE49-F238E27FC236}">
                <a16:creationId xmlns="" xmlns:a16="http://schemas.microsoft.com/office/drawing/2014/main" id="{47FF055B-58EF-4B5E-97BF-89D79CF5DC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443357" y="2600145"/>
            <a:ext cx="2579422" cy="165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andicam 2021-01-14 12-57-31-044">
            <a:hlinkClick r:id="" action="ppaction://media"/>
            <a:extLst>
              <a:ext uri="{FF2B5EF4-FFF2-40B4-BE49-F238E27FC236}">
                <a16:creationId xmlns="" xmlns:a16="http://schemas.microsoft.com/office/drawing/2014/main" id="{FA4E3AAE-2908-41AA-B53D-D0057B05C6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5748" y="1150655"/>
            <a:ext cx="7190071" cy="5407574"/>
          </a:xfrm>
          <a:prstGeom prst="rect">
            <a:avLst/>
          </a:prstGeom>
          <a:ln w="38100" cap="sq">
            <a:solidFill>
              <a:srgbClr val="765A4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724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="" xmlns:a16="http://schemas.microsoft.com/office/drawing/2014/main" id="{A3A847A0-4D69-4E5E-BEF4-544C4669328A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Працюємо за комп’ютером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CEFEE95-4057-4F29-B914-11D7D97909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" t="18750" r="8160" b="26250"/>
          <a:stretch/>
        </p:blipFill>
        <p:spPr>
          <a:xfrm>
            <a:off x="128416" y="1863139"/>
            <a:ext cx="6125497" cy="4374088"/>
          </a:xfrm>
          <a:prstGeom prst="rect">
            <a:avLst/>
          </a:prstGeom>
        </p:spPr>
      </p:pic>
      <p:sp>
        <p:nvSpPr>
          <p:cNvPr id="5" name="Дата 1">
            <a:extLst>
              <a:ext uri="{FF2B5EF4-FFF2-40B4-BE49-F238E27FC236}">
                <a16:creationId xmlns="" xmlns:a16="http://schemas.microsoft.com/office/drawing/2014/main" id="{BCA5AF8D-9A90-4C51-A384-93C6710ABCB2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EA3D17B-3CE3-422F-A75E-4A456984B4FF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кутник 1">
            <a:extLst>
              <a:ext uri="{FF2B5EF4-FFF2-40B4-BE49-F238E27FC236}">
                <a16:creationId xmlns="" xmlns:a16="http://schemas.microsoft.com/office/drawing/2014/main" id="{D9CBB840-C936-4F7E-B07D-514C25A2D818}"/>
              </a:ext>
            </a:extLst>
          </p:cNvPr>
          <p:cNvSpPr/>
          <p:nvPr/>
        </p:nvSpPr>
        <p:spPr>
          <a:xfrm>
            <a:off x="6371924" y="1139622"/>
            <a:ext cx="5415349" cy="5173977"/>
          </a:xfrm>
          <a:prstGeom prst="rect">
            <a:avLst/>
          </a:prstGeom>
          <a:ln w="76200">
            <a:solidFill>
              <a:srgbClr val="58433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інструкційною карткою</a:t>
            </a:r>
          </a:p>
        </p:txBody>
      </p:sp>
    </p:spTree>
    <p:extLst>
      <p:ext uri="{BB962C8B-B14F-4D97-AF65-F5344CB8AC3E}">
        <p14:creationId xmlns:p14="http://schemas.microsoft.com/office/powerpoint/2010/main" val="102027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="" xmlns:a16="http://schemas.microsoft.com/office/drawing/2014/main" id="{6B42F7FC-1FA8-49F4-9582-016898379D1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Сьогодні на уроці ми...</a:t>
            </a:r>
          </a:p>
        </p:txBody>
      </p:sp>
      <p:pic>
        <p:nvPicPr>
          <p:cNvPr id="17" name="Picture 6" descr="коричневая деревянная рамка черная доска для рисования мелом PNG ...">
            <a:extLst>
              <a:ext uri="{FF2B5EF4-FFF2-40B4-BE49-F238E27FC236}">
                <a16:creationId xmlns="" xmlns:a16="http://schemas.microsoft.com/office/drawing/2014/main" id="{9ADE2015-31BD-40C6-860A-D7E8BB59F2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00" b="90000" l="0" r="100000">
                        <a14:foregroundMark x1="81600" y1="69600" x2="81600" y2="69600"/>
                        <a14:foregroundMark x1="85000" y1="69800" x2="85000" y2="69800"/>
                        <a14:foregroundMark x1="79600" y1="69600" x2="79600" y2="6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06" b="17594"/>
          <a:stretch/>
        </p:blipFill>
        <p:spPr bwMode="auto">
          <a:xfrm>
            <a:off x="3375258" y="973217"/>
            <a:ext cx="8437937" cy="621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845A49F-55E2-461C-889B-3F8BAA2982EC}"/>
              </a:ext>
            </a:extLst>
          </p:cNvPr>
          <p:cNvSpPr txBox="1"/>
          <p:nvPr/>
        </p:nvSpPr>
        <p:spPr>
          <a:xfrm>
            <a:off x="4196615" y="1914465"/>
            <a:ext cx="66028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uk-UA" sz="4000" b="1" dirty="0">
                <a:solidFill>
                  <a:schemeClr val="bg1"/>
                </a:solidFill>
              </a:rPr>
              <a:t>дізнаємось, з яких частин складають об’єкти в середовищі </a:t>
            </a:r>
            <a:r>
              <a:rPr lang="en-US" sz="4000" b="1" dirty="0">
                <a:solidFill>
                  <a:schemeClr val="bg1"/>
                </a:solidFill>
              </a:rPr>
              <a:t>Scratch;</a:t>
            </a:r>
            <a:endParaRPr lang="ru-RU" sz="4000" b="1" dirty="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4000" b="1" dirty="0">
                <a:solidFill>
                  <a:schemeClr val="bg1"/>
                </a:solidFill>
              </a:rPr>
              <a:t>в</a:t>
            </a:r>
            <a:r>
              <a:rPr lang="uk-UA" sz="4000" b="1" dirty="0" err="1">
                <a:solidFill>
                  <a:schemeClr val="bg1"/>
                </a:solidFill>
              </a:rPr>
              <a:t>изначимо</a:t>
            </a:r>
            <a:r>
              <a:rPr lang="uk-UA" sz="4000" b="1" dirty="0">
                <a:solidFill>
                  <a:schemeClr val="bg1"/>
                </a:solidFill>
              </a:rPr>
              <a:t>, як можна змінити вигляд об’єктів у середовищі </a:t>
            </a:r>
            <a:r>
              <a:rPr lang="en-US" sz="4000" b="1" dirty="0">
                <a:solidFill>
                  <a:schemeClr val="bg1"/>
                </a:solidFill>
              </a:rPr>
              <a:t>Scratch.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0" name="Picture 2" descr="клипарт сова на прозрачном фоне: 5 тыс изображений найдено в ...">
            <a:extLst>
              <a:ext uri="{FF2B5EF4-FFF2-40B4-BE49-F238E27FC236}">
                <a16:creationId xmlns="" xmlns:a16="http://schemas.microsoft.com/office/drawing/2014/main" id="{900F504C-58BE-4682-A456-228B38F7D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47" y="3577185"/>
            <a:ext cx="3880236" cy="313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07420727-3154-49F2-9DC9-16B063DC2FAD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0F5802A-CF81-4D7E-8A1D-4C3773BF002B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82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кутник 9">
            <a:extLst>
              <a:ext uri="{FF2B5EF4-FFF2-40B4-BE49-F238E27FC236}">
                <a16:creationId xmlns="" xmlns:a16="http://schemas.microsoft.com/office/drawing/2014/main" id="{D8E6349D-ACB9-47F5-89CF-188259D5AD04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Пригадаємо інформацію з минулого уроку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7">
            <a:extLst>
              <a:ext uri="{FF2B5EF4-FFF2-40B4-BE49-F238E27FC236}">
                <a16:creationId xmlns="" xmlns:a16="http://schemas.microsoft.com/office/drawing/2014/main" id="{FC91E5F0-2FA4-4D5F-B5D9-753105A8ADC2}"/>
              </a:ext>
            </a:extLst>
          </p:cNvPr>
          <p:cNvSpPr/>
          <p:nvPr/>
        </p:nvSpPr>
        <p:spPr>
          <a:xfrm>
            <a:off x="2383994" y="1589432"/>
            <a:ext cx="9503094" cy="2585323"/>
          </a:xfrm>
          <a:prstGeom prst="rect">
            <a:avLst/>
          </a:prstGeom>
          <a:solidFill>
            <a:srgbClr val="765A43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uk-UA" sz="5400" b="1" dirty="0">
                <a:solidFill>
                  <a:schemeClr val="bg1"/>
                </a:solidFill>
              </a:rPr>
              <a:t>Чому важливо дотримуватись правильної послідовності під час побудови алгоритмів?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4BDB8F9-06C0-4226-88E5-8CAC42BB6F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2"/>
          <a:stretch/>
        </p:blipFill>
        <p:spPr>
          <a:xfrm>
            <a:off x="383457" y="1334173"/>
            <a:ext cx="2000537" cy="5258356"/>
          </a:xfrm>
          <a:prstGeom prst="rect">
            <a:avLst/>
          </a:prstGeom>
        </p:spPr>
      </p:pic>
      <p:sp>
        <p:nvSpPr>
          <p:cNvPr id="8" name="Дата 1">
            <a:extLst>
              <a:ext uri="{FF2B5EF4-FFF2-40B4-BE49-F238E27FC236}">
                <a16:creationId xmlns="" xmlns:a16="http://schemas.microsoft.com/office/drawing/2014/main" id="{EB2BD6F2-FB5E-47BF-95D8-0A2AF34F5ACA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E489712-41EF-4C94-BF19-7DE28F84E448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9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=""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46382" y="52515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Вбудовані виконавці у середовищі </a:t>
            </a:r>
            <a:r>
              <a:rPr lang="en-US" sz="2000" b="1" dirty="0">
                <a:solidFill>
                  <a:schemeClr val="bg1"/>
                </a:solidFill>
              </a:rPr>
              <a:t>Scratch </a:t>
            </a:r>
            <a:r>
              <a:rPr lang="uk-UA" sz="2000" b="1" dirty="0">
                <a:solidFill>
                  <a:schemeClr val="bg1"/>
                </a:solidFill>
              </a:rPr>
              <a:t>є </a:t>
            </a:r>
            <a:r>
              <a:rPr lang="uk-UA" sz="2000" b="1" dirty="0">
                <a:solidFill>
                  <a:srgbClr val="FFFF00"/>
                </a:solidFill>
              </a:rPr>
              <a:t>векторним</a:t>
            </a:r>
          </a:p>
        </p:txBody>
      </p:sp>
      <p:sp>
        <p:nvSpPr>
          <p:cNvPr id="29" name="Дата 1">
            <a:extLst>
              <a:ext uri="{FF2B5EF4-FFF2-40B4-BE49-F238E27FC236}">
                <a16:creationId xmlns="" xmlns:a16="http://schemas.microsoft.com/office/drawing/2014/main" id="{36BA19C0-C988-450A-8839-87B7F0255EB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3E494E10-48AF-4E3C-988D-2C4029CA1EFF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911ECFB-7C23-4B50-82AA-A5DD7AD8A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06" y="1312486"/>
            <a:ext cx="11102988" cy="5386406"/>
          </a:xfrm>
          <a:prstGeom prst="rect">
            <a:avLst/>
          </a:prstGeom>
        </p:spPr>
      </p:pic>
      <p:sp>
        <p:nvSpPr>
          <p:cNvPr id="10" name="Прямокутник: округлені кути 9">
            <a:extLst>
              <a:ext uri="{FF2B5EF4-FFF2-40B4-BE49-F238E27FC236}">
                <a16:creationId xmlns="" xmlns:a16="http://schemas.microsoft.com/office/drawing/2014/main" id="{9AE1FA4C-DC3A-45E2-A1E9-F96354C85C2D}"/>
              </a:ext>
            </a:extLst>
          </p:cNvPr>
          <p:cNvSpPr/>
          <p:nvPr/>
        </p:nvSpPr>
        <p:spPr>
          <a:xfrm>
            <a:off x="715911" y="4948748"/>
            <a:ext cx="3368842" cy="119353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Векторний малюнок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зображення, котре створене на комп’ютері з геометричних фігур та ліній.</a:t>
            </a:r>
          </a:p>
        </p:txBody>
      </p:sp>
    </p:spTree>
    <p:extLst>
      <p:ext uri="{BB962C8B-B14F-4D97-AF65-F5344CB8AC3E}">
        <p14:creationId xmlns:p14="http://schemas.microsoft.com/office/powerpoint/2010/main" val="393587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=""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46382" y="52515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Щоб об’єкт виглядав цілісним його частини </a:t>
            </a:r>
            <a:r>
              <a:rPr lang="uk-UA" sz="2000" b="1" dirty="0">
                <a:solidFill>
                  <a:srgbClr val="FFFF00"/>
                </a:solidFill>
              </a:rPr>
              <a:t>групують</a:t>
            </a:r>
          </a:p>
        </p:txBody>
      </p:sp>
      <p:sp>
        <p:nvSpPr>
          <p:cNvPr id="29" name="Дата 1">
            <a:extLst>
              <a:ext uri="{FF2B5EF4-FFF2-40B4-BE49-F238E27FC236}">
                <a16:creationId xmlns="" xmlns:a16="http://schemas.microsoft.com/office/drawing/2014/main" id="{36BA19C0-C988-450A-8839-87B7F0255EB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3E494E10-48AF-4E3C-988D-2C4029CA1EFF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6F72585-16A3-4355-9C9E-97DE2E08A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07" y="1312487"/>
            <a:ext cx="11102988" cy="538640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DFE6A0E-5F21-4104-91CF-340F323D9F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31" t="16019" r="69708" b="78799"/>
          <a:stretch/>
        </p:blipFill>
        <p:spPr>
          <a:xfrm>
            <a:off x="3257068" y="2175309"/>
            <a:ext cx="650789" cy="27913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119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=""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46382" y="52515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Розберемо (розгрупуємо робота)</a:t>
            </a:r>
          </a:p>
        </p:txBody>
      </p:sp>
      <p:sp>
        <p:nvSpPr>
          <p:cNvPr id="29" name="Дата 1">
            <a:extLst>
              <a:ext uri="{FF2B5EF4-FFF2-40B4-BE49-F238E27FC236}">
                <a16:creationId xmlns="" xmlns:a16="http://schemas.microsoft.com/office/drawing/2014/main" id="{36BA19C0-C988-450A-8839-87B7F0255EB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3E494E10-48AF-4E3C-988D-2C4029CA1EFF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AE58DBD-F179-4314-8216-721CA8DBFB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529" r="9385" b="10937"/>
          <a:stretch/>
        </p:blipFill>
        <p:spPr>
          <a:xfrm>
            <a:off x="137331" y="5759889"/>
            <a:ext cx="1230148" cy="1031871"/>
          </a:xfrm>
          <a:prstGeom prst="rect">
            <a:avLst/>
          </a:prstGeom>
        </p:spPr>
      </p:pic>
      <p:pic>
        <p:nvPicPr>
          <p:cNvPr id="9" name="Picture 2" descr="ÐÐ°ÑÑÐ¸Ð½ÐºÐ¸ Ð¿Ð¾ Ð·Ð°Ð¿ÑÐ¾ÑÑ Ð²Ð¸Ð´ÐµÐ¾">
            <a:extLst>
              <a:ext uri="{FF2B5EF4-FFF2-40B4-BE49-F238E27FC236}">
                <a16:creationId xmlns="" xmlns:a16="http://schemas.microsoft.com/office/drawing/2014/main" id="{30DFB561-9FD5-4F7C-B1AE-18BD1EB8E4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217766" y="4957010"/>
            <a:ext cx="1051761" cy="67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Складові робота">
            <a:hlinkClick r:id="" action="ppaction://media"/>
            <a:extLst>
              <a:ext uri="{FF2B5EF4-FFF2-40B4-BE49-F238E27FC236}">
                <a16:creationId xmlns="" xmlns:a16="http://schemas.microsoft.com/office/drawing/2014/main" id="{3E437810-47C6-47E1-8A2F-920AC6E22D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30417" y="1456402"/>
            <a:ext cx="10443817" cy="5075043"/>
          </a:xfrm>
          <a:prstGeom prst="rect">
            <a:avLst/>
          </a:prstGeom>
          <a:ln w="38100" cap="sq">
            <a:solidFill>
              <a:srgbClr val="765A4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65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=""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46382" y="52515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Змінення властивостей об’єкта </a:t>
            </a:r>
          </a:p>
        </p:txBody>
      </p:sp>
      <p:sp>
        <p:nvSpPr>
          <p:cNvPr id="29" name="Дата 1">
            <a:extLst>
              <a:ext uri="{FF2B5EF4-FFF2-40B4-BE49-F238E27FC236}">
                <a16:creationId xmlns="" xmlns:a16="http://schemas.microsoft.com/office/drawing/2014/main" id="{36BA19C0-C988-450A-8839-87B7F0255EB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3E494E10-48AF-4E3C-988D-2C4029CA1EFF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953F6BA-6991-4E76-A731-615A9F373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84" y="1221551"/>
            <a:ext cx="11290432" cy="54773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507D56B-E732-4C8D-80B6-C485707CB8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65" t="16007" r="56678" b="72219"/>
          <a:stretch/>
        </p:blipFill>
        <p:spPr>
          <a:xfrm>
            <a:off x="1463040" y="2098307"/>
            <a:ext cx="3878981" cy="64489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087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=""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46382" y="52515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Змінення властивостей об’єкта 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9" name="Дата 1">
            <a:extLst>
              <a:ext uri="{FF2B5EF4-FFF2-40B4-BE49-F238E27FC236}">
                <a16:creationId xmlns="" xmlns:a16="http://schemas.microsoft.com/office/drawing/2014/main" id="{36BA19C0-C988-450A-8839-87B7F0255EB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3E494E10-48AF-4E3C-988D-2C4029CA1EFF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96E87A0-064A-436C-B4EA-83CF38F9CE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529" r="9385" b="10937"/>
          <a:stretch/>
        </p:blipFill>
        <p:spPr>
          <a:xfrm>
            <a:off x="137331" y="5759889"/>
            <a:ext cx="1230148" cy="1031871"/>
          </a:xfrm>
          <a:prstGeom prst="rect">
            <a:avLst/>
          </a:prstGeom>
        </p:spPr>
      </p:pic>
      <p:pic>
        <p:nvPicPr>
          <p:cNvPr id="6" name="Picture 2" descr="ÐÐ°ÑÑÐ¸Ð½ÐºÐ¸ Ð¿Ð¾ Ð·Ð°Ð¿ÑÐ¾ÑÑ Ð²Ð¸Ð´ÐµÐ¾">
            <a:extLst>
              <a:ext uri="{FF2B5EF4-FFF2-40B4-BE49-F238E27FC236}">
                <a16:creationId xmlns="" xmlns:a16="http://schemas.microsoft.com/office/drawing/2014/main" id="{810ACB2D-8A92-42FF-983C-F55C1520A9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217766" y="4957010"/>
            <a:ext cx="1051761" cy="67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міна властивостей">
            <a:hlinkClick r:id="" action="ppaction://media"/>
            <a:extLst>
              <a:ext uri="{FF2B5EF4-FFF2-40B4-BE49-F238E27FC236}">
                <a16:creationId xmlns="" xmlns:a16="http://schemas.microsoft.com/office/drawing/2014/main" id="{926E68E0-3B98-4AF1-81A2-0D0EE0A59C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4975" y="1386926"/>
            <a:ext cx="10279259" cy="4995078"/>
          </a:xfrm>
          <a:prstGeom prst="rect">
            <a:avLst/>
          </a:prstGeom>
          <a:ln w="38100" cap="sq">
            <a:solidFill>
              <a:srgbClr val="765A4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92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=""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46382" y="52515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Програмне змінення властивостей</a:t>
            </a:r>
          </a:p>
        </p:txBody>
      </p:sp>
      <p:sp>
        <p:nvSpPr>
          <p:cNvPr id="29" name="Дата 1">
            <a:extLst>
              <a:ext uri="{FF2B5EF4-FFF2-40B4-BE49-F238E27FC236}">
                <a16:creationId xmlns="" xmlns:a16="http://schemas.microsoft.com/office/drawing/2014/main" id="{36BA19C0-C988-450A-8839-87B7F0255EB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3E494E10-48AF-4E3C-988D-2C4029CA1EFF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2915B58-A941-4401-8022-A47DBF8CD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67" y="1151493"/>
            <a:ext cx="11347665" cy="544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8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4070</TotalTime>
  <Words>195</Words>
  <Application>Microsoft Office PowerPoint</Application>
  <PresentationFormat>Довільний</PresentationFormat>
  <Paragraphs>63</Paragraphs>
  <Slides>18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18</vt:i4>
      </vt:variant>
    </vt:vector>
  </HeadingPairs>
  <TitlesOfParts>
    <vt:vector size="19" baseType="lpstr"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https://vsimpptx.com</dc:title>
  <dc:creator>Василь Цупа</dc:creator>
  <cp:lastModifiedBy>User</cp:lastModifiedBy>
  <cp:revision>1548</cp:revision>
  <dcterms:created xsi:type="dcterms:W3CDTF">2015-10-20T21:14:13Z</dcterms:created>
  <dcterms:modified xsi:type="dcterms:W3CDTF">2022-02-08T20:15:47Z</dcterms:modified>
</cp:coreProperties>
</file>