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2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9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4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12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9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56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59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9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6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4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4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1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3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5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4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7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9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3B0F-4ACD-45AD-A03F-36C3141FA814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D324-D7FD-43A9-9E3C-3266DBB83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4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3%D0%BA%D1%80%D0%B0%D1%97%D0%BD%D0%B0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6973" y="642716"/>
            <a:ext cx="6933127" cy="1822831"/>
          </a:xfrm>
        </p:spPr>
        <p:txBody>
          <a:bodyPr/>
          <a:lstStyle/>
          <a:p>
            <a:r>
              <a:rPr lang="ru-RU" dirty="0" smtClean="0"/>
              <a:t>Ви</a:t>
            </a:r>
            <a:r>
              <a:rPr lang="uk-UA" dirty="0" err="1" smtClean="0"/>
              <a:t>датні</a:t>
            </a:r>
            <a:r>
              <a:rPr lang="uk-UA" dirty="0" smtClean="0"/>
              <a:t> спортсмени </a:t>
            </a:r>
            <a:br>
              <a:rPr lang="uk-UA" dirty="0" smtClean="0"/>
            </a:br>
            <a:r>
              <a:rPr lang="uk-UA" dirty="0" smtClean="0"/>
              <a:t>України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1" y="3460371"/>
            <a:ext cx="3495624" cy="2622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29" y="3366207"/>
            <a:ext cx="4762500" cy="3171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79" y="451931"/>
            <a:ext cx="3814114" cy="25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9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9" y="399245"/>
            <a:ext cx="5881352" cy="609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972" y="549276"/>
            <a:ext cx="567958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err="1" smtClean="0">
                <a:effectLst/>
                <a:latin typeface="Arial" panose="020B0604020202020204" pitchFamily="34" charset="0"/>
              </a:rPr>
              <a:t>Лі́лія</a:t>
            </a:r>
            <a:r>
              <a:rPr lang="ru-RU" sz="28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effectLst/>
                <a:latin typeface="Arial" panose="020B0604020202020204" pitchFamily="34" charset="0"/>
              </a:rPr>
              <a:t>Олекса́ндрівна</a:t>
            </a:r>
            <a:r>
              <a:rPr lang="ru-RU" sz="28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effectLst/>
                <a:latin typeface="Arial" panose="020B0604020202020204" pitchFamily="34" charset="0"/>
              </a:rPr>
              <a:t>Подкопа́єва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15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серпня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1978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Донецьк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) —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українська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спортсменка (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спортивна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гімнастика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).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Заслужений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майстер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спорту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1994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).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Суддя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міжнародної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категорії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Абсолютна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чемпіонка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1995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Японія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),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1996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Велика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Британія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).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Володарка Кубка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1995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).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У 1996 р. на 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XXVI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Олімпійських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іграх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в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Атланті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посіла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перше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місце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абсолютній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першості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перше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місце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у 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вільних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вправах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друге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місце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колоді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Володарка 45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золотих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21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срібної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та 14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бронзових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медалей.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Після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закінчення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спортивної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кар'єри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Л.Подкопаєва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розгорнула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в США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власний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бізнес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виробництва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спортивного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одягу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взялася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за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створення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Донецькій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області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мережі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гімнастичних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шкіл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Стала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засновницею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і головою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Міжнародного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благодійного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фонду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«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Здоров'я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поколінь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»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Організувала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спортивний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 фестиваль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«Золота 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Лілія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»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90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9" y="463640"/>
            <a:ext cx="5769601" cy="46235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65194" y="562840"/>
            <a:ext cx="56151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Ломаче́нко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Васи́ль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Анато́лійович</a:t>
            </a:r>
            <a:r>
              <a:rPr lang="ru-RU" b="1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17 лютого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1988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м.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Білгород-Дністровський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Одеська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область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 —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український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професійний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боксер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в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напівлегкій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версія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WBO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(2014 — 2016)), </a:t>
            </a:r>
            <a:endParaRPr lang="uk-UA" sz="2000" b="0" i="0" dirty="0" smtClean="0">
              <a:effectLst/>
              <a:latin typeface="Arial" panose="020B0604020202020204" pitchFamily="34" charset="0"/>
            </a:endParaRPr>
          </a:p>
          <a:p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другій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напівлегкій</a:t>
            </a:r>
            <a:r>
              <a:rPr lang="ru-RU" sz="2000" dirty="0" smtClean="0"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вазі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версія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WBO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(2016 — 2018)) 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та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легкій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версії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WBA (Super)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(2018 —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т.ч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.),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WBO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(2018 —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т.ч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.),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WBC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(2019 —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т.ч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.) та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The Ring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(2018 —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т.ч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.))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вагових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категоріях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З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вересня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2018 року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очолив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рейтинг </a:t>
            </a:r>
            <a:r>
              <a:rPr lang="ru-RU" sz="2000" b="0" i="0" u="sng" dirty="0" err="1" smtClean="0">
                <a:effectLst/>
                <a:latin typeface="Arial" panose="020B0604020202020204" pitchFamily="34" charset="0"/>
              </a:rPr>
              <a:t>найкращих</a:t>
            </a:r>
            <a:r>
              <a:rPr lang="ru-RU" sz="2000" b="0" i="0" u="sng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sng" dirty="0" err="1" smtClean="0">
                <a:effectLst/>
                <a:latin typeface="Arial" panose="020B0604020202020204" pitchFamily="34" charset="0"/>
              </a:rPr>
              <a:t>боксерів</a:t>
            </a:r>
            <a:r>
              <a:rPr lang="ru-RU" sz="2000" b="0" i="0" u="sng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sng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000" b="0" i="0" u="sng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sng" dirty="0" err="1" smtClean="0">
                <a:effectLst/>
                <a:latin typeface="Arial" panose="020B0604020202020204" pitchFamily="34" charset="0"/>
              </a:rPr>
              <a:t>незалежно</a:t>
            </a:r>
            <a:r>
              <a:rPr lang="ru-RU" sz="2000" b="0" i="0" u="sng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sng" dirty="0" err="1" smtClean="0">
                <a:effectLst/>
                <a:latin typeface="Arial" panose="020B0604020202020204" pitchFamily="34" charset="0"/>
              </a:rPr>
              <a:t>від</a:t>
            </a:r>
            <a:r>
              <a:rPr lang="ru-RU" sz="2000" b="0" i="0" u="sng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sng" dirty="0" err="1" smtClean="0">
                <a:effectLst/>
                <a:latin typeface="Arial" panose="020B0604020202020204" pitchFamily="34" charset="0"/>
              </a:rPr>
              <a:t>вагових</a:t>
            </a:r>
            <a:r>
              <a:rPr lang="ru-RU" sz="2000" b="0" i="0" u="sng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sng" dirty="0" err="1" smtClean="0">
                <a:effectLst/>
                <a:latin typeface="Arial" panose="020B0604020202020204" pitchFamily="34" charset="0"/>
              </a:rPr>
              <a:t>категорій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Дворазовий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Олімпійських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ігор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(у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2008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та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2012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роках). На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аматорському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рівні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дворазовий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2009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2011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2008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багаторазовий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Найтитулованіший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український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боксер.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689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44" y="811369"/>
            <a:ext cx="7035890" cy="4690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679" y="523311"/>
            <a:ext cx="46916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Мерле́ні</a:t>
            </a:r>
            <a:r>
              <a:rPr lang="ru-RU" sz="28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Іри́на</a:t>
            </a:r>
            <a:r>
              <a:rPr lang="ru-RU" sz="28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Олексі́ївна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sz="20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уроджена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1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Ірина</a:t>
            </a:r>
            <a:r>
              <a:rPr lang="ru-RU" sz="2000" b="0" i="1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 smtClean="0">
                <a:effectLst/>
                <a:latin typeface="Arial" panose="020B0604020202020204" pitchFamily="34" charset="0"/>
              </a:rPr>
              <a:t>Олексіївна</a:t>
            </a:r>
            <a:r>
              <a:rPr lang="ru-RU" sz="2000" b="0" i="1" dirty="0" smtClean="0">
                <a:effectLst/>
                <a:latin typeface="Arial" panose="020B0604020202020204" pitchFamily="34" charset="0"/>
              </a:rPr>
              <a:t> Мельник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; нар.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8 лютого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1982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Кам'янець-Подільський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 — </a:t>
            </a:r>
            <a:r>
              <a:rPr lang="ru-RU" sz="2000" b="0" i="0" u="sng" dirty="0" err="1" smtClean="0">
                <a:effectLst/>
                <a:latin typeface="Arial" panose="020B0604020202020204" pitchFamily="34" charset="0"/>
              </a:rPr>
              <a:t>заслужений</a:t>
            </a:r>
            <a:r>
              <a:rPr lang="ru-RU" sz="2000" b="0" i="0" u="sng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sng" dirty="0" err="1" smtClean="0">
                <a:effectLst/>
                <a:latin typeface="Arial" panose="020B0604020202020204" pitchFamily="34" charset="0"/>
              </a:rPr>
              <a:t>майстер</a:t>
            </a:r>
            <a:r>
              <a:rPr lang="ru-RU" sz="2000" b="0" i="0" u="sng" dirty="0" smtClean="0">
                <a:effectLst/>
                <a:latin typeface="Arial" panose="020B0604020202020204" pitchFamily="34" charset="0"/>
              </a:rPr>
              <a:t> спорту </a:t>
            </a:r>
            <a:r>
              <a:rPr lang="ru-RU" sz="2000" b="0" i="0" u="sng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з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вільної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боротьби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олімпійська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чемпіонка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Афіни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2004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бронзова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призерка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Олімпіади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Пекін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2008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);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2000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2001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2003, 2007),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2004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2005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вагова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категорія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— до 48 кг.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Олімпійських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ігор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2004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в м.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Афіни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Триразова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срібний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призер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чемпіонату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2007,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Багаторазова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4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0" y="296950"/>
            <a:ext cx="6322181" cy="44167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1713" y="394692"/>
            <a:ext cx="5022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Олекса́ндр</a:t>
            </a:r>
            <a:r>
              <a:rPr lang="ru-RU" sz="28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Олекса́ндрович</a:t>
            </a:r>
            <a:r>
              <a:rPr lang="ru-RU" sz="28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У́сик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17 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січня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1987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Сімферополь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 —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професійний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український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боксер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Абсолютний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в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першій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важкій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вазі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версії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WBO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(2016 — 2019),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WBC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(2018 — 2019),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IBF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(2018 — 2019),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WBA (Super)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(2018 — 2019),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The Ring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(2018 —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т.ч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.),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олімпійський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2012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2011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2008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багаторазовий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Заслужений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майстер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спорту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21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липня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2018 року став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абсолютним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чемпіоном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в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першій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важкій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вазі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перемігши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осетина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Мурата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Гассієва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у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фіналі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Всесвітньої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боксерської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суперсерії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WBSS.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Олександр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— перший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українець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який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отримав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титул абсолютного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світу</a:t>
            </a:r>
            <a:endParaRPr lang="ru-RU" sz="20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5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83" y="244699"/>
            <a:ext cx="4346733" cy="63621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3589" y="526685"/>
            <a:ext cx="63664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Серебря́нська</a:t>
            </a:r>
            <a:r>
              <a:rPr lang="ru-RU" sz="28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Катери́на</a:t>
            </a:r>
            <a:r>
              <a:rPr lang="ru-RU" sz="28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Оле́гівна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25 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жовтня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1977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Сімферополь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) —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українська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художня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гімнастка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заслужений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майстер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спорту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з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художньої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гімнастики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sng" dirty="0" err="1" smtClean="0">
                <a:effectLst/>
                <a:latin typeface="Arial" panose="020B0604020202020204" pitchFamily="34" charset="0"/>
              </a:rPr>
              <a:t>олімпійська</a:t>
            </a:r>
            <a:r>
              <a:rPr lang="ru-RU" sz="2400" b="0" i="0" u="sng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sng" dirty="0" err="1" smtClean="0">
                <a:effectLst/>
                <a:latin typeface="Arial" panose="020B0604020202020204" pitchFamily="34" charset="0"/>
              </a:rPr>
              <a:t>чемпіонка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Багатократна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володарка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призових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місць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на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Чемпіонатах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художньої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гімнастики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1992–1998 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рр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. (8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золотих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4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срібних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3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бронзових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медалі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), на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Чемпіонатах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(9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золотих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3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срібних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4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бронзових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медалі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),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474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6" y="413279"/>
            <a:ext cx="3983932" cy="59867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05340" y="1070354"/>
            <a:ext cx="5692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О́льга</a:t>
            </a:r>
            <a:r>
              <a:rPr lang="ru-RU" sz="3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Генна́діївна</a:t>
            </a:r>
            <a:r>
              <a:rPr lang="ru-RU" sz="3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Харла́н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4вересня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1990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Миколаїв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 —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українська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фехтувальниця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шабля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),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олімпійська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чемпіонка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2008 року у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командній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першості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бронзова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призерка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Олімпіади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2012 року, шестиразова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2009 року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в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командній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першості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2013 в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індивідуальній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командній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2014 в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індивідуальній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2017 в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індивідуальній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2019 в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індивідуальній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), восьмиразова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з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фехтування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найкраща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спортсменка року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(2008, 2009).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181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36" y="360608"/>
            <a:ext cx="5578937" cy="60810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236" y="490804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Лобано́вський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Вале́рій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Васи́льович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6 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січня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1939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Київ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Українська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РСР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— 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13 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травня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2002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Запоріжжя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Україна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 —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видатний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український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футболіст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і 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тренер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Багаторічний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наставник 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«Динамо» (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Київ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)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на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чолі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якого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двічі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вигравав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Кубок 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володарів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кубків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УЄФА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Тричі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був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наставником 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збірної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СРСР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з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якою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став 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віце-чемпіоном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1988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Тренер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збірної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у 2000—2001 роках. 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Другий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найтитулованіший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тренер в 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історії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світового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футболу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та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найтитулованіший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футбольний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тренер ХХ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століття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 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Майстер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спорту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СРСР.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Нагороджений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радянськими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орденами 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«Знак 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Пошани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»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і 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Трудового Червоного Прапора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 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Заслужений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 тренер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СРСР та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 </a:t>
            </a:r>
            <a:r>
              <a:rPr lang="ru-RU" sz="2000" b="0" i="0" strike="noStrike" dirty="0" smtClean="0">
                <a:effectLst/>
                <a:latin typeface="Arial" panose="020B0604020202020204" pitchFamily="34" charset="0"/>
              </a:rPr>
              <a:t>Герой </a:t>
            </a:r>
            <a:r>
              <a:rPr lang="ru-RU" sz="2000" b="0" i="0" strike="noStrike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952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3" y="901521"/>
            <a:ext cx="7053330" cy="50370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08383" y="463640"/>
            <a:ext cx="449472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err="1" smtClean="0">
                <a:effectLst/>
                <a:latin typeface="Arial" panose="020B0604020202020204" pitchFamily="34" charset="0"/>
              </a:rPr>
              <a:t>Оле́г</a:t>
            </a:r>
            <a:r>
              <a:rPr lang="ru-RU" sz="28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effectLst/>
                <a:latin typeface="Arial" panose="020B0604020202020204" pitchFamily="34" charset="0"/>
              </a:rPr>
              <a:t>Володи́мирович</a:t>
            </a:r>
            <a:r>
              <a:rPr lang="ru-RU" sz="28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effectLst/>
                <a:latin typeface="Arial" panose="020B0604020202020204" pitchFamily="34" charset="0"/>
              </a:rPr>
              <a:t>Лісого́р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17 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січня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1979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sng" dirty="0" err="1" smtClean="0">
                <a:effectLst/>
                <a:latin typeface="Arial" panose="020B0604020202020204" pitchFamily="34" charset="0"/>
              </a:rPr>
              <a:t>Бровари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</a:t>
            </a:r>
            <a:r>
              <a:rPr lang="ru-RU" sz="2000" dirty="0">
                <a:latin typeface="PT Sans"/>
              </a:rPr>
              <a:t> </a:t>
            </a:r>
            <a:r>
              <a:rPr lang="ru-RU" sz="2000" b="0" i="0" dirty="0" err="1" smtClean="0">
                <a:effectLst/>
                <a:latin typeface="PT Sans"/>
              </a:rPr>
              <a:t>Семиразовий</a:t>
            </a:r>
            <a:r>
              <a:rPr lang="ru-RU" sz="2000" b="0" i="0" dirty="0" smtClean="0">
                <a:effectLst/>
                <a:latin typeface="PT Sans"/>
              </a:rPr>
              <a:t> </a:t>
            </a:r>
            <a:r>
              <a:rPr lang="ru-RU" sz="2000" b="0" i="0" dirty="0" err="1" smtClean="0">
                <a:effectLst/>
                <a:latin typeface="PT Sans"/>
              </a:rPr>
              <a:t>чемпіон</a:t>
            </a:r>
            <a:r>
              <a:rPr lang="ru-RU" sz="2000" b="0" i="0" dirty="0" smtClean="0">
                <a:effectLst/>
                <a:latin typeface="PT Sans"/>
              </a:rPr>
              <a:t> </a:t>
            </a:r>
            <a:r>
              <a:rPr lang="ru-RU" sz="2000" b="0" i="0" dirty="0" err="1" smtClean="0">
                <a:effectLst/>
                <a:latin typeface="PT Sans"/>
              </a:rPr>
              <a:t>світу</a:t>
            </a:r>
            <a:r>
              <a:rPr lang="ru-RU" sz="2000" b="0" i="0" dirty="0" smtClean="0">
                <a:effectLst/>
                <a:latin typeface="PT Sans"/>
              </a:rPr>
              <a:t> (2001, 2007 - 50м, 2002, 2006, 2008 – коротка вода); </a:t>
            </a:r>
            <a:r>
              <a:rPr lang="ru-RU" sz="2000" b="0" i="0" dirty="0" err="1" smtClean="0">
                <a:effectLst/>
                <a:latin typeface="PT Sans"/>
              </a:rPr>
              <a:t>семиразовий</a:t>
            </a:r>
            <a:r>
              <a:rPr lang="ru-RU" sz="2000" b="0" i="0" dirty="0" smtClean="0">
                <a:effectLst/>
                <a:latin typeface="PT Sans"/>
              </a:rPr>
              <a:t> </a:t>
            </a:r>
            <a:r>
              <a:rPr lang="ru-RU" sz="2000" b="0" i="0" dirty="0" err="1" smtClean="0">
                <a:effectLst/>
                <a:latin typeface="PT Sans"/>
              </a:rPr>
              <a:t>чемпіон</a:t>
            </a:r>
            <a:r>
              <a:rPr lang="ru-RU" sz="2000" b="0" i="0" dirty="0" smtClean="0">
                <a:effectLst/>
                <a:latin typeface="PT Sans"/>
              </a:rPr>
              <a:t> </a:t>
            </a:r>
            <a:r>
              <a:rPr lang="ru-RU" sz="2000" b="0" i="0" dirty="0" err="1" smtClean="0">
                <a:effectLst/>
                <a:latin typeface="PT Sans"/>
              </a:rPr>
              <a:t>Європи</a:t>
            </a:r>
            <a:r>
              <a:rPr lang="ru-RU" sz="2000" b="0" i="0" dirty="0" smtClean="0">
                <a:effectLst/>
                <a:latin typeface="PT Sans"/>
              </a:rPr>
              <a:t> на </a:t>
            </a:r>
            <a:r>
              <a:rPr lang="ru-RU" sz="2000" b="0" i="0" dirty="0" err="1" smtClean="0">
                <a:effectLst/>
                <a:latin typeface="PT Sans"/>
              </a:rPr>
              <a:t>дистанція</a:t>
            </a:r>
            <a:r>
              <a:rPr lang="ru-RU" sz="2000" b="0" i="0" dirty="0" smtClean="0">
                <a:effectLst/>
                <a:latin typeface="PT Sans"/>
              </a:rPr>
              <a:t> 50 м, 100м. 13-разовий </a:t>
            </a:r>
            <a:r>
              <a:rPr lang="ru-RU" sz="2000" b="0" i="0" dirty="0" err="1" smtClean="0">
                <a:effectLst/>
                <a:latin typeface="PT Sans"/>
              </a:rPr>
              <a:t>чемпіон</a:t>
            </a:r>
            <a:r>
              <a:rPr lang="ru-RU" sz="2000" b="0" i="0" dirty="0" smtClean="0">
                <a:effectLst/>
                <a:latin typeface="PT Sans"/>
              </a:rPr>
              <a:t> </a:t>
            </a:r>
            <a:r>
              <a:rPr lang="ru-RU" sz="2000" b="0" i="0" dirty="0" err="1" smtClean="0">
                <a:effectLst/>
                <a:latin typeface="PT Sans"/>
              </a:rPr>
              <a:t>Європи</a:t>
            </a:r>
            <a:r>
              <a:rPr lang="ru-RU" sz="2000" b="0" i="0" dirty="0" smtClean="0">
                <a:effectLst/>
                <a:latin typeface="PT Sans"/>
              </a:rPr>
              <a:t> на </a:t>
            </a:r>
            <a:r>
              <a:rPr lang="ru-RU" sz="2000" b="0" i="0" dirty="0" err="1" smtClean="0">
                <a:effectLst/>
                <a:latin typeface="PT Sans"/>
              </a:rPr>
              <a:t>короткій</a:t>
            </a:r>
            <a:r>
              <a:rPr lang="ru-RU" sz="2000" b="0" i="0" dirty="0" smtClean="0">
                <a:effectLst/>
                <a:latin typeface="PT Sans"/>
              </a:rPr>
              <a:t> </a:t>
            </a:r>
            <a:r>
              <a:rPr lang="ru-RU" sz="2000" b="0" i="0" dirty="0" err="1" smtClean="0">
                <a:effectLst/>
                <a:latin typeface="PT Sans"/>
              </a:rPr>
              <a:t>воді</a:t>
            </a:r>
            <a:r>
              <a:rPr lang="ru-RU" sz="2000" b="0" i="0" dirty="0" smtClean="0">
                <a:effectLst/>
                <a:latin typeface="PT Sans"/>
              </a:rPr>
              <a:t> на </a:t>
            </a:r>
            <a:r>
              <a:rPr lang="ru-RU" sz="2000" b="0" i="0" dirty="0" err="1" smtClean="0">
                <a:effectLst/>
                <a:latin typeface="PT Sans"/>
              </a:rPr>
              <a:t>дистанціях</a:t>
            </a:r>
            <a:r>
              <a:rPr lang="ru-RU" sz="2000" b="0" i="0" dirty="0" smtClean="0">
                <a:effectLst/>
                <a:latin typeface="PT Sans"/>
              </a:rPr>
              <a:t> 50 і 100 м. </a:t>
            </a:r>
            <a:r>
              <a:rPr lang="ru-RU" sz="2000" b="0" i="0" dirty="0" err="1" smtClean="0">
                <a:effectLst/>
                <a:latin typeface="PT Sans"/>
              </a:rPr>
              <a:t>Коронний</a:t>
            </a:r>
            <a:r>
              <a:rPr lang="ru-RU" sz="2000" b="0" i="0" dirty="0" smtClean="0">
                <a:effectLst/>
                <a:latin typeface="PT Sans"/>
              </a:rPr>
              <a:t> стиль – брасс. </a:t>
            </a:r>
            <a:r>
              <a:rPr lang="ru-RU" sz="2000" b="0" i="0" dirty="0" err="1" smtClean="0">
                <a:effectLst/>
                <a:latin typeface="PT Sans"/>
              </a:rPr>
              <a:t>Володар</a:t>
            </a:r>
            <a:r>
              <a:rPr lang="ru-RU" sz="2000" b="0" i="0" dirty="0" smtClean="0">
                <a:effectLst/>
                <a:latin typeface="PT Sans"/>
              </a:rPr>
              <a:t> </a:t>
            </a:r>
            <a:r>
              <a:rPr lang="ru-RU" sz="2000" b="0" i="0" dirty="0" err="1" smtClean="0">
                <a:effectLst/>
                <a:latin typeface="PT Sans"/>
              </a:rPr>
              <a:t>світових</a:t>
            </a:r>
            <a:r>
              <a:rPr lang="ru-RU" sz="2000" b="0" i="0" dirty="0" smtClean="0">
                <a:effectLst/>
                <a:latin typeface="PT Sans"/>
              </a:rPr>
              <a:t> </a:t>
            </a:r>
            <a:r>
              <a:rPr lang="ru-RU" sz="2000" b="0" i="0" dirty="0" err="1" smtClean="0">
                <a:effectLst/>
                <a:latin typeface="PT Sans"/>
              </a:rPr>
              <a:t>рекордів</a:t>
            </a:r>
            <a:r>
              <a:rPr lang="ru-RU" sz="2000" b="0" i="0" dirty="0" smtClean="0">
                <a:effectLst/>
                <a:latin typeface="PT Sans"/>
              </a:rPr>
              <a:t>: 50 м брасом на </a:t>
            </a:r>
            <a:r>
              <a:rPr lang="ru-RU" sz="2000" b="0" i="0" dirty="0" err="1" smtClean="0">
                <a:effectLst/>
                <a:latin typeface="PT Sans"/>
              </a:rPr>
              <a:t>довгій</a:t>
            </a:r>
            <a:r>
              <a:rPr lang="ru-RU" sz="2000" b="0" i="0" dirty="0" smtClean="0">
                <a:effectLst/>
                <a:latin typeface="PT Sans"/>
              </a:rPr>
              <a:t> </a:t>
            </a:r>
            <a:r>
              <a:rPr lang="ru-RU" sz="2000" b="0" i="0" dirty="0" err="1" smtClean="0">
                <a:effectLst/>
                <a:latin typeface="PT Sans"/>
              </a:rPr>
              <a:t>воді</a:t>
            </a:r>
            <a:r>
              <a:rPr lang="ru-RU" sz="2000" b="0" i="0" dirty="0" smtClean="0">
                <a:effectLst/>
                <a:latin typeface="PT Sans"/>
              </a:rPr>
              <a:t> з 2002 по 2009 </a:t>
            </a:r>
            <a:r>
              <a:rPr lang="ru-RU" sz="2000" b="0" i="0" dirty="0" err="1" smtClean="0">
                <a:effectLst/>
                <a:latin typeface="PT Sans"/>
              </a:rPr>
              <a:t>рік</a:t>
            </a:r>
            <a:r>
              <a:rPr lang="ru-RU" sz="2000" b="0" i="0" dirty="0" smtClean="0">
                <a:effectLst/>
                <a:latin typeface="PT Sans"/>
              </a:rPr>
              <a:t>, 50 м брасом на </a:t>
            </a:r>
            <a:r>
              <a:rPr lang="ru-RU" sz="2000" b="0" i="0" dirty="0" err="1" smtClean="0">
                <a:effectLst/>
                <a:latin typeface="PT Sans"/>
              </a:rPr>
              <a:t>короткій</a:t>
            </a:r>
            <a:r>
              <a:rPr lang="ru-RU" sz="2000" b="0" i="0" dirty="0" smtClean="0">
                <a:effectLst/>
                <a:latin typeface="PT Sans"/>
              </a:rPr>
              <a:t> </a:t>
            </a:r>
            <a:r>
              <a:rPr lang="ru-RU" sz="2000" b="0" i="0" dirty="0" err="1" smtClean="0">
                <a:effectLst/>
                <a:latin typeface="PT Sans"/>
              </a:rPr>
              <a:t>воді</a:t>
            </a:r>
            <a:r>
              <a:rPr lang="ru-RU" sz="2000" b="0" i="0" dirty="0" smtClean="0">
                <a:effectLst/>
                <a:latin typeface="PT Sans"/>
              </a:rPr>
              <a:t> – 2002-2008 </a:t>
            </a:r>
            <a:r>
              <a:rPr lang="ru-RU" sz="2000" b="0" i="0" dirty="0" err="1" smtClean="0">
                <a:effectLst/>
                <a:latin typeface="PT Sans"/>
              </a:rPr>
              <a:t>рік</a:t>
            </a:r>
            <a:r>
              <a:rPr lang="ru-RU" sz="2000" b="0" i="0" dirty="0" smtClean="0">
                <a:effectLst/>
                <a:latin typeface="PT Sans"/>
              </a:rPr>
              <a:t>.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Екс-володар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світового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рекорду на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дистанції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50 м брасом, яку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він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подолав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за 26.17 секунд, побивши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попередній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рекорд в 26.20 секунд.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Це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сталося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21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січня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2006 року в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Берліні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946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257578"/>
            <a:ext cx="4354132" cy="62848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9346" y="542733"/>
            <a:ext cx="581266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Андрі́й</a:t>
            </a:r>
            <a:r>
              <a:rPr lang="ru-RU" sz="3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Вале́рійович</a:t>
            </a:r>
            <a:r>
              <a:rPr lang="ru-RU" sz="32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Пятов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(28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червня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1984,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Кіровоград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 —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Україна"/>
              </a:rPr>
              <a:t>український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футболіст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воротар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донецького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sng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ru-RU" b="0" i="0" u="sng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Шахтаря</a:t>
            </a:r>
            <a:r>
              <a:rPr lang="ru-RU" b="0" i="0" u="sng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»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та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віце-капітан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національної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збірної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України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Заслужений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майстер</a:t>
            </a:r>
            <a:r>
              <a:rPr lang="ru-RU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спорту </a:t>
            </a:r>
            <a:r>
              <a:rPr lang="ru-RU" b="0" i="0" u="none" strike="noStrike" dirty="0" err="1" smtClean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України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з футболу — 2009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рік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Дебютував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dirty="0">
                <a:solidFill>
                  <a:srgbClr val="444444"/>
                </a:solidFill>
                <a:latin typeface="HelveticaNeueCyr"/>
              </a:rPr>
              <a:t>у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національній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збірній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у 2007 (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Україна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—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Узбекістан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— 2:1).</a:t>
            </a:r>
          </a:p>
          <a:p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В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національній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збірній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України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провів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92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матчі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(2007—2019).</a:t>
            </a:r>
          </a:p>
          <a:p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Учасник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фінальних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турнірів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ЧС-2006 (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був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у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заявці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, але не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грав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), Євро-2012 (3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матчі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), Євро-2016 (3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матчі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).</a:t>
            </a:r>
          </a:p>
          <a:p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Учасник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відбірних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турнірів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Євро-2008 (3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матчі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), ЧС-2010 (11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матчів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), ЧС-2014 (12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матчів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), Євро-2016 (12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матчів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), ЧС-2018 (10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матчів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) і Євро-2020 (7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матчів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).</a:t>
            </a:r>
          </a:p>
          <a:p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Учасник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Ліги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націй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 УЄФА 2019 (3 </a:t>
            </a:r>
            <a:r>
              <a:rPr lang="ru-RU" b="0" i="0" dirty="0" err="1" smtClean="0">
                <a:solidFill>
                  <a:srgbClr val="444444"/>
                </a:solidFill>
                <a:effectLst/>
                <a:latin typeface="HelveticaNeueCyr"/>
              </a:rPr>
              <a:t>матчі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HelveticaNeueCyr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09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685" y="423654"/>
            <a:ext cx="9843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  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Справді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хто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б там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що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не казав, </a:t>
            </a:r>
          </a:p>
          <a:p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нашій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країні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є ким та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чим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пишатись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. </a:t>
            </a:r>
            <a:r>
              <a:rPr lang="ru-RU" sz="4000" dirty="0" smtClean="0">
                <a:solidFill>
                  <a:srgbClr val="666666"/>
                </a:solidFill>
                <a:latin typeface="Roboto"/>
              </a:rPr>
              <a:t>Не </a:t>
            </a:r>
            <a:r>
              <a:rPr lang="ru-RU" sz="4000" dirty="0" err="1" smtClean="0">
                <a:solidFill>
                  <a:srgbClr val="666666"/>
                </a:solidFill>
                <a:latin typeface="Roboto"/>
              </a:rPr>
              <a:t>перерахувати</a:t>
            </a:r>
            <a:r>
              <a:rPr lang="ru-RU" sz="4000" dirty="0" smtClean="0">
                <a:solidFill>
                  <a:srgbClr val="666666"/>
                </a:solidFill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всіх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видатних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діячів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спорту, але ж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насправді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ці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люди не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потребують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гучних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висловлювань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у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свій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бік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, вони просто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працюють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день і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ніч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та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сумлінно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ru-RU" sz="4000" b="0" i="0" dirty="0" err="1" smtClean="0">
                <a:solidFill>
                  <a:srgbClr val="666666"/>
                </a:solidFill>
                <a:effectLst/>
                <a:latin typeface="Roboto"/>
              </a:rPr>
              <a:t>роблять</a:t>
            </a:r>
            <a:r>
              <a:rPr lang="ru-RU" sz="4000" b="0" i="0" dirty="0" smtClean="0">
                <a:solidFill>
                  <a:srgbClr val="666666"/>
                </a:solidFill>
                <a:effectLst/>
                <a:latin typeface="Roboto"/>
              </a:rPr>
              <a:t> свою справу.</a:t>
            </a:r>
          </a:p>
          <a:p>
            <a:r>
              <a:rPr lang="uk-UA" sz="4000" dirty="0" smtClean="0">
                <a:solidFill>
                  <a:srgbClr val="666666"/>
                </a:solidFill>
                <a:latin typeface="Roboto"/>
              </a:rPr>
              <a:t>               На славу України!!!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9454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7562" y="540913"/>
            <a:ext cx="55422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роки незалежності Україна подарувала світу чимало видатних спортсменів, але є ті, хто своїми виступами звернув особливу увагу світу спорту та чиїми кар‘єрними досягненнями у спорті українці особливо пишаються.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244698"/>
            <a:ext cx="3979572" cy="39795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88" y="3781021"/>
            <a:ext cx="2891575" cy="2891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74" y="3921883"/>
            <a:ext cx="1752600" cy="2609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66" y="3921883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2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2" y="620266"/>
            <a:ext cx="5486324" cy="56131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0" y="317248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err="1" smtClean="0">
                <a:solidFill>
                  <a:srgbClr val="002060"/>
                </a:solidFill>
              </a:rPr>
              <a:t>Віталій</a:t>
            </a:r>
            <a:r>
              <a:rPr lang="ru-RU" sz="4800" b="1" dirty="0" smtClean="0">
                <a:solidFill>
                  <a:srgbClr val="002060"/>
                </a:solidFill>
              </a:rPr>
              <a:t> та </a:t>
            </a:r>
            <a:r>
              <a:rPr lang="ru-RU" sz="4800" b="1" dirty="0" err="1" smtClean="0">
                <a:solidFill>
                  <a:srgbClr val="002060"/>
                </a:solidFill>
              </a:rPr>
              <a:t>Володимир</a:t>
            </a:r>
            <a:r>
              <a:rPr lang="ru-RU" sz="4800" b="1" dirty="0" smtClean="0">
                <a:solidFill>
                  <a:srgbClr val="002060"/>
                </a:solidFill>
              </a:rPr>
              <a:t>     Клички.</a:t>
            </a:r>
          </a:p>
          <a:p>
            <a:r>
              <a:rPr lang="ru-RU" sz="2800" dirty="0" err="1" smtClean="0">
                <a:solidFill>
                  <a:srgbClr val="002060"/>
                </a:solidFill>
              </a:rPr>
              <a:t>Обидва</a:t>
            </a:r>
            <a:r>
              <a:rPr lang="ru-RU" sz="2800" dirty="0">
                <a:solidFill>
                  <a:srgbClr val="002060"/>
                </a:solidFill>
              </a:rPr>
              <a:t> — </a:t>
            </a:r>
            <a:r>
              <a:rPr lang="ru-RU" sz="2800" dirty="0" err="1">
                <a:solidFill>
                  <a:srgbClr val="002060"/>
                </a:solidFill>
              </a:rPr>
              <a:t>чемпіони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світу</a:t>
            </a:r>
            <a:r>
              <a:rPr lang="ru-RU" sz="2800" dirty="0">
                <a:solidFill>
                  <a:srgbClr val="002060"/>
                </a:solidFill>
              </a:rPr>
              <a:t> з боксу у </a:t>
            </a:r>
            <a:r>
              <a:rPr lang="ru-RU" sz="2800" dirty="0" err="1">
                <a:solidFill>
                  <a:srgbClr val="002060"/>
                </a:solidFill>
              </a:rPr>
              <a:t>важкій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вазі</a:t>
            </a:r>
            <a:r>
              <a:rPr lang="ru-RU" sz="2800" dirty="0">
                <a:solidFill>
                  <a:srgbClr val="002060"/>
                </a:solidFill>
              </a:rPr>
              <a:t> (</a:t>
            </a:r>
            <a:r>
              <a:rPr lang="ru-RU" sz="2800" dirty="0" err="1">
                <a:solidFill>
                  <a:srgbClr val="002060"/>
                </a:solidFill>
              </a:rPr>
              <a:t>перші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чемпіони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світу</a:t>
            </a:r>
            <a:r>
              <a:rPr lang="ru-RU" sz="2800" dirty="0">
                <a:solidFill>
                  <a:srgbClr val="002060"/>
                </a:solidFill>
              </a:rPr>
              <a:t> з боксу у </a:t>
            </a:r>
            <a:r>
              <a:rPr lang="ru-RU" sz="2800" dirty="0" err="1">
                <a:solidFill>
                  <a:srgbClr val="002060"/>
                </a:solidFill>
              </a:rPr>
              <a:t>важкій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вазі</a:t>
            </a:r>
            <a:r>
              <a:rPr lang="ru-RU" sz="2800" dirty="0">
                <a:solidFill>
                  <a:srgbClr val="002060"/>
                </a:solidFill>
              </a:rPr>
              <a:t> з </a:t>
            </a:r>
            <a:r>
              <a:rPr lang="ru-RU" sz="2800" dirty="0" err="1">
                <a:solidFill>
                  <a:srgbClr val="002060"/>
                </a:solidFill>
              </a:rPr>
              <a:t>усього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dirty="0" err="1">
                <a:solidFill>
                  <a:srgbClr val="002060"/>
                </a:solidFill>
              </a:rPr>
              <a:t>колишнього</a:t>
            </a:r>
            <a:r>
              <a:rPr lang="ru-RU" sz="2800" dirty="0">
                <a:solidFill>
                  <a:srgbClr val="002060"/>
                </a:solidFill>
              </a:rPr>
              <a:t> СРСР), але </a:t>
            </a:r>
            <a:r>
              <a:rPr lang="ru-RU" sz="2800" dirty="0" err="1">
                <a:solidFill>
                  <a:srgbClr val="002060"/>
                </a:solidFill>
              </a:rPr>
              <a:t>ніколи</a:t>
            </a:r>
            <a:r>
              <a:rPr lang="ru-RU" sz="2800" dirty="0">
                <a:solidFill>
                  <a:srgbClr val="002060"/>
                </a:solidFill>
              </a:rPr>
              <a:t> не </a:t>
            </a:r>
            <a:r>
              <a:rPr lang="ru-RU" sz="2800" dirty="0" err="1">
                <a:solidFill>
                  <a:srgbClr val="002060"/>
                </a:solidFill>
              </a:rPr>
              <a:t>були</a:t>
            </a:r>
            <a:r>
              <a:rPr lang="ru-RU" sz="2800" dirty="0">
                <a:solidFill>
                  <a:srgbClr val="002060"/>
                </a:solidFill>
              </a:rPr>
              <a:t> противниками на рингу. </a:t>
            </a:r>
            <a:r>
              <a:rPr lang="ru-RU" sz="2800" dirty="0" err="1">
                <a:solidFill>
                  <a:srgbClr val="002060"/>
                </a:solidFill>
              </a:rPr>
              <a:t>Спільний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професійний</a:t>
            </a:r>
            <a:r>
              <a:rPr lang="ru-RU" sz="2800" dirty="0">
                <a:solidFill>
                  <a:srgbClr val="002060"/>
                </a:solidFill>
              </a:rPr>
              <a:t> дебют </a:t>
            </a:r>
            <a:r>
              <a:rPr lang="ru-RU" sz="2800" dirty="0" err="1">
                <a:solidFill>
                  <a:srgbClr val="002060"/>
                </a:solidFill>
              </a:rPr>
              <a:t>відбувся</a:t>
            </a:r>
            <a:r>
              <a:rPr lang="ru-RU" sz="2800" dirty="0">
                <a:solidFill>
                  <a:srgbClr val="002060"/>
                </a:solidFill>
              </a:rPr>
              <a:t> 16 листопада 1996, в </a:t>
            </a:r>
            <a:r>
              <a:rPr lang="ru-RU" sz="2800" dirty="0" err="1">
                <a:solidFill>
                  <a:srgbClr val="002060"/>
                </a:solidFill>
              </a:rPr>
              <a:t>Гамбурзі</a:t>
            </a:r>
            <a:r>
              <a:rPr lang="ru-RU" sz="2800" dirty="0">
                <a:solidFill>
                  <a:srgbClr val="002060"/>
                </a:solidFill>
              </a:rPr>
              <a:t> (</a:t>
            </a:r>
            <a:r>
              <a:rPr lang="ru-RU" sz="2800" dirty="0" err="1">
                <a:solidFill>
                  <a:srgbClr val="002060"/>
                </a:solidFill>
              </a:rPr>
              <a:t>Німеччина</a:t>
            </a:r>
            <a:r>
              <a:rPr lang="ru-RU" sz="2800" dirty="0">
                <a:solidFill>
                  <a:srgbClr val="002060"/>
                </a:solidFill>
              </a:rPr>
              <a:t>), в </a:t>
            </a:r>
            <a:r>
              <a:rPr lang="ru-RU" sz="2800" dirty="0" err="1">
                <a:solidFill>
                  <a:srgbClr val="002060"/>
                </a:solidFill>
              </a:rPr>
              <a:t>якому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кожен</a:t>
            </a:r>
            <a:r>
              <a:rPr lang="ru-RU" sz="2800" dirty="0">
                <a:solidFill>
                  <a:srgbClr val="002060"/>
                </a:solidFill>
              </a:rPr>
              <a:t> з </a:t>
            </a:r>
            <a:r>
              <a:rPr lang="ru-RU" sz="2800" dirty="0" err="1">
                <a:solidFill>
                  <a:srgbClr val="002060"/>
                </a:solidFill>
              </a:rPr>
              <a:t>братів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нокаутував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суперника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507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04" y="785611"/>
            <a:ext cx="7283003" cy="48553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285" y="535009"/>
            <a:ext cx="4215684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Сергі́й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Наза́рович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Бу́бка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(4.12.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1963</a:t>
            </a:r>
            <a:r>
              <a:rPr lang="ru-RU" sz="2400" dirty="0" smtClean="0">
                <a:latin typeface="Arial" panose="020B0604020202020204" pitchFamily="34" charset="0"/>
              </a:rPr>
              <a:t>)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—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видатний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український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легкоатлет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стрибки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із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жердиною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).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та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35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разовий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Світовий</a:t>
            </a:r>
            <a:r>
              <a:rPr lang="ru-RU" sz="2400" dirty="0" smtClean="0"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рекордсмен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олімпійський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.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Заслужений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strike="noStrike" dirty="0" err="1" smtClean="0">
                <a:effectLst/>
                <a:latin typeface="Arial" panose="020B0604020202020204" pitchFamily="34" charset="0"/>
              </a:rPr>
              <a:t>майстер</a:t>
            </a:r>
            <a:r>
              <a:rPr lang="ru-RU" sz="2400" b="0" i="0" strike="noStrike" dirty="0" smtClean="0">
                <a:effectLst/>
                <a:latin typeface="Arial" panose="020B0604020202020204" pitchFamily="34" charset="0"/>
              </a:rPr>
              <a:t> спорту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 доктор наук з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фізичного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виховання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і спорту,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Герой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. З 2015 р. — перший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віце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-президент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</a:rPr>
              <a:t>ФФУ</a:t>
            </a:r>
            <a:r>
              <a:rPr lang="en-US" sz="2400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597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1" y="406085"/>
            <a:ext cx="5244386" cy="57113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16957" y="867873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Васи́ль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Яросла́вович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Вірастю́к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22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квітня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1974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Івано-Франківськ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) —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український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силач,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володар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титулів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«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Найсильніша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людина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» (2000, 2001, 2002, 2003, 2005) та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«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Найсильніша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людина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»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(2004), а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також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актор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. Член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збірної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яка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виборола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титул «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Найсильніша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нація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» у 2003 та 2004 роках.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Заслужений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майстер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спорту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51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3" y="375723"/>
            <a:ext cx="6768323" cy="38099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011" y="491633"/>
            <a:ext cx="493690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Андрі́й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Микола́йович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Шевче́нко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29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вересня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1976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с.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Двірківщина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Київська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область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 —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український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футболіст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виступав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за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київське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«Динамо»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«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Мілан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»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та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лондонський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«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Челсі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»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Заслужений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майстер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спорту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з 2003 року.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Нагороджений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найвищою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державною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відзнакою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—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«Герой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»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У 2003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році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став першим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українцем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який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виграв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Лігу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чемпіонів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Володар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«Золотого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м'яча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»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2004 — призу,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який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вручають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найкращому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футболісту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Один з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найрезультативніших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бомбардирів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єврокубкових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турнірів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за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всі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сезони</a:t>
            </a:r>
            <a:r>
              <a:rPr lang="ru-RU" baseline="30000" dirty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6045" y="4382508"/>
            <a:ext cx="660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Найкращий</a:t>
            </a:r>
            <a:r>
              <a:rPr lang="ru-RU" sz="2400" dirty="0">
                <a:latin typeface="Arial" panose="020B0604020202020204" pitchFamily="34" charset="0"/>
              </a:rPr>
              <a:t> бомбардир </a:t>
            </a:r>
            <a:r>
              <a:rPr lang="ru-RU" sz="2400" dirty="0" err="1">
                <a:latin typeface="Arial" panose="020B0604020202020204" pitchFamily="34" charset="0"/>
              </a:rPr>
              <a:t>національної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збірної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України</a:t>
            </a:r>
            <a:r>
              <a:rPr lang="ru-RU" sz="2400" dirty="0">
                <a:latin typeface="Arial" panose="020B0604020202020204" pitchFamily="34" charset="0"/>
              </a:rPr>
              <a:t> в </a:t>
            </a:r>
            <a:r>
              <a:rPr lang="ru-RU" sz="2400" dirty="0" err="1">
                <a:latin typeface="Arial" panose="020B0604020202020204" pitchFamily="34" charset="0"/>
              </a:rPr>
              <a:t>історії</a:t>
            </a:r>
            <a:r>
              <a:rPr lang="ru-RU" sz="2400" dirty="0">
                <a:latin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</a:rPr>
              <a:t>Тричі</a:t>
            </a:r>
            <a:r>
              <a:rPr lang="ru-RU" sz="2400" dirty="0">
                <a:latin typeface="Arial" panose="020B0604020202020204" pitchFamily="34" charset="0"/>
              </a:rPr>
              <a:t> ставав </a:t>
            </a:r>
            <a:r>
              <a:rPr lang="ru-RU" sz="2400" dirty="0" err="1">
                <a:latin typeface="Arial" panose="020B0604020202020204" pitchFamily="34" charset="0"/>
              </a:rPr>
              <a:t>найкращим</a:t>
            </a:r>
            <a:r>
              <a:rPr lang="ru-RU" sz="2400" dirty="0">
                <a:latin typeface="Arial" panose="020B0604020202020204" pitchFamily="34" charset="0"/>
              </a:rPr>
              <a:t> бомбардиром </a:t>
            </a:r>
            <a:r>
              <a:rPr lang="ru-RU" sz="2400" dirty="0" err="1">
                <a:latin typeface="Arial" panose="020B0604020202020204" pitchFamily="34" charset="0"/>
              </a:rPr>
              <a:t>Ліги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чемпіонів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</a:rPr>
              <a:t>двічі</a:t>
            </a:r>
            <a:r>
              <a:rPr lang="ru-RU" sz="2400" dirty="0">
                <a:latin typeface="Arial" panose="020B0604020202020204" pitchFamily="34" charset="0"/>
              </a:rPr>
              <a:t> — </a:t>
            </a:r>
            <a:r>
              <a:rPr lang="ru-RU" sz="2400" dirty="0" err="1">
                <a:latin typeface="Arial" panose="020B0604020202020204" pitchFamily="34" charset="0"/>
              </a:rPr>
              <a:t>чемпіонату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</a:rPr>
              <a:t>Італії</a:t>
            </a:r>
            <a:r>
              <a:rPr lang="ru-RU" sz="2400" dirty="0">
                <a:latin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</a:rPr>
              <a:t>Другий</a:t>
            </a:r>
            <a:r>
              <a:rPr lang="ru-RU" sz="2400" dirty="0">
                <a:latin typeface="Arial" panose="020B0604020202020204" pitchFamily="34" charset="0"/>
              </a:rPr>
              <a:t> бомбардир за всю </a:t>
            </a:r>
            <a:r>
              <a:rPr lang="ru-RU" sz="2400" dirty="0" err="1">
                <a:latin typeface="Arial" panose="020B0604020202020204" pitchFamily="34" charset="0"/>
              </a:rPr>
              <a:t>історію</a:t>
            </a:r>
            <a:r>
              <a:rPr lang="ru-RU" sz="2400" dirty="0">
                <a:latin typeface="Arial" panose="020B0604020202020204" pitchFamily="34" charset="0"/>
              </a:rPr>
              <a:t> «</a:t>
            </a:r>
            <a:r>
              <a:rPr lang="ru-RU" sz="2400" dirty="0" err="1">
                <a:latin typeface="Arial" panose="020B0604020202020204" pitchFamily="34" charset="0"/>
              </a:rPr>
              <a:t>Мілана</a:t>
            </a:r>
            <a:r>
              <a:rPr lang="ru-RU" sz="2400" dirty="0">
                <a:latin typeface="Arial" panose="020B0604020202020204" pitchFamily="34" charset="0"/>
              </a:rPr>
              <a:t>». </a:t>
            </a:r>
            <a:r>
              <a:rPr lang="ru-RU" sz="2400" b="1" dirty="0" err="1">
                <a:latin typeface="Arial" panose="020B0604020202020204" pitchFamily="34" charset="0"/>
              </a:rPr>
              <a:t>Наразі</a:t>
            </a:r>
            <a:r>
              <a:rPr lang="ru-RU" sz="2400" b="1" dirty="0">
                <a:latin typeface="Arial" panose="020B0604020202020204" pitchFamily="34" charset="0"/>
              </a:rPr>
              <a:t> — </a:t>
            </a:r>
            <a:r>
              <a:rPr lang="ru-RU" sz="2400" b="1" dirty="0" err="1">
                <a:latin typeface="Arial" panose="020B0604020202020204" pitchFamily="34" charset="0"/>
              </a:rPr>
              <a:t>головний</a:t>
            </a:r>
            <a:r>
              <a:rPr lang="ru-RU" sz="2400" b="1" dirty="0">
                <a:latin typeface="Arial" panose="020B0604020202020204" pitchFamily="34" charset="0"/>
              </a:rPr>
              <a:t> тренер </a:t>
            </a:r>
            <a:r>
              <a:rPr lang="ru-RU" sz="2400" b="1" dirty="0" err="1">
                <a:latin typeface="Arial" panose="020B0604020202020204" pitchFamily="34" charset="0"/>
              </a:rPr>
              <a:t>збірної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України</a:t>
            </a:r>
            <a:r>
              <a:rPr lang="ru-RU" sz="2400" b="1" dirty="0">
                <a:latin typeface="Arial" panose="020B0604020202020204" pitchFamily="34" charset="0"/>
              </a:rPr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9701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5" y="516769"/>
            <a:ext cx="6367665" cy="53817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64439" y="516769"/>
            <a:ext cx="50356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Елі́на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Миха́йлівна</a:t>
            </a:r>
            <a:r>
              <a:rPr lang="ru-RU" sz="32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Світо́ліна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12 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вересня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1994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Одеса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) —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українська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тенісистка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третя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ракетка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в 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рейтингу 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WTA</a:t>
            </a:r>
            <a:r>
              <a:rPr lang="en-US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у 2017, 2018 і 2019 роках.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Чемпіонка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підсумкового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турніру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WTA Finals 2018 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року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Виграла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13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турнірів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u="none" strike="noStrike" dirty="0" smtClean="0">
                <a:effectLst/>
                <a:latin typeface="Arial" panose="020B0604020202020204" pitchFamily="34" charset="0"/>
              </a:rPr>
              <a:t>WTA</a:t>
            </a:r>
            <a:r>
              <a:rPr lang="uk-UA" sz="2000" dirty="0">
                <a:latin typeface="Arial" panose="020B0604020202020204" pitchFamily="34" charset="0"/>
              </a:rPr>
              <a:t> 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в одиночному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розряді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та два — в парному.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Двічі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діставалася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півфіналів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на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турнірах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Великого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шолома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(2019) і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чотири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рази —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чвертьфіналів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(2015, 2017, 2018, 2019).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</a:rPr>
              <a:t>Чвертьфіналістка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Олімпійських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u="none" strike="noStrike" dirty="0" err="1" smtClean="0">
                <a:effectLst/>
                <a:latin typeface="Arial" panose="020B0604020202020204" pitchFamily="34" charset="0"/>
              </a:rPr>
              <a:t>ігор</a:t>
            </a:r>
            <a:r>
              <a:rPr lang="ru-RU" sz="2000" b="0" i="0" u="none" strike="noStrike" dirty="0" smtClean="0">
                <a:effectLst/>
                <a:latin typeface="Arial" panose="020B0604020202020204" pitchFamily="34" charset="0"/>
              </a:rPr>
              <a:t> 2016 року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051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10" y="872762"/>
            <a:ext cx="6367202" cy="43530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253" y="540913"/>
            <a:ext cx="51558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effectLst/>
                <a:latin typeface="Arial" panose="020B0604020202020204" pitchFamily="34" charset="0"/>
              </a:rPr>
              <a:t>Жан </a:t>
            </a:r>
            <a:r>
              <a:rPr lang="ru-RU" sz="3200" b="1" i="0" dirty="0" err="1" smtClean="0">
                <a:effectLst/>
                <a:latin typeface="Arial" panose="020B0604020202020204" pitchFamily="34" charset="0"/>
              </a:rPr>
              <a:t>Беленю́к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ru-RU" sz="2400" b="0" i="0" dirty="0" smtClean="0">
                <a:effectLst/>
                <a:latin typeface="Arial" panose="020B0604020202020204" pitchFamily="34" charset="0"/>
              </a:rPr>
              <a:t>(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24 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січня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1991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Київ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) —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український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борець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греко-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римського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стилю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у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ваговій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категорії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до 85 кг.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Багаторазовий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світу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Європи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призер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цих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змагань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срібний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призер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Олімпійських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ігор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2016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),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чемпіон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срібний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призер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Європейських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ігор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2019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2015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),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бронзовий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призер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Універсіади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2013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).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Заслужений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майстер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спорту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України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.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Народний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депутат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 smtClean="0">
                <a:effectLst/>
                <a:latin typeface="Arial" panose="020B0604020202020204" pitchFamily="34" charset="0"/>
              </a:rPr>
              <a:t>IX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скликання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006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" y="567743"/>
            <a:ext cx="4617200" cy="51762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2563" y="729579"/>
            <a:ext cx="6096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0" dirty="0" err="1" smtClean="0">
                <a:effectLst/>
                <a:latin typeface="Arial" panose="020B0604020202020204" pitchFamily="34" charset="0"/>
              </a:rPr>
              <a:t>Я́на</a:t>
            </a:r>
            <a:r>
              <a:rPr lang="ru-RU" sz="28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effectLst/>
                <a:latin typeface="Arial" panose="020B0604020202020204" pitchFamily="34" charset="0"/>
              </a:rPr>
              <a:t>Олекса́ндрівна</a:t>
            </a:r>
            <a:r>
              <a:rPr lang="ru-RU" sz="2800" b="1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effectLst/>
                <a:latin typeface="Arial" panose="020B0604020202020204" pitchFamily="34" charset="0"/>
              </a:rPr>
              <a:t>Клочко́ва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(нар. 7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серпня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1982, 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Сімферополь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)  -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українська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плавчиня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,чотирикратна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олімпійська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чемпіонка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дистанціях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200 та 400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метрів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срібна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призерка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— 800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метрів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. Перемоги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здобула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на 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Літніх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Олімпійських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іграх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 2000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та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2004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років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у </a:t>
            </a:r>
            <a:r>
              <a:rPr lang="ru-RU" sz="2400" b="0" i="0" u="none" strike="noStrike" dirty="0" smtClean="0">
                <a:effectLst/>
                <a:latin typeface="Arial" panose="020B0604020202020204" pitchFamily="34" charset="0"/>
              </a:rPr>
              <a:t>комплексному </a:t>
            </a:r>
            <a:r>
              <a:rPr lang="ru-RU" sz="2400" b="0" i="0" u="none" strike="noStrike" dirty="0" err="1" smtClean="0">
                <a:effectLst/>
                <a:latin typeface="Arial" panose="020B0604020202020204" pitchFamily="34" charset="0"/>
              </a:rPr>
              <a:t>плаванні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;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срібну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медаль — 2000 року. У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березні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2009 року на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спеціально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скликаній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прес-конференції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оголосила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закінчення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спортивної</a:t>
            </a:r>
            <a:r>
              <a:rPr lang="ru-RU" sz="2400" b="0" i="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 smtClean="0">
                <a:effectLst/>
                <a:latin typeface="Arial" panose="020B0604020202020204" pitchFamily="34" charset="0"/>
              </a:rPr>
              <a:t>кар'єри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82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161</TotalTime>
  <Words>143</Words>
  <Application>Microsoft Office PowerPoint</Application>
  <PresentationFormat>Широкоэкранный</PresentationFormat>
  <Paragraphs>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HelveticaNeueCyr</vt:lpstr>
      <vt:lpstr>PT Sans</vt:lpstr>
      <vt:lpstr>Roboto</vt:lpstr>
      <vt:lpstr>Times New Roman</vt:lpstr>
      <vt:lpstr>Trebuchet MS</vt:lpstr>
      <vt:lpstr>Берлин</vt:lpstr>
      <vt:lpstr>Видатні спортсмени 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спортсмени  України</dc:title>
  <dc:creator>home</dc:creator>
  <cp:lastModifiedBy>home</cp:lastModifiedBy>
  <cp:revision>21</cp:revision>
  <dcterms:created xsi:type="dcterms:W3CDTF">2019-10-17T15:06:23Z</dcterms:created>
  <dcterms:modified xsi:type="dcterms:W3CDTF">2019-10-17T17:47:51Z</dcterms:modified>
</cp:coreProperties>
</file>