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76" r:id="rId6"/>
    <p:sldId id="269" r:id="rId7"/>
    <p:sldId id="262" r:id="rId8"/>
    <p:sldId id="260" r:id="rId9"/>
    <p:sldId id="261" r:id="rId10"/>
    <p:sldId id="263" r:id="rId11"/>
    <p:sldId id="270" r:id="rId12"/>
    <p:sldId id="258" r:id="rId13"/>
    <p:sldId id="266" r:id="rId14"/>
    <p:sldId id="265" r:id="rId15"/>
    <p:sldId id="271" r:id="rId16"/>
    <p:sldId id="272" r:id="rId17"/>
    <p:sldId id="264" r:id="rId18"/>
    <p:sldId id="273" r:id="rId19"/>
    <p:sldId id="274" r:id="rId20"/>
    <p:sldId id="259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86200"/>
            <a:ext cx="5072608" cy="766936"/>
          </a:xfrm>
        </p:spPr>
        <p:txBody>
          <a:bodyPr/>
          <a:lstStyle/>
          <a:p>
            <a:pPr algn="r"/>
            <a:r>
              <a:rPr lang="uk-UA" b="1" dirty="0" smtClean="0"/>
              <a:t>Історія України. 10 клас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b="1" dirty="0" smtClean="0"/>
              <a:t>Українська академія наук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87055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02950"/>
            <a:ext cx="3322712" cy="3420616"/>
          </a:xfrm>
        </p:spPr>
        <p:txBody>
          <a:bodyPr>
            <a:normAutofit/>
          </a:bodyPr>
          <a:lstStyle/>
          <a:p>
            <a:r>
              <a:rPr lang="uk-UA" b="1" dirty="0" smtClean="0"/>
              <a:t>Степан Йосипович </a:t>
            </a:r>
            <a:r>
              <a:rPr lang="uk-UA" b="1" dirty="0" err="1" smtClean="0"/>
              <a:t>Смаль-Стоцький</a:t>
            </a:r>
            <a:r>
              <a:rPr lang="uk-UA" b="1" dirty="0" smtClean="0"/>
              <a:t> (1893-1938)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0" y="284909"/>
            <a:ext cx="422412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61" y="5840811"/>
            <a:ext cx="8881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https://upload.wikimedia.org/wikipedia/commons/7/7c/%D0%A1%D1%82%D0%B5%D0%BF%D0%B0%D0%BD_%D0%A1%D0%BC%D0%B0%D0%BB%D1%8C-%D0%A1%D1%82%D0%BE%D1%86%D1%8C%D0%BA%D0%B8%D0%B9.png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980656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Спеціальність</a:t>
            </a:r>
            <a:r>
              <a:rPr lang="ru-RU" sz="2800" b="1" dirty="0"/>
              <a:t> — </a:t>
            </a:r>
          </a:p>
          <a:p>
            <a:r>
              <a:rPr lang="uk-UA" sz="2800" b="1" dirty="0"/>
              <a:t>у</a:t>
            </a:r>
            <a:r>
              <a:rPr lang="uk-UA" sz="2800" b="1" dirty="0" smtClean="0"/>
              <a:t>країнська мова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8709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363272" cy="2088232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Фізико-математичний </a:t>
            </a:r>
            <a:br>
              <a:rPr lang="uk-UA" sz="6000" b="1" dirty="0" smtClean="0"/>
            </a:br>
            <a:r>
              <a:rPr lang="uk-UA" sz="6000" b="1" dirty="0" smtClean="0"/>
              <a:t>відділ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75034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98776" cy="2844552"/>
          </a:xfrm>
        </p:spPr>
        <p:txBody>
          <a:bodyPr>
            <a:normAutofit/>
          </a:bodyPr>
          <a:lstStyle/>
          <a:p>
            <a:r>
              <a:rPr lang="uk-UA" b="1" dirty="0" smtClean="0"/>
              <a:t>Володимир Іванович Вернадський (1863-1945)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66" y="332656"/>
            <a:ext cx="4147566" cy="575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62878" y="61448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https://upload.wikimedia.org/wikipedia/commons/e/ec/Vernadsky_V.I.jpg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05064"/>
            <a:ext cx="4094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Спеціальність</a:t>
            </a:r>
            <a:r>
              <a:rPr lang="ru-RU" sz="3600" b="1" dirty="0" smtClean="0"/>
              <a:t> </a:t>
            </a:r>
            <a:r>
              <a:rPr lang="ru-RU" sz="3600" b="1" dirty="0"/>
              <a:t>— </a:t>
            </a:r>
            <a:endParaRPr lang="ru-RU" sz="3600" b="1" dirty="0" smtClean="0"/>
          </a:p>
          <a:p>
            <a:r>
              <a:rPr lang="ru-RU" sz="3600" b="1" dirty="0" err="1" smtClean="0"/>
              <a:t>мінералогія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6976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44" y="359722"/>
            <a:ext cx="4042792" cy="2988568"/>
          </a:xfrm>
        </p:spPr>
        <p:txBody>
          <a:bodyPr>
            <a:normAutofit/>
          </a:bodyPr>
          <a:lstStyle/>
          <a:p>
            <a:r>
              <a:rPr lang="uk-UA" b="1" dirty="0" smtClean="0"/>
              <a:t>Степан Прокопович Тимошенко (1878-1972)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39"/>
            <a:ext cx="3715122" cy="565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118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https://upload.wikimedia.org/wikipedia/commons/2/2a/Timoshenko_Stephen.jpg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49079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Спеціальність</a:t>
            </a:r>
            <a:r>
              <a:rPr lang="ru-RU" sz="2800" b="1" dirty="0"/>
              <a:t> — </a:t>
            </a:r>
          </a:p>
          <a:p>
            <a:r>
              <a:rPr lang="ru-RU" sz="2800" b="1" dirty="0" err="1"/>
              <a:t>п</a:t>
            </a:r>
            <a:r>
              <a:rPr lang="ru-RU" sz="2800" b="1" dirty="0" err="1" smtClean="0"/>
              <a:t>рикладна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механіка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5488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52400"/>
            <a:ext cx="3538736" cy="3060576"/>
          </a:xfrm>
        </p:spPr>
        <p:txBody>
          <a:bodyPr/>
          <a:lstStyle/>
          <a:p>
            <a:r>
              <a:rPr lang="uk-UA" b="1" dirty="0" smtClean="0"/>
              <a:t>Микола Феофанович Кащенко (1855-1935)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402397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https://upload.wikimedia.org/wikipedia/uk/5/57/Kaschenko.gif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6215" y="4257962"/>
            <a:ext cx="3680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Спеціальність</a:t>
            </a:r>
            <a:r>
              <a:rPr lang="ru-RU" sz="2800" b="1" dirty="0"/>
              <a:t> — </a:t>
            </a:r>
          </a:p>
          <a:p>
            <a:r>
              <a:rPr lang="ru-RU" sz="2800" b="1" dirty="0" err="1" smtClean="0"/>
              <a:t>акліматизація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7768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4042792" cy="3189015"/>
          </a:xfrm>
        </p:spPr>
        <p:txBody>
          <a:bodyPr>
            <a:normAutofit/>
          </a:bodyPr>
          <a:lstStyle/>
          <a:p>
            <a:r>
              <a:rPr lang="uk-UA" b="1" dirty="0" smtClean="0"/>
              <a:t>Павло Аполлонович Тутковський (1858-1930)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2905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https://upload.wikimedia.org/wikipedia/commons/d/df/%D0%9F%D0%B0%D0%B2%D0%BB%D0%BE_%D0%A2%D1%83%D1%82%D0%BA%D0%BE%D0%B2%D1%81%D1%8C%D0%BA%D0%B8%D0%B9.jpg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247" y="3694332"/>
            <a:ext cx="3309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Спеціальність</a:t>
            </a:r>
            <a:r>
              <a:rPr lang="ru-RU" sz="2800" b="1" dirty="0"/>
              <a:t> — </a:t>
            </a:r>
          </a:p>
          <a:p>
            <a:r>
              <a:rPr lang="ru-RU" sz="2800" b="1" dirty="0" err="1" smtClean="0"/>
              <a:t>геологія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9316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928992" cy="331236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Соціальний </a:t>
            </a:r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 smtClean="0"/>
              <a:t>відділ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51751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79606"/>
            <a:ext cx="4474840" cy="3587017"/>
          </a:xfrm>
        </p:spPr>
        <p:txBody>
          <a:bodyPr/>
          <a:lstStyle/>
          <a:p>
            <a:r>
              <a:rPr lang="uk-UA" b="1" dirty="0" smtClean="0"/>
              <a:t>Михайло Іванович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err="1" smtClean="0"/>
              <a:t>Туган-Барановський</a:t>
            </a:r>
            <a:r>
              <a:rPr lang="uk-UA" b="1" dirty="0" smtClean="0"/>
              <a:t> </a:t>
            </a:r>
            <a:r>
              <a:rPr lang="uk-UA" b="1" dirty="0" smtClean="0"/>
              <a:t>(1865-1919)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10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https://upload.wikimedia.org/wikipedia/commons/5/54/Mikhail_Ivanovich_Tugan-Baranovskij.jpg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365104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Спеціальність</a:t>
            </a:r>
            <a:r>
              <a:rPr lang="ru-RU" sz="2800" b="1" dirty="0"/>
              <a:t> — </a:t>
            </a:r>
          </a:p>
          <a:p>
            <a:r>
              <a:rPr lang="ru-RU" sz="2800" b="1" dirty="0" smtClean="0"/>
              <a:t>теоретична </a:t>
            </a:r>
            <a:r>
              <a:rPr lang="ru-RU" sz="2800" b="1" dirty="0" err="1" smtClean="0"/>
              <a:t>економіка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6152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14800" cy="3276600"/>
          </a:xfrm>
        </p:spPr>
        <p:txBody>
          <a:bodyPr>
            <a:normAutofit/>
          </a:bodyPr>
          <a:lstStyle/>
          <a:p>
            <a:r>
              <a:rPr lang="uk-UA" b="1" dirty="0" smtClean="0"/>
              <a:t>Федір Васильович </a:t>
            </a:r>
            <a:r>
              <a:rPr lang="uk-UA" b="1" dirty="0" err="1" smtClean="0"/>
              <a:t>Тарановський</a:t>
            </a:r>
            <a:r>
              <a:rPr lang="uk-UA" b="1" dirty="0" smtClean="0"/>
              <a:t> (1875-1936)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9243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4784" y="60563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https://upload.wikimedia.org/wikipedia/uk/8/83/Fedir_V_Taranovskiy.jpg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149080"/>
            <a:ext cx="4134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Спеціальність</a:t>
            </a:r>
            <a:r>
              <a:rPr lang="ru-RU" sz="2800" b="1" dirty="0"/>
              <a:t> — </a:t>
            </a:r>
          </a:p>
          <a:p>
            <a:r>
              <a:rPr lang="ru-RU" sz="2800" b="1" dirty="0" err="1" smtClean="0"/>
              <a:t>порівняльна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історія</a:t>
            </a:r>
            <a:r>
              <a:rPr lang="ru-RU" sz="2800" b="1" dirty="0" smtClean="0"/>
              <a:t> права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6904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52400"/>
            <a:ext cx="4114800" cy="3060576"/>
          </a:xfrm>
        </p:spPr>
        <p:txBody>
          <a:bodyPr>
            <a:normAutofit/>
          </a:bodyPr>
          <a:lstStyle/>
          <a:p>
            <a:r>
              <a:rPr lang="uk-UA" b="1" dirty="0" smtClean="0"/>
              <a:t>Володимир Андрійович Косинський (1864-1938)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044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9299" y="6165304"/>
            <a:ext cx="322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https://kpi.ua/kosynsky-about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825914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Спеціальність</a:t>
            </a:r>
            <a:r>
              <a:rPr lang="ru-RU" sz="2800" b="1" dirty="0"/>
              <a:t> — </a:t>
            </a:r>
          </a:p>
          <a:p>
            <a:r>
              <a:rPr lang="ru-RU" sz="2800" b="1" dirty="0" err="1"/>
              <a:t>с</a:t>
            </a:r>
            <a:r>
              <a:rPr lang="ru-RU" sz="2800" b="1" dirty="0" err="1" smtClean="0"/>
              <a:t>ільське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господарство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0510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152399"/>
            <a:ext cx="9143402" cy="1901569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14 листопада 1918 року </a:t>
            </a:r>
            <a:br>
              <a:rPr lang="uk-UA" sz="3200" b="1" dirty="0" smtClean="0"/>
            </a:br>
            <a:r>
              <a:rPr lang="uk-UA" sz="3200" b="1" dirty="0" smtClean="0"/>
              <a:t>гетьман Павло Скоропадський підписав закон про заснування Української академії наук і призначення перших академіків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3969"/>
            <a:ext cx="6258629" cy="416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220018"/>
            <a:ext cx="9143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https://upload.wikimedia.org/wikipedia/commons/9/99/%D0%92%D0%BB%D0%B0%D0%B4%D0%B8%D0%BC%D0%B8%D1%80%D1%81%D0%BA%D0%B0%D1%8F_54_%D0%9A%D0%B8%D0%B5%D0%B2_2010_01.JPG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34500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610744" cy="3240360"/>
          </a:xfrm>
        </p:spPr>
        <p:txBody>
          <a:bodyPr>
            <a:normAutofit/>
          </a:bodyPr>
          <a:lstStyle/>
          <a:p>
            <a:r>
              <a:rPr lang="uk-UA" b="1" dirty="0" smtClean="0"/>
              <a:t>Орест 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Іванович </a:t>
            </a:r>
            <a:r>
              <a:rPr lang="uk-UA" b="1" dirty="0" smtClean="0"/>
              <a:t>Левицький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 smtClean="0"/>
              <a:t>1848-1922)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0" y="548680"/>
            <a:ext cx="38884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522" y="63093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upload.wikimedia.org/wikipedia/uk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584" y="4150821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Спеціальність</a:t>
            </a:r>
            <a:r>
              <a:rPr lang="ru-RU" sz="2800" b="1" dirty="0"/>
              <a:t> — </a:t>
            </a:r>
          </a:p>
          <a:p>
            <a:r>
              <a:rPr lang="ru-RU" sz="2800" b="1" dirty="0" err="1" smtClean="0"/>
              <a:t>звичаєве</a:t>
            </a:r>
            <a:r>
              <a:rPr lang="ru-RU" sz="2800" b="1" dirty="0" smtClean="0"/>
              <a:t> право на </a:t>
            </a:r>
            <a:r>
              <a:rPr lang="ru-RU" sz="2800" b="1" dirty="0" err="1" smtClean="0"/>
              <a:t>Україні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279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48464" cy="12192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Урочисті збори Української академії наук відбулися 27 листопада 1918 року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021288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https://domik.ua/uk/korysne/photoalbum/kiyiv-yaroslaviv-val-vul-36-116611.html</a:t>
            </a:r>
            <a:endParaRPr lang="ru-RU" dirty="0"/>
          </a:p>
        </p:txBody>
      </p:sp>
      <p:pic>
        <p:nvPicPr>
          <p:cNvPr id="13314" name="Picture 2" descr="C:\Users\User\Pictures\Ярославів В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5976664" cy="44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0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7776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Використана</a:t>
            </a:r>
            <a:r>
              <a:rPr lang="ru-RU" b="1" dirty="0"/>
              <a:t> </a:t>
            </a:r>
            <a:r>
              <a:rPr lang="ru-RU" b="1" dirty="0" err="1"/>
              <a:t>література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sz="2400" b="1" dirty="0" err="1"/>
              <a:t>Історія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. 11 </a:t>
            </a:r>
            <a:r>
              <a:rPr lang="ru-RU" sz="2400" b="1" dirty="0" err="1"/>
              <a:t>клас</a:t>
            </a:r>
            <a:r>
              <a:rPr lang="ru-RU" sz="2400" b="1" dirty="0"/>
              <a:t>: комплексна </a:t>
            </a:r>
            <a:r>
              <a:rPr lang="ru-RU" sz="2400" b="1" dirty="0" err="1"/>
              <a:t>підготовка</a:t>
            </a:r>
            <a:r>
              <a:rPr lang="ru-RU" sz="2400" b="1" dirty="0"/>
              <a:t> до </a:t>
            </a:r>
            <a:r>
              <a:rPr lang="ru-RU" sz="2400" b="1" dirty="0" err="1"/>
              <a:t>державної</a:t>
            </a:r>
            <a:r>
              <a:rPr lang="ru-RU" sz="2400" b="1" dirty="0"/>
              <a:t> </a:t>
            </a:r>
            <a:r>
              <a:rPr lang="ru-RU" sz="2400" b="1" dirty="0" err="1"/>
              <a:t>підсумкової</a:t>
            </a:r>
            <a:r>
              <a:rPr lang="ru-RU" sz="2400" b="1" dirty="0"/>
              <a:t> </a:t>
            </a:r>
            <a:r>
              <a:rPr lang="ru-RU" sz="2400" b="1" dirty="0" err="1"/>
              <a:t>атестації</a:t>
            </a:r>
            <a:r>
              <a:rPr lang="ru-RU" sz="2400" b="1" dirty="0"/>
              <a:t> у </a:t>
            </a:r>
            <a:r>
              <a:rPr lang="ru-RU" sz="2400" b="1" dirty="0" err="1"/>
              <a:t>форматі</a:t>
            </a:r>
            <a:r>
              <a:rPr lang="ru-RU" sz="2400" b="1" dirty="0"/>
              <a:t> ЗНО /В.С. Власов, С.В. </a:t>
            </a:r>
            <a:r>
              <a:rPr lang="ru-RU" sz="2400" b="1" dirty="0" err="1"/>
              <a:t>Кульчицький</a:t>
            </a:r>
            <a:r>
              <a:rPr lang="ru-RU" sz="2400" b="1" dirty="0"/>
              <a:t>. – </a:t>
            </a:r>
            <a:r>
              <a:rPr lang="ru-RU" sz="2400" b="1" dirty="0" err="1"/>
              <a:t>Київ</a:t>
            </a:r>
            <a:r>
              <a:rPr lang="ru-RU" sz="2400" b="1" dirty="0"/>
              <a:t>: </a:t>
            </a:r>
            <a:r>
              <a:rPr lang="ru-RU" sz="2400" b="1" dirty="0" err="1"/>
              <a:t>Літера</a:t>
            </a:r>
            <a:r>
              <a:rPr lang="ru-RU" sz="2400" b="1" dirty="0"/>
              <a:t> ЛТД, 2016 – 160 с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 err="1"/>
              <a:t>Історія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: </a:t>
            </a:r>
            <a:r>
              <a:rPr lang="ru-RU" sz="2400" b="1" dirty="0" err="1"/>
              <a:t>Універсальний</a:t>
            </a:r>
            <a:r>
              <a:rPr lang="ru-RU" sz="2400" b="1" dirty="0"/>
              <a:t> </a:t>
            </a:r>
            <a:r>
              <a:rPr lang="ru-RU" sz="2400" b="1" dirty="0" err="1"/>
              <a:t>ілюстративний</a:t>
            </a:r>
            <a:r>
              <a:rPr lang="ru-RU" sz="2400" b="1" dirty="0"/>
              <a:t> </a:t>
            </a:r>
            <a:r>
              <a:rPr lang="ru-RU" sz="2400" b="1" dirty="0" err="1"/>
              <a:t>довідник</a:t>
            </a:r>
            <a:r>
              <a:rPr lang="ru-RU" sz="2400" b="1" dirty="0"/>
              <a:t>. /В.К. Губарев; Переклад з </a:t>
            </a:r>
            <a:r>
              <a:rPr lang="ru-RU" sz="2400" b="1" dirty="0" err="1"/>
              <a:t>російської</a:t>
            </a:r>
            <a:r>
              <a:rPr lang="ru-RU" sz="2400" b="1" dirty="0"/>
              <a:t> Б.М. </a:t>
            </a:r>
            <a:r>
              <a:rPr lang="ru-RU" sz="2400" b="1" dirty="0" err="1"/>
              <a:t>Губаревої</a:t>
            </a:r>
            <a:r>
              <a:rPr lang="ru-RU" sz="2400" b="1" dirty="0"/>
              <a:t>. – </a:t>
            </a:r>
            <a:r>
              <a:rPr lang="ru-RU" sz="2400" b="1" dirty="0" err="1"/>
              <a:t>Донецьк</a:t>
            </a:r>
            <a:r>
              <a:rPr lang="ru-RU" sz="2400" b="1" dirty="0"/>
              <a:t>: ТОВ ВКФ «БАО», 2008. – 576 с. С. 334-335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 err="1"/>
              <a:t>Події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змінили</a:t>
            </a:r>
            <a:r>
              <a:rPr lang="ru-RU" sz="2400" b="1" dirty="0"/>
              <a:t> </a:t>
            </a:r>
            <a:r>
              <a:rPr lang="ru-RU" sz="2400" b="1" dirty="0" err="1"/>
              <a:t>Україну</a:t>
            </a:r>
            <a:r>
              <a:rPr lang="ru-RU" sz="2400" b="1" dirty="0"/>
              <a:t> /С.К. Зубков, В.Л. </a:t>
            </a:r>
            <a:r>
              <a:rPr lang="ru-RU" sz="2400" b="1" dirty="0" err="1"/>
              <a:t>Карнацевич</a:t>
            </a:r>
            <a:r>
              <a:rPr lang="ru-RU" sz="2400" b="1" dirty="0"/>
              <a:t>, А.Ю. </a:t>
            </a:r>
            <a:r>
              <a:rPr lang="ru-RU" sz="2400" b="1" dirty="0" err="1"/>
              <a:t>Хорошевський</a:t>
            </a:r>
            <a:r>
              <a:rPr lang="ru-RU" sz="2400" b="1" dirty="0"/>
              <a:t>. – </a:t>
            </a:r>
            <a:r>
              <a:rPr lang="ru-RU" sz="2400" b="1" dirty="0" err="1"/>
              <a:t>Харків</a:t>
            </a:r>
            <a:r>
              <a:rPr lang="ru-RU" sz="2400" b="1" dirty="0"/>
              <a:t>: Факт, 2013. – 383 с. С. 245-247.</a:t>
            </a:r>
          </a:p>
        </p:txBody>
      </p:sp>
    </p:spTree>
    <p:extLst>
      <p:ext uri="{BB962C8B-B14F-4D97-AF65-F5344CB8AC3E}">
        <p14:creationId xmlns:p14="http://schemas.microsoft.com/office/powerpoint/2010/main" val="236598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2481064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Історико-філологічний </a:t>
            </a:r>
            <a:r>
              <a:rPr lang="uk-UA" sz="4000" b="1" dirty="0" smtClean="0"/>
              <a:t>відділ</a:t>
            </a:r>
          </a:p>
          <a:p>
            <a:r>
              <a:rPr lang="uk-UA" sz="4000" b="1" dirty="0" smtClean="0"/>
              <a:t>Фізико-математичний відділ</a:t>
            </a:r>
            <a:endParaRPr lang="uk-UA" sz="4000" b="1" dirty="0" smtClean="0"/>
          </a:p>
          <a:p>
            <a:r>
              <a:rPr lang="uk-UA" sz="4000" b="1" dirty="0" smtClean="0"/>
              <a:t>Соціальний відділ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Структурно </a:t>
            </a:r>
            <a:br>
              <a:rPr lang="uk-UA" sz="4000" b="1" dirty="0" smtClean="0"/>
            </a:br>
            <a:r>
              <a:rPr lang="uk-UA" sz="4000" b="1" dirty="0" smtClean="0"/>
              <a:t>Українська академія наук підрозділялася на три відділи: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7096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220816"/>
          </a:xfrm>
        </p:spPr>
        <p:txBody>
          <a:bodyPr>
            <a:normAutofit/>
          </a:bodyPr>
          <a:lstStyle/>
          <a:p>
            <a:r>
              <a:rPr lang="ru-RU" b="1" dirty="0" err="1"/>
              <a:t>Первісний</a:t>
            </a:r>
            <a:r>
              <a:rPr lang="ru-RU" b="1" dirty="0"/>
              <a:t> склад </a:t>
            </a:r>
            <a:r>
              <a:rPr lang="ru-RU" b="1" dirty="0" err="1"/>
              <a:t>Академії</a:t>
            </a:r>
            <a:r>
              <a:rPr lang="ru-RU" b="1" dirty="0"/>
              <a:t> </a:t>
            </a:r>
            <a:r>
              <a:rPr lang="ru-RU" b="1" dirty="0" smtClean="0"/>
              <a:t>становили </a:t>
            </a:r>
            <a:r>
              <a:rPr lang="ru-RU" b="1" dirty="0" err="1"/>
              <a:t>дванадцятеро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 err="1"/>
              <a:t>академіків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на </a:t>
            </a:r>
            <a:r>
              <a:rPr lang="ru-RU" b="1" dirty="0" err="1"/>
              <a:t>подання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/>
              <a:t>Міністра</a:t>
            </a:r>
            <a:r>
              <a:rPr lang="ru-RU" b="1" dirty="0"/>
              <a:t> </a:t>
            </a:r>
            <a:r>
              <a:rPr lang="ru-RU" b="1" dirty="0" err="1"/>
              <a:t>Народньої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та </a:t>
            </a:r>
            <a:br>
              <a:rPr lang="ru-RU" b="1" dirty="0"/>
            </a:br>
            <a:r>
              <a:rPr lang="ru-RU" b="1" dirty="0" err="1"/>
              <a:t>Мистецтва</a:t>
            </a:r>
            <a:r>
              <a:rPr lang="ru-RU" b="1" dirty="0"/>
              <a:t>, </a:t>
            </a:r>
            <a:r>
              <a:rPr lang="ru-RU" b="1" dirty="0" err="1" smtClean="0"/>
              <a:t>призначав</a:t>
            </a:r>
            <a:r>
              <a:rPr lang="ru-RU" b="1" dirty="0" smtClean="0"/>
              <a:t> </a:t>
            </a:r>
            <a:r>
              <a:rPr lang="ru-RU" b="1" dirty="0" err="1" smtClean="0"/>
              <a:t>Гетьман</a:t>
            </a:r>
            <a:r>
              <a:rPr lang="ru-RU" b="1" dirty="0"/>
              <a:t>, по </a:t>
            </a:r>
            <a:r>
              <a:rPr lang="ru-RU" b="1" dirty="0" err="1"/>
              <a:t>чотири</a:t>
            </a:r>
            <a:r>
              <a:rPr lang="ru-RU" b="1" dirty="0"/>
              <a:t> на </a:t>
            </a:r>
            <a:r>
              <a:rPr lang="ru-RU" b="1" dirty="0" err="1"/>
              <a:t>кожен</a:t>
            </a:r>
            <a:r>
              <a:rPr lang="ru-RU" b="1" dirty="0"/>
              <a:t> </a:t>
            </a:r>
            <a:r>
              <a:rPr lang="ru-RU" b="1" dirty="0" err="1" smtClean="0"/>
              <a:t>відділ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936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220816"/>
          </a:xfrm>
        </p:spPr>
        <p:txBody>
          <a:bodyPr>
            <a:normAutofit/>
          </a:bodyPr>
          <a:lstStyle/>
          <a:p>
            <a:r>
              <a:rPr lang="uk-UA" b="1" dirty="0" smtClean="0"/>
              <a:t>Головою-президентом </a:t>
            </a:r>
            <a:br>
              <a:rPr lang="uk-UA" b="1" dirty="0" smtClean="0"/>
            </a:br>
            <a:r>
              <a:rPr lang="uk-UA" b="1" dirty="0" smtClean="0"/>
              <a:t>Української академії наук </a:t>
            </a:r>
            <a:br>
              <a:rPr lang="uk-UA" b="1" dirty="0" smtClean="0"/>
            </a:br>
            <a:r>
              <a:rPr lang="uk-UA" b="1" dirty="0" smtClean="0"/>
              <a:t>було обрано </a:t>
            </a:r>
            <a:br>
              <a:rPr lang="uk-UA" b="1" dirty="0" smtClean="0"/>
            </a:br>
            <a:r>
              <a:rPr lang="uk-UA" sz="4800" b="1" dirty="0" smtClean="0"/>
              <a:t>Володимира Вернадського</a:t>
            </a:r>
            <a:r>
              <a:rPr lang="uk-UA" b="1" dirty="0" smtClean="0"/>
              <a:t>.</a:t>
            </a:r>
            <a:br>
              <a:rPr lang="uk-UA" b="1" dirty="0" smtClean="0"/>
            </a:br>
            <a:r>
              <a:rPr lang="uk-UA" b="1" dirty="0" smtClean="0"/>
              <a:t>Неодмінним секретарем – </a:t>
            </a:r>
            <a:br>
              <a:rPr lang="uk-UA" b="1" dirty="0" smtClean="0"/>
            </a:br>
            <a:r>
              <a:rPr lang="uk-UA" b="1" dirty="0" smtClean="0"/>
              <a:t>Агатангела Кримського.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63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71296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/>
              <a:t>Історико-філологічний </a:t>
            </a:r>
            <a:br>
              <a:rPr lang="uk-UA" sz="6000" b="1" dirty="0" smtClean="0"/>
            </a:br>
            <a:r>
              <a:rPr lang="uk-UA" sz="6000" b="1" dirty="0" smtClean="0"/>
              <a:t>відділ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9136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4474840" cy="3015655"/>
          </a:xfrm>
        </p:spPr>
        <p:txBody>
          <a:bodyPr>
            <a:normAutofit/>
          </a:bodyPr>
          <a:lstStyle/>
          <a:p>
            <a:r>
              <a:rPr lang="uk-UA" b="1" dirty="0" smtClean="0"/>
              <a:t>Дмитро Іванович </a:t>
            </a:r>
            <a:r>
              <a:rPr lang="uk-UA" b="1" dirty="0" err="1" smtClean="0"/>
              <a:t>Багалій</a:t>
            </a:r>
            <a:r>
              <a:rPr lang="uk-UA" b="1" dirty="0" smtClean="0"/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(1857-1932)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7"/>
            <a:ext cx="3923928" cy="564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https://upload.wikimedia.org/wikipedia/commons/c/cb/Bagalei_DI.jpg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4077072"/>
            <a:ext cx="3347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Спеціальність</a:t>
            </a:r>
            <a:r>
              <a:rPr lang="ru-RU" sz="2800" b="1" dirty="0"/>
              <a:t> — </a:t>
            </a:r>
          </a:p>
          <a:p>
            <a:r>
              <a:rPr lang="ru-RU" sz="2800" b="1" dirty="0" err="1"/>
              <a:t>і</a:t>
            </a:r>
            <a:r>
              <a:rPr lang="ru-RU" sz="2800" b="1" dirty="0" err="1" smtClean="0"/>
              <a:t>сторія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9345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52400"/>
            <a:ext cx="4114800" cy="3780656"/>
          </a:xfrm>
        </p:spPr>
        <p:txBody>
          <a:bodyPr>
            <a:normAutofit/>
          </a:bodyPr>
          <a:lstStyle/>
          <a:p>
            <a:r>
              <a:rPr lang="uk-UA" b="1" dirty="0" smtClean="0"/>
              <a:t>Агатангел Юхимович Кримський (1871-1942)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176464" cy="54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https://upload.wikimedia.org/wikipedia/uk/9/99/Agat_Krymsky.jpg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4365104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Спеціальність</a:t>
            </a:r>
            <a:r>
              <a:rPr lang="ru-RU" sz="2800" b="1" dirty="0"/>
              <a:t> — </a:t>
            </a:r>
          </a:p>
          <a:p>
            <a:r>
              <a:rPr lang="ru-RU" sz="2800" b="1" dirty="0" smtClean="0"/>
              <a:t>арабо-</a:t>
            </a:r>
            <a:r>
              <a:rPr lang="ru-RU" sz="2800" b="1" dirty="0" err="1" smtClean="0"/>
              <a:t>іранська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філологія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6843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86808" cy="3276600"/>
          </a:xfrm>
        </p:spPr>
        <p:txBody>
          <a:bodyPr/>
          <a:lstStyle/>
          <a:p>
            <a:r>
              <a:rPr lang="uk-UA" b="1" dirty="0" smtClean="0"/>
              <a:t>Микола Іванович Петров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 smtClean="0"/>
              <a:t>1840-1921)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69" y="260648"/>
            <a:ext cx="414591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497" y="580526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https://upload.wikimedia.org/wikipedia/uk/5/53/Petrov%D0%9F%D0%B5%D1%82%D1%80%D0%BE%D0%B2_%D0%9C%D0%B8%D0%BA%D0%BE%D0%BB%D0%B0_%D0%86%D0%B2%D0%B0%D0%BD%D0%BE%D0%B2%D0%B8%D1%87.jpg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77072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Спеціальність</a:t>
            </a:r>
            <a:r>
              <a:rPr lang="ru-RU" sz="2800" b="1" dirty="0"/>
              <a:t> </a:t>
            </a:r>
            <a:r>
              <a:rPr lang="ru-RU" sz="2800" b="1" dirty="0" smtClean="0"/>
              <a:t> — </a:t>
            </a:r>
            <a:endParaRPr lang="ru-RU" sz="2800" b="1" dirty="0"/>
          </a:p>
          <a:p>
            <a:r>
              <a:rPr lang="uk-UA" sz="2800" b="1" dirty="0" smtClean="0"/>
              <a:t>українське письменство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89806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144</TotalTime>
  <Words>311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Українська академія наук</vt:lpstr>
      <vt:lpstr>14 листопада 1918 року  гетьман Павло Скоропадський підписав закон про заснування Української академії наук і призначення перших академіків</vt:lpstr>
      <vt:lpstr>Структурно  Українська академія наук підрозділялася на три відділи:</vt:lpstr>
      <vt:lpstr>Первісний склад Академії становили дванадцятеро  академіків, що на подання  Міністра Народньої освіти та  Мистецтва, призначав Гетьман, по чотири на кожен відділ</vt:lpstr>
      <vt:lpstr>Головою-президентом  Української академії наук  було обрано  Володимира Вернадського. Неодмінним секретарем –  Агатангела Кримського.</vt:lpstr>
      <vt:lpstr>Історико-філологічний  відділ</vt:lpstr>
      <vt:lpstr>Дмитро Іванович Багалій  (1857-1932)</vt:lpstr>
      <vt:lpstr>Агатангел Юхимович Кримський (1871-1942)</vt:lpstr>
      <vt:lpstr>Микола Іванович Петров  (1840-1921)</vt:lpstr>
      <vt:lpstr>Степан Йосипович Смаль-Стоцький (1893-1938)</vt:lpstr>
      <vt:lpstr>Фізико-математичний  відділ </vt:lpstr>
      <vt:lpstr>Володимир Іванович Вернадський (1863-1945)</vt:lpstr>
      <vt:lpstr>Степан Прокопович Тимошенко (1878-1972)</vt:lpstr>
      <vt:lpstr>Микола Феофанович Кащенко (1855-1935)</vt:lpstr>
      <vt:lpstr>Павло Аполлонович Тутковський (1858-1930)</vt:lpstr>
      <vt:lpstr>Соціальний  відділ</vt:lpstr>
      <vt:lpstr>Михайло Іванович  Туган-Барановський (1865-1919)</vt:lpstr>
      <vt:lpstr>Федір Васильович Тарановський (1875-1936)</vt:lpstr>
      <vt:lpstr>Володимир Андрійович Косинський (1864-1938)</vt:lpstr>
      <vt:lpstr>Орест   Іванович Левицький  (1848-1922)</vt:lpstr>
      <vt:lpstr>Урочисті збори Української академії наук відбулися 27 листопада 1918 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академія наук</dc:title>
  <dc:creator>User</dc:creator>
  <cp:lastModifiedBy>Пользователь Windows</cp:lastModifiedBy>
  <cp:revision>27</cp:revision>
  <dcterms:created xsi:type="dcterms:W3CDTF">2021-12-12T09:22:20Z</dcterms:created>
  <dcterms:modified xsi:type="dcterms:W3CDTF">2021-12-12T14:34:15Z</dcterms:modified>
</cp:coreProperties>
</file>