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sldIdLst>
    <p:sldId id="392" r:id="rId2"/>
    <p:sldId id="377" r:id="rId3"/>
    <p:sldId id="378" r:id="rId4"/>
    <p:sldId id="379" r:id="rId5"/>
    <p:sldId id="479" r:id="rId6"/>
    <p:sldId id="465" r:id="rId7"/>
    <p:sldId id="480" r:id="rId8"/>
    <p:sldId id="469" r:id="rId9"/>
    <p:sldId id="455" r:id="rId10"/>
    <p:sldId id="471" r:id="rId11"/>
    <p:sldId id="481" r:id="rId12"/>
    <p:sldId id="472" r:id="rId13"/>
    <p:sldId id="470" r:id="rId14"/>
    <p:sldId id="473" r:id="rId15"/>
    <p:sldId id="394" r:id="rId16"/>
    <p:sldId id="482" r:id="rId17"/>
    <p:sldId id="483" r:id="rId18"/>
    <p:sldId id="474" r:id="rId19"/>
    <p:sldId id="484" r:id="rId20"/>
    <p:sldId id="485" r:id="rId21"/>
    <p:sldId id="4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6600"/>
    <a:srgbClr val="CCECFF"/>
    <a:srgbClr val="66CCFF"/>
    <a:srgbClr val="99CCFF"/>
    <a:srgbClr val="003300"/>
    <a:srgbClr val="333300"/>
    <a:srgbClr val="FFFF99"/>
    <a:srgbClr val="11111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7" autoAdjust="0"/>
  </p:normalViewPr>
  <p:slideViewPr>
    <p:cSldViewPr>
      <p:cViewPr varScale="1">
        <p:scale>
          <a:sx n="73" d="100"/>
          <a:sy n="73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4BC7F-E99E-4F03-A3CA-571B3A3BB0A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5D11509-8CA3-4FC6-AD6B-A2E631C20CA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effectLst>
          <a:reflection blurRad="6350" stA="50000" endA="300" endPos="90000" dist="50800" dir="5400000" sy="-100000" algn="bl" rotWithShape="0"/>
        </a:effectLst>
      </dgm:spPr>
      <dgm:t>
        <a:bodyPr/>
        <a:lstStyle/>
        <a:p>
          <a:pPr marL="1074738" indent="0" algn="ctr" rtl="0"/>
          <a:endParaRPr lang="en-US" sz="5400" b="1" dirty="0" smtClean="0"/>
        </a:p>
      </dgm:t>
    </dgm:pt>
    <dgm:pt modelId="{656D0BAA-89C9-4E12-8284-1E2A3F2DC076}" type="parTrans" cxnId="{9BE98F44-5356-4654-ABA3-D1882984C193}">
      <dgm:prSet/>
      <dgm:spPr/>
      <dgm:t>
        <a:bodyPr/>
        <a:lstStyle/>
        <a:p>
          <a:endParaRPr lang="uk-UA"/>
        </a:p>
      </dgm:t>
    </dgm:pt>
    <dgm:pt modelId="{2CF91512-1C0B-422A-B397-94CB6CB904EC}" type="sibTrans" cxnId="{9BE98F44-5356-4654-ABA3-D1882984C193}">
      <dgm:prSet/>
      <dgm:spPr/>
      <dgm:t>
        <a:bodyPr/>
        <a:lstStyle/>
        <a:p>
          <a:endParaRPr lang="uk-UA"/>
        </a:p>
      </dgm:t>
    </dgm:pt>
    <dgm:pt modelId="{96DFDAB9-98F9-4C09-A456-FFDF311023EE}" type="pres">
      <dgm:prSet presAssocID="{7904BC7F-E99E-4F03-A3CA-571B3A3BB0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17D2CF3-A9F0-4978-9E11-38F3D9F908DF}" type="pres">
      <dgm:prSet presAssocID="{65D11509-8CA3-4FC6-AD6B-A2E631C20CA5}" presName="parentText" presStyleLbl="node1" presStyleIdx="0" presStyleCnt="1" custScaleY="309626" custLinFactNeighborX="988" custLinFactNeighborY="-20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BE98F44-5356-4654-ABA3-D1882984C193}" srcId="{7904BC7F-E99E-4F03-A3CA-571B3A3BB0A0}" destId="{65D11509-8CA3-4FC6-AD6B-A2E631C20CA5}" srcOrd="0" destOrd="0" parTransId="{656D0BAA-89C9-4E12-8284-1E2A3F2DC076}" sibTransId="{2CF91512-1C0B-422A-B397-94CB6CB904EC}"/>
    <dgm:cxn modelId="{13AD629B-E04A-4DC5-9192-886EC871E203}" type="presOf" srcId="{65D11509-8CA3-4FC6-AD6B-A2E631C20CA5}" destId="{F17D2CF3-A9F0-4978-9E11-38F3D9F908DF}" srcOrd="0" destOrd="0" presId="urn:microsoft.com/office/officeart/2005/8/layout/vList2"/>
    <dgm:cxn modelId="{59976044-88A7-46CD-B9FF-41C22EFF0C6F}" type="presOf" srcId="{7904BC7F-E99E-4F03-A3CA-571B3A3BB0A0}" destId="{96DFDAB9-98F9-4C09-A456-FFDF311023EE}" srcOrd="0" destOrd="0" presId="urn:microsoft.com/office/officeart/2005/8/layout/vList2"/>
    <dgm:cxn modelId="{EFBBF10E-1D8D-4C9E-9F40-54A29250E097}" type="presParOf" srcId="{96DFDAB9-98F9-4C09-A456-FFDF311023EE}" destId="{F17D2CF3-A9F0-4978-9E11-38F3D9F908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D2CF3-A9F0-4978-9E11-38F3D9F908DF}">
      <dsp:nvSpPr>
        <dsp:cNvPr id="0" name=""/>
        <dsp:cNvSpPr/>
      </dsp:nvSpPr>
      <dsp:spPr>
        <a:xfrm>
          <a:off x="0" y="0"/>
          <a:ext cx="8291264" cy="2492365"/>
        </a:xfrm>
        <a:prstGeom prst="roundRect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reflection blurRad="6350" stA="50000" endA="300" endPos="90000" dist="508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1074738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b="1" kern="1200" dirty="0" smtClean="0"/>
        </a:p>
      </dsp:txBody>
      <dsp:txXfrm>
        <a:off x="121667" y="121667"/>
        <a:ext cx="8047930" cy="2249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8" y="228601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8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1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10" Type="http://schemas.openxmlformats.org/officeDocument/2006/relationships/image" Target="../media/image29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31.pn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22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22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10" Type="http://schemas.openxmlformats.org/officeDocument/2006/relationships/image" Target="../media/image36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38.png"/><Relationship Id="rId5" Type="http://schemas.openxmlformats.org/officeDocument/2006/relationships/image" Target="../media/image7.png"/><Relationship Id="rId10" Type="http://schemas.openxmlformats.org/officeDocument/2006/relationships/image" Target="../media/image37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7.png"/><Relationship Id="rId12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10" Type="http://schemas.openxmlformats.org/officeDocument/2006/relationships/image" Target="../media/image43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7.pn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3271" y="589485"/>
            <a:ext cx="6321896" cy="2911523"/>
          </a:xfrm>
          <a:prstGeom prst="snip2Diag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relaxedInset"/>
          </a:sp3d>
        </p:spPr>
        <p:txBody>
          <a:bodyPr anchor="t">
            <a:norm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Програмування</a:t>
            </a:r>
            <a:endParaRPr lang="uk-UA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63602" y="6376792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z="800" dirty="0" smtClean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Чашук О.Ф., вчитель інформатики ЗОШ№23, Луцьк</a:t>
            </a:r>
            <a:endParaRPr lang="uk-UA" sz="800" dirty="0">
              <a:solidFill>
                <a:schemeClr val="tx2">
                  <a:lumMod val="10000"/>
                  <a:lumOff val="90000"/>
                </a:schemeClr>
              </a:solidFill>
              <a:effectLst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894736" y="26132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6574963" y="18692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35" y="3501008"/>
            <a:ext cx="1933834" cy="150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18" y="1723664"/>
            <a:ext cx="2520280" cy="16810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Результат пошуку зображень за запитом &quot;лазарус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80" y="3717032"/>
            <a:ext cx="4295319" cy="279885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89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70224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Значення властивостей </a:t>
            </a:r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об'єктів</a:t>
            </a:r>
            <a:endParaRPr lang="uk-UA" sz="24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305178" y="1868868"/>
            <a:ext cx="8546420" cy="1560132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4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Для звернення </a:t>
            </a:r>
            <a:r>
              <a:rPr lang="uk-UA" sz="24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до властивостей об'єктів у програмному коді використовують такий спосіб </a:t>
            </a:r>
            <a:r>
              <a:rPr lang="uk-UA" sz="24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запису:</a:t>
            </a:r>
            <a:endParaRPr lang="uk-UA" sz="2400" kern="12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0633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86" y="2342583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453881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305177" y="3911165"/>
            <a:ext cx="8546421" cy="697885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97000">
                <a:srgbClr val="CCECFF"/>
              </a:gs>
            </a:gsLst>
            <a:lin ang="18900000" scaled="1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buClr>
                <a:srgbClr val="000066"/>
              </a:buClr>
            </a:pPr>
            <a:r>
              <a:rPr lang="uk-UA" sz="3200" b="1" i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Ім'я форми.   Ім'я об'єкта.   Ім'я </a:t>
            </a:r>
            <a:r>
              <a:rPr lang="uk-UA" sz="3200" b="1" i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властивості</a:t>
            </a:r>
            <a:endParaRPr lang="uk-UA" sz="32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89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70224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Значення властивостей </a:t>
            </a:r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об'єктів</a:t>
            </a:r>
            <a:endParaRPr lang="uk-UA" sz="24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305178" y="1868868"/>
            <a:ext cx="8546420" cy="1560132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200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  <a:cs typeface="Calibri" pitchFamily="34" charset="0"/>
              </a:rPr>
              <a:t>Якщо проект містить лише одну форму або розглядаються об'єкти поточної форми, то вказувати ім'я форми не обов'язково</a:t>
            </a:r>
            <a:endParaRPr lang="uk-UA" sz="2200" kern="1200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0633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86" y="2342583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453881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305177" y="3562222"/>
            <a:ext cx="8546421" cy="697885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shade val="60000"/>
                </a:schemeClr>
              </a:gs>
              <a:gs pos="97000">
                <a:srgbClr val="CCECFF"/>
              </a:gs>
            </a:gsLst>
            <a:lin ang="18900000" scaled="1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  <a:buClr>
                <a:srgbClr val="000066"/>
              </a:buClr>
            </a:pPr>
            <a:r>
              <a:rPr lang="en-US" sz="3200" b="1" i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Label</a:t>
            </a:r>
            <a:r>
              <a:rPr lang="uk-UA" sz="3200" b="1" i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b="1" i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.Visible   :=   True</a:t>
            </a:r>
            <a:r>
              <a:rPr lang="en-US" sz="3200" b="1" i="1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n-US" sz="3200" b="1" i="1" kern="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270750" y="4903265"/>
            <a:ext cx="1960793" cy="400110"/>
          </a:xfrm>
          <a:prstGeom prst="wedgeRectCallout">
            <a:avLst>
              <a:gd name="adj1" fmla="val 35732"/>
              <a:gd name="adj2" fmla="val -25955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i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Label</a:t>
            </a:r>
            <a:r>
              <a:rPr lang="uk-UA" sz="2000" b="1" i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b="1" i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i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(Напис1</a:t>
            </a:r>
            <a:r>
              <a:rPr lang="uk-UA" sz="2000" b="1" i="1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uk-UA" sz="20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3931392" y="4877947"/>
            <a:ext cx="2398413" cy="400110"/>
          </a:xfrm>
          <a:prstGeom prst="wedgeRectCallout">
            <a:avLst>
              <a:gd name="adj1" fmla="val -36878"/>
              <a:gd name="adj2" fmla="val -23909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i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Visible (</a:t>
            </a:r>
            <a:r>
              <a:rPr lang="uk-UA" sz="2000" b="1" i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Видимість</a:t>
            </a:r>
            <a:r>
              <a:rPr lang="uk-UA" sz="2000" b="1" i="1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uk-UA" sz="20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5207" y="1192081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817373"/>
            <a:ext cx="8611728" cy="612934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Значення властивостей </a:t>
            </a:r>
            <a:r>
              <a:rPr lang="uk-UA" sz="20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об'єктів</a:t>
            </a:r>
            <a:endParaRPr lang="uk-UA" sz="20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268958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305177" y="1900932"/>
            <a:ext cx="8546422" cy="1132164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4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Властивість </a:t>
            </a:r>
            <a:r>
              <a:rPr lang="en-US" sz="24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Visible</a:t>
            </a:r>
            <a:r>
              <a:rPr lang="en-US" sz="24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uk-UA" sz="24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Видимість</a:t>
            </a:r>
            <a:r>
              <a:rPr lang="uk-UA" sz="24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) може набувати одного з двох значень</a:t>
            </a:r>
            <a:r>
              <a:rPr lang="uk-UA" sz="24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uk-UA" sz="2400" kern="12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87300" y="3284984"/>
            <a:ext cx="3993478" cy="731860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95" tIns="82395" rIns="82395" bIns="8239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4000" b="1" kern="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True</a:t>
            </a:r>
            <a:endParaRPr lang="uk-UA" sz="4000" b="1" kern="1200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810433" y="3287111"/>
            <a:ext cx="3864456" cy="729733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33" tIns="82333" rIns="82333" bIns="82333" numCol="1" spcCol="1270" anchor="ctr" anchorCtr="0">
            <a:noAutofit/>
          </a:bodyPr>
          <a:lstStyle/>
          <a:p>
            <a:pPr lvl="0" algn="ctr" defTabSz="711200">
              <a:spcAft>
                <a:spcPts val="0"/>
              </a:spcAft>
            </a:pPr>
            <a:r>
              <a:rPr lang="en-US" sz="4000" b="1" kern="1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False</a:t>
            </a:r>
            <a:endParaRPr lang="uk-UA" sz="4000" b="1" kern="1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07" y="2239833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11" y="2239832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9" y="1385874"/>
            <a:ext cx="541914" cy="4954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25" y="1430307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с двумя вырезанными противолежащими углами 32"/>
          <p:cNvSpPr/>
          <p:nvPr/>
        </p:nvSpPr>
        <p:spPr>
          <a:xfrm>
            <a:off x="587300" y="4173202"/>
            <a:ext cx="3024336" cy="920088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95" tIns="82395" rIns="82395" bIns="823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sz="2400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Об'єкт буде </a:t>
            </a:r>
            <a:r>
              <a:rPr lang="uk-UA" sz="24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відображено</a:t>
            </a:r>
            <a:endParaRPr lang="uk-UA" sz="2400" b="1" kern="12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Прямоугольник с двумя вырезанными противолежащими углами 35"/>
          <p:cNvSpPr/>
          <p:nvPr/>
        </p:nvSpPr>
        <p:spPr>
          <a:xfrm>
            <a:off x="5668889" y="4173202"/>
            <a:ext cx="3024336" cy="920088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95" tIns="82395" rIns="82395" bIns="823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sz="2400" b="1" kern="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Невидимий</a:t>
            </a:r>
            <a:r>
              <a:rPr lang="en-US" sz="2400" b="1" kern="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kern="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або </a:t>
            </a:r>
            <a:r>
              <a:rPr lang="uk-UA" sz="2400" b="1" kern="0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«прихований» об'єкт</a:t>
            </a:r>
            <a:endParaRPr lang="uk-UA" sz="2400" b="1" kern="1200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34" y="4053250"/>
            <a:ext cx="2143125" cy="2143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0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5" y="2867939"/>
            <a:ext cx="3768090" cy="285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70224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Значення властивостей </a:t>
            </a:r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об'єктів</a:t>
            </a:r>
            <a:endParaRPr lang="uk-UA" sz="24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абличка 9"/>
          <p:cNvSpPr/>
          <p:nvPr/>
        </p:nvSpPr>
        <p:spPr>
          <a:xfrm>
            <a:off x="299855" y="1982029"/>
            <a:ext cx="8658044" cy="1518980"/>
          </a:xfrm>
          <a:prstGeom prst="plaqu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У вікні редактора коду середовища програмування </a:t>
            </a:r>
            <a:r>
              <a:rPr lang="en-US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Lazarus 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після введення імені об'єкта і крапки відкривається список доступних властивостей та дій, які можна описати для об'єкта. Щоб додати в код ім'я потрібної властивості, достатньо обрати її мишею зі списку</a:t>
            </a:r>
            <a:endParaRPr lang="uk-UA" sz="2000" kern="12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0" y="287224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647" y="287224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359098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9283" y="3774736"/>
            <a:ext cx="6224877" cy="2233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1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Реагування об'єктів на події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518716" y="1968697"/>
            <a:ext cx="8367320" cy="1229471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Під час виконання програми об'єкти можуть «реагувати» на деякі події, зокрема, дії користувача</a:t>
            </a:r>
            <a:r>
              <a:rPr lang="uk-UA" sz="20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uk-UA" sz="2000" kern="12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3" y="2356251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05" y="2356250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453881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 со стрелкой вправо 1"/>
          <p:cNvSpPr/>
          <p:nvPr/>
        </p:nvSpPr>
        <p:spPr>
          <a:xfrm>
            <a:off x="305177" y="3492607"/>
            <a:ext cx="2770528" cy="2246769"/>
          </a:xfrm>
          <a:prstGeom prst="rightArrowCallout">
            <a:avLst>
              <a:gd name="adj1" fmla="val 21370"/>
              <a:gd name="adj2" fmla="val 50000"/>
              <a:gd name="adj3" fmla="val 11943"/>
              <a:gd name="adj4" fmla="val 87562"/>
            </a:avLst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buClr>
                <a:srgbClr val="000066"/>
              </a:buClr>
            </a:pPr>
            <a:r>
              <a:rPr lang="uk-UA" sz="20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 результаті 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настання деякої події, що передбачена для об'єкта, виконується певний набір </a:t>
            </a:r>
            <a:r>
              <a:rPr lang="uk-UA" sz="20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команд</a:t>
            </a:r>
            <a:endParaRPr lang="uk-UA" sz="200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075706" y="3317611"/>
            <a:ext cx="5537767" cy="2825055"/>
            <a:chOff x="3663022" y="3356993"/>
            <a:chExt cx="5223013" cy="2825055"/>
          </a:xfrm>
        </p:grpSpPr>
        <p:sp>
          <p:nvSpPr>
            <p:cNvPr id="11" name="Полилиния 10"/>
            <p:cNvSpPr/>
            <p:nvPr/>
          </p:nvSpPr>
          <p:spPr>
            <a:xfrm>
              <a:off x="3663022" y="3356993"/>
              <a:ext cx="4178411" cy="621512"/>
            </a:xfrm>
            <a:custGeom>
              <a:avLst/>
              <a:gdLst>
                <a:gd name="connsiteX0" fmla="*/ 0 w 4178411"/>
                <a:gd name="connsiteY0" fmla="*/ 62151 h 621512"/>
                <a:gd name="connsiteX1" fmla="*/ 62151 w 4178411"/>
                <a:gd name="connsiteY1" fmla="*/ 0 h 621512"/>
                <a:gd name="connsiteX2" fmla="*/ 4116260 w 4178411"/>
                <a:gd name="connsiteY2" fmla="*/ 0 h 621512"/>
                <a:gd name="connsiteX3" fmla="*/ 4178411 w 4178411"/>
                <a:gd name="connsiteY3" fmla="*/ 62151 h 621512"/>
                <a:gd name="connsiteX4" fmla="*/ 4178411 w 4178411"/>
                <a:gd name="connsiteY4" fmla="*/ 559361 h 621512"/>
                <a:gd name="connsiteX5" fmla="*/ 4116260 w 4178411"/>
                <a:gd name="connsiteY5" fmla="*/ 621512 h 621512"/>
                <a:gd name="connsiteX6" fmla="*/ 62151 w 4178411"/>
                <a:gd name="connsiteY6" fmla="*/ 621512 h 621512"/>
                <a:gd name="connsiteX7" fmla="*/ 0 w 4178411"/>
                <a:gd name="connsiteY7" fmla="*/ 559361 h 621512"/>
                <a:gd name="connsiteX8" fmla="*/ 0 w 4178411"/>
                <a:gd name="connsiteY8" fmla="*/ 62151 h 62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8411" h="621512">
                  <a:moveTo>
                    <a:pt x="0" y="62151"/>
                  </a:moveTo>
                  <a:cubicBezTo>
                    <a:pt x="0" y="27826"/>
                    <a:pt x="27826" y="0"/>
                    <a:pt x="62151" y="0"/>
                  </a:cubicBezTo>
                  <a:lnTo>
                    <a:pt x="4116260" y="0"/>
                  </a:lnTo>
                  <a:cubicBezTo>
                    <a:pt x="4150585" y="0"/>
                    <a:pt x="4178411" y="27826"/>
                    <a:pt x="4178411" y="62151"/>
                  </a:cubicBezTo>
                  <a:lnTo>
                    <a:pt x="4178411" y="559361"/>
                  </a:lnTo>
                  <a:cubicBezTo>
                    <a:pt x="4178411" y="593686"/>
                    <a:pt x="4150585" y="621512"/>
                    <a:pt x="4116260" y="621512"/>
                  </a:cubicBezTo>
                  <a:lnTo>
                    <a:pt x="62151" y="621512"/>
                  </a:lnTo>
                  <a:cubicBezTo>
                    <a:pt x="27826" y="621512"/>
                    <a:pt x="0" y="593686"/>
                    <a:pt x="0" y="559361"/>
                  </a:cubicBezTo>
                  <a:lnTo>
                    <a:pt x="0" y="6215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83" tIns="86783" rIns="773554" bIns="86783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клацання мишею на об'єкті </a:t>
              </a:r>
              <a:endParaRPr lang="uk-UA" sz="1800" b="1" kern="12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012963" y="4091507"/>
              <a:ext cx="4178411" cy="621512"/>
            </a:xfrm>
            <a:custGeom>
              <a:avLst/>
              <a:gdLst>
                <a:gd name="connsiteX0" fmla="*/ 0 w 4178411"/>
                <a:gd name="connsiteY0" fmla="*/ 62151 h 621512"/>
                <a:gd name="connsiteX1" fmla="*/ 62151 w 4178411"/>
                <a:gd name="connsiteY1" fmla="*/ 0 h 621512"/>
                <a:gd name="connsiteX2" fmla="*/ 4116260 w 4178411"/>
                <a:gd name="connsiteY2" fmla="*/ 0 h 621512"/>
                <a:gd name="connsiteX3" fmla="*/ 4178411 w 4178411"/>
                <a:gd name="connsiteY3" fmla="*/ 62151 h 621512"/>
                <a:gd name="connsiteX4" fmla="*/ 4178411 w 4178411"/>
                <a:gd name="connsiteY4" fmla="*/ 559361 h 621512"/>
                <a:gd name="connsiteX5" fmla="*/ 4116260 w 4178411"/>
                <a:gd name="connsiteY5" fmla="*/ 621512 h 621512"/>
                <a:gd name="connsiteX6" fmla="*/ 62151 w 4178411"/>
                <a:gd name="connsiteY6" fmla="*/ 621512 h 621512"/>
                <a:gd name="connsiteX7" fmla="*/ 0 w 4178411"/>
                <a:gd name="connsiteY7" fmla="*/ 559361 h 621512"/>
                <a:gd name="connsiteX8" fmla="*/ 0 w 4178411"/>
                <a:gd name="connsiteY8" fmla="*/ 62151 h 62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8411" h="621512">
                  <a:moveTo>
                    <a:pt x="0" y="62151"/>
                  </a:moveTo>
                  <a:cubicBezTo>
                    <a:pt x="0" y="27826"/>
                    <a:pt x="27826" y="0"/>
                    <a:pt x="62151" y="0"/>
                  </a:cubicBezTo>
                  <a:lnTo>
                    <a:pt x="4116260" y="0"/>
                  </a:lnTo>
                  <a:cubicBezTo>
                    <a:pt x="4150585" y="0"/>
                    <a:pt x="4178411" y="27826"/>
                    <a:pt x="4178411" y="62151"/>
                  </a:cubicBezTo>
                  <a:lnTo>
                    <a:pt x="4178411" y="559361"/>
                  </a:lnTo>
                  <a:cubicBezTo>
                    <a:pt x="4178411" y="593686"/>
                    <a:pt x="4150585" y="621512"/>
                    <a:pt x="4116260" y="621512"/>
                  </a:cubicBezTo>
                  <a:lnTo>
                    <a:pt x="62151" y="621512"/>
                  </a:lnTo>
                  <a:cubicBezTo>
                    <a:pt x="27826" y="621512"/>
                    <a:pt x="0" y="593686"/>
                    <a:pt x="0" y="559361"/>
                  </a:cubicBezTo>
                  <a:lnTo>
                    <a:pt x="0" y="6215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39"/>
                <a:satOff val="7504"/>
                <a:lumOff val="14296"/>
                <a:alphaOff val="0"/>
              </a:schemeClr>
            </a:fillRef>
            <a:effectRef idx="2">
              <a:schemeClr val="accent1">
                <a:shade val="50000"/>
                <a:hueOff val="2439"/>
                <a:satOff val="7504"/>
                <a:lumOff val="142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83" tIns="86783" rIns="840708" bIns="86783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натиснення на клавіатурі деякої клавіші чи комбінації клавіш</a:t>
              </a:r>
              <a:endParaRPr lang="uk-UA" sz="1800" b="1" kern="12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357682" y="4826022"/>
              <a:ext cx="4178411" cy="621512"/>
            </a:xfrm>
            <a:custGeom>
              <a:avLst/>
              <a:gdLst>
                <a:gd name="connsiteX0" fmla="*/ 0 w 4178411"/>
                <a:gd name="connsiteY0" fmla="*/ 62151 h 621512"/>
                <a:gd name="connsiteX1" fmla="*/ 62151 w 4178411"/>
                <a:gd name="connsiteY1" fmla="*/ 0 h 621512"/>
                <a:gd name="connsiteX2" fmla="*/ 4116260 w 4178411"/>
                <a:gd name="connsiteY2" fmla="*/ 0 h 621512"/>
                <a:gd name="connsiteX3" fmla="*/ 4178411 w 4178411"/>
                <a:gd name="connsiteY3" fmla="*/ 62151 h 621512"/>
                <a:gd name="connsiteX4" fmla="*/ 4178411 w 4178411"/>
                <a:gd name="connsiteY4" fmla="*/ 559361 h 621512"/>
                <a:gd name="connsiteX5" fmla="*/ 4116260 w 4178411"/>
                <a:gd name="connsiteY5" fmla="*/ 621512 h 621512"/>
                <a:gd name="connsiteX6" fmla="*/ 62151 w 4178411"/>
                <a:gd name="connsiteY6" fmla="*/ 621512 h 621512"/>
                <a:gd name="connsiteX7" fmla="*/ 0 w 4178411"/>
                <a:gd name="connsiteY7" fmla="*/ 559361 h 621512"/>
                <a:gd name="connsiteX8" fmla="*/ 0 w 4178411"/>
                <a:gd name="connsiteY8" fmla="*/ 62151 h 62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8411" h="621512">
                  <a:moveTo>
                    <a:pt x="0" y="62151"/>
                  </a:moveTo>
                  <a:cubicBezTo>
                    <a:pt x="0" y="27826"/>
                    <a:pt x="27826" y="0"/>
                    <a:pt x="62151" y="0"/>
                  </a:cubicBezTo>
                  <a:lnTo>
                    <a:pt x="4116260" y="0"/>
                  </a:lnTo>
                  <a:cubicBezTo>
                    <a:pt x="4150585" y="0"/>
                    <a:pt x="4178411" y="27826"/>
                    <a:pt x="4178411" y="62151"/>
                  </a:cubicBezTo>
                  <a:lnTo>
                    <a:pt x="4178411" y="559361"/>
                  </a:lnTo>
                  <a:cubicBezTo>
                    <a:pt x="4178411" y="593686"/>
                    <a:pt x="4150585" y="621512"/>
                    <a:pt x="4116260" y="621512"/>
                  </a:cubicBezTo>
                  <a:lnTo>
                    <a:pt x="62151" y="621512"/>
                  </a:lnTo>
                  <a:cubicBezTo>
                    <a:pt x="27826" y="621512"/>
                    <a:pt x="0" y="593686"/>
                    <a:pt x="0" y="559361"/>
                  </a:cubicBezTo>
                  <a:lnTo>
                    <a:pt x="0" y="6215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4879"/>
                <a:satOff val="15008"/>
                <a:lumOff val="28591"/>
                <a:alphaOff val="0"/>
              </a:schemeClr>
            </a:fillRef>
            <a:effectRef idx="2">
              <a:schemeClr val="accent1">
                <a:shade val="50000"/>
                <a:hueOff val="4879"/>
                <a:satOff val="15008"/>
                <a:lumOff val="2859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83" tIns="86783" rIns="835485" bIns="86783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вибір деякої вказівки меню</a:t>
              </a:r>
              <a:endParaRPr lang="uk-UA" sz="1800" b="1" kern="12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707624" y="5560536"/>
              <a:ext cx="4178411" cy="621512"/>
            </a:xfrm>
            <a:custGeom>
              <a:avLst/>
              <a:gdLst>
                <a:gd name="connsiteX0" fmla="*/ 0 w 4178411"/>
                <a:gd name="connsiteY0" fmla="*/ 62151 h 621512"/>
                <a:gd name="connsiteX1" fmla="*/ 62151 w 4178411"/>
                <a:gd name="connsiteY1" fmla="*/ 0 h 621512"/>
                <a:gd name="connsiteX2" fmla="*/ 4116260 w 4178411"/>
                <a:gd name="connsiteY2" fmla="*/ 0 h 621512"/>
                <a:gd name="connsiteX3" fmla="*/ 4178411 w 4178411"/>
                <a:gd name="connsiteY3" fmla="*/ 62151 h 621512"/>
                <a:gd name="connsiteX4" fmla="*/ 4178411 w 4178411"/>
                <a:gd name="connsiteY4" fmla="*/ 559361 h 621512"/>
                <a:gd name="connsiteX5" fmla="*/ 4116260 w 4178411"/>
                <a:gd name="connsiteY5" fmla="*/ 621512 h 621512"/>
                <a:gd name="connsiteX6" fmla="*/ 62151 w 4178411"/>
                <a:gd name="connsiteY6" fmla="*/ 621512 h 621512"/>
                <a:gd name="connsiteX7" fmla="*/ 0 w 4178411"/>
                <a:gd name="connsiteY7" fmla="*/ 559361 h 621512"/>
                <a:gd name="connsiteX8" fmla="*/ 0 w 4178411"/>
                <a:gd name="connsiteY8" fmla="*/ 62151 h 62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8411" h="621512">
                  <a:moveTo>
                    <a:pt x="0" y="62151"/>
                  </a:moveTo>
                  <a:cubicBezTo>
                    <a:pt x="0" y="27826"/>
                    <a:pt x="27826" y="0"/>
                    <a:pt x="62151" y="0"/>
                  </a:cubicBezTo>
                  <a:lnTo>
                    <a:pt x="4116260" y="0"/>
                  </a:lnTo>
                  <a:cubicBezTo>
                    <a:pt x="4150585" y="0"/>
                    <a:pt x="4178411" y="27826"/>
                    <a:pt x="4178411" y="62151"/>
                  </a:cubicBezTo>
                  <a:lnTo>
                    <a:pt x="4178411" y="559361"/>
                  </a:lnTo>
                  <a:cubicBezTo>
                    <a:pt x="4178411" y="593686"/>
                    <a:pt x="4150585" y="621512"/>
                    <a:pt x="4116260" y="621512"/>
                  </a:cubicBezTo>
                  <a:lnTo>
                    <a:pt x="62151" y="621512"/>
                  </a:lnTo>
                  <a:cubicBezTo>
                    <a:pt x="27826" y="621512"/>
                    <a:pt x="0" y="593686"/>
                    <a:pt x="0" y="559361"/>
                  </a:cubicBezTo>
                  <a:lnTo>
                    <a:pt x="0" y="6215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39"/>
                <a:satOff val="7504"/>
                <a:lumOff val="14296"/>
                <a:alphaOff val="0"/>
              </a:schemeClr>
            </a:fillRef>
            <a:effectRef idx="2">
              <a:schemeClr val="accent1">
                <a:shade val="50000"/>
                <a:hueOff val="2439"/>
                <a:satOff val="7504"/>
                <a:lumOff val="1429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783" tIns="86783" rIns="840708" bIns="86783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 smtClean="0">
                  <a:solidFill>
                    <a:schemeClr val="bg1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зміну розмірів вікна …</a:t>
              </a:r>
              <a:endParaRPr lang="uk-UA" sz="1800" b="1" kern="120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437450" y="3833014"/>
              <a:ext cx="403983" cy="403983"/>
            </a:xfrm>
            <a:custGeom>
              <a:avLst/>
              <a:gdLst>
                <a:gd name="connsiteX0" fmla="*/ 0 w 403983"/>
                <a:gd name="connsiteY0" fmla="*/ 222191 h 403983"/>
                <a:gd name="connsiteX1" fmla="*/ 90896 w 403983"/>
                <a:gd name="connsiteY1" fmla="*/ 222191 h 403983"/>
                <a:gd name="connsiteX2" fmla="*/ 90896 w 403983"/>
                <a:gd name="connsiteY2" fmla="*/ 0 h 403983"/>
                <a:gd name="connsiteX3" fmla="*/ 313087 w 403983"/>
                <a:gd name="connsiteY3" fmla="*/ 0 h 403983"/>
                <a:gd name="connsiteX4" fmla="*/ 313087 w 403983"/>
                <a:gd name="connsiteY4" fmla="*/ 222191 h 403983"/>
                <a:gd name="connsiteX5" fmla="*/ 403983 w 403983"/>
                <a:gd name="connsiteY5" fmla="*/ 222191 h 403983"/>
                <a:gd name="connsiteX6" fmla="*/ 201992 w 403983"/>
                <a:gd name="connsiteY6" fmla="*/ 403983 h 403983"/>
                <a:gd name="connsiteX7" fmla="*/ 0 w 403983"/>
                <a:gd name="connsiteY7" fmla="*/ 222191 h 40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983" h="403983">
                  <a:moveTo>
                    <a:pt x="0" y="222191"/>
                  </a:moveTo>
                  <a:lnTo>
                    <a:pt x="90896" y="222191"/>
                  </a:lnTo>
                  <a:lnTo>
                    <a:pt x="90896" y="0"/>
                  </a:lnTo>
                  <a:lnTo>
                    <a:pt x="313087" y="0"/>
                  </a:lnTo>
                  <a:lnTo>
                    <a:pt x="313087" y="222191"/>
                  </a:lnTo>
                  <a:lnTo>
                    <a:pt x="403983" y="222191"/>
                  </a:lnTo>
                  <a:lnTo>
                    <a:pt x="201992" y="403983"/>
                  </a:lnTo>
                  <a:lnTo>
                    <a:pt x="0" y="22219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56" tIns="22860" rIns="113756" bIns="12284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800" b="1" kern="120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787392" y="4567529"/>
              <a:ext cx="403983" cy="403983"/>
            </a:xfrm>
            <a:custGeom>
              <a:avLst/>
              <a:gdLst>
                <a:gd name="connsiteX0" fmla="*/ 0 w 403983"/>
                <a:gd name="connsiteY0" fmla="*/ 222191 h 403983"/>
                <a:gd name="connsiteX1" fmla="*/ 90896 w 403983"/>
                <a:gd name="connsiteY1" fmla="*/ 222191 h 403983"/>
                <a:gd name="connsiteX2" fmla="*/ 90896 w 403983"/>
                <a:gd name="connsiteY2" fmla="*/ 0 h 403983"/>
                <a:gd name="connsiteX3" fmla="*/ 313087 w 403983"/>
                <a:gd name="connsiteY3" fmla="*/ 0 h 403983"/>
                <a:gd name="connsiteX4" fmla="*/ 313087 w 403983"/>
                <a:gd name="connsiteY4" fmla="*/ 222191 h 403983"/>
                <a:gd name="connsiteX5" fmla="*/ 403983 w 403983"/>
                <a:gd name="connsiteY5" fmla="*/ 222191 h 403983"/>
                <a:gd name="connsiteX6" fmla="*/ 201992 w 403983"/>
                <a:gd name="connsiteY6" fmla="*/ 403983 h 403983"/>
                <a:gd name="connsiteX7" fmla="*/ 0 w 403983"/>
                <a:gd name="connsiteY7" fmla="*/ 222191 h 40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983" h="403983">
                  <a:moveTo>
                    <a:pt x="0" y="222191"/>
                  </a:moveTo>
                  <a:lnTo>
                    <a:pt x="90896" y="222191"/>
                  </a:lnTo>
                  <a:lnTo>
                    <a:pt x="90896" y="0"/>
                  </a:lnTo>
                  <a:lnTo>
                    <a:pt x="313087" y="0"/>
                  </a:lnTo>
                  <a:lnTo>
                    <a:pt x="313087" y="222191"/>
                  </a:lnTo>
                  <a:lnTo>
                    <a:pt x="403983" y="222191"/>
                  </a:lnTo>
                  <a:lnTo>
                    <a:pt x="201992" y="403983"/>
                  </a:lnTo>
                  <a:lnTo>
                    <a:pt x="0" y="22219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56" tIns="22860" rIns="113756" bIns="12284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800" b="1" kern="120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8132111" y="5302044"/>
              <a:ext cx="403983" cy="403983"/>
            </a:xfrm>
            <a:custGeom>
              <a:avLst/>
              <a:gdLst>
                <a:gd name="connsiteX0" fmla="*/ 0 w 403983"/>
                <a:gd name="connsiteY0" fmla="*/ 222191 h 403983"/>
                <a:gd name="connsiteX1" fmla="*/ 90896 w 403983"/>
                <a:gd name="connsiteY1" fmla="*/ 222191 h 403983"/>
                <a:gd name="connsiteX2" fmla="*/ 90896 w 403983"/>
                <a:gd name="connsiteY2" fmla="*/ 0 h 403983"/>
                <a:gd name="connsiteX3" fmla="*/ 313087 w 403983"/>
                <a:gd name="connsiteY3" fmla="*/ 0 h 403983"/>
                <a:gd name="connsiteX4" fmla="*/ 313087 w 403983"/>
                <a:gd name="connsiteY4" fmla="*/ 222191 h 403983"/>
                <a:gd name="connsiteX5" fmla="*/ 403983 w 403983"/>
                <a:gd name="connsiteY5" fmla="*/ 222191 h 403983"/>
                <a:gd name="connsiteX6" fmla="*/ 201992 w 403983"/>
                <a:gd name="connsiteY6" fmla="*/ 403983 h 403983"/>
                <a:gd name="connsiteX7" fmla="*/ 0 w 403983"/>
                <a:gd name="connsiteY7" fmla="*/ 222191 h 40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983" h="403983">
                  <a:moveTo>
                    <a:pt x="0" y="222191"/>
                  </a:moveTo>
                  <a:lnTo>
                    <a:pt x="90896" y="222191"/>
                  </a:lnTo>
                  <a:lnTo>
                    <a:pt x="90896" y="0"/>
                  </a:lnTo>
                  <a:lnTo>
                    <a:pt x="313087" y="0"/>
                  </a:lnTo>
                  <a:lnTo>
                    <a:pt x="313087" y="222191"/>
                  </a:lnTo>
                  <a:lnTo>
                    <a:pt x="403983" y="222191"/>
                  </a:lnTo>
                  <a:lnTo>
                    <a:pt x="201992" y="403983"/>
                  </a:lnTo>
                  <a:lnTo>
                    <a:pt x="0" y="22219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56" tIns="22860" rIns="113756" bIns="12284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800" b="1" kern="120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8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4288055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3545" y="1635755"/>
            <a:ext cx="4000023" cy="4089856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Щоб описати дії, які мають виконуватися при настанні деякої події для об'єкта, необхідно написати </a:t>
            </a:r>
            <a:r>
              <a:rPr lang="uk-UA" sz="20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програмний код 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— </a:t>
            </a:r>
            <a:r>
              <a:rPr lang="uk-UA" sz="20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підпрограму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яка в </a:t>
            </a:r>
            <a:r>
              <a:rPr lang="uk-UA" sz="20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середовищі розпочинається 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зі службового слова </a:t>
            </a:r>
            <a:r>
              <a:rPr lang="en-US" sz="20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procedure</a:t>
            </a:r>
            <a:endParaRPr lang="uk-UA" sz="2000" b="1" kern="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90757" y="1136082"/>
            <a:ext cx="4410592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6" y="4904437"/>
            <a:ext cx="2397597" cy="15983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50" y="4783597"/>
            <a:ext cx="2290643" cy="14287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Реагування об'єктів на </a:t>
            </a:r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події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87" y="1996077"/>
            <a:ext cx="4111477" cy="3161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75" y="1635755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97" y="5228819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4288055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3545" y="1330209"/>
            <a:ext cx="4000023" cy="4700945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uk-UA" sz="24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Список усіх доступних подій, які можуть опрацьовуватися, для кожного об'єкта в середовищі програмування </a:t>
            </a:r>
            <a:r>
              <a:rPr lang="en-US" sz="24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Lazarus </a:t>
            </a:r>
            <a:r>
              <a:rPr lang="uk-UA" sz="24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подається в таблиці на вкладці </a:t>
            </a:r>
            <a:r>
              <a:rPr lang="uk-UA" sz="24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Події</a:t>
            </a:r>
            <a:r>
              <a:rPr lang="uk-UA" sz="24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вікна </a:t>
            </a:r>
            <a:r>
              <a:rPr lang="uk-UA" sz="24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Інспектор</a:t>
            </a:r>
            <a:r>
              <a:rPr lang="uk-UA" sz="24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об'єктів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90757" y="1136082"/>
            <a:ext cx="4410592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6" y="4904437"/>
            <a:ext cx="2397597" cy="15983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50" y="4783597"/>
            <a:ext cx="2290643" cy="14287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74" y="1375578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97" y="5440281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91" y="1453881"/>
            <a:ext cx="3776182" cy="446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Реагування об'єктів на </a:t>
            </a:r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події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4288055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3542" y="1453881"/>
            <a:ext cx="4000023" cy="920115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uk-UA" sz="20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Список </a:t>
            </a:r>
            <a:r>
              <a:rPr lang="uk-UA" sz="2000" b="1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подій 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на вкладці </a:t>
            </a:r>
            <a:r>
              <a:rPr lang="uk-UA" sz="2000" b="1" i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Улюблені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90757" y="1136082"/>
            <a:ext cx="4410592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56" y="4904437"/>
            <a:ext cx="2397597" cy="15983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50" y="4783597"/>
            <a:ext cx="2290643" cy="14287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4" y="168675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11" y="163772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62" y="1453881"/>
            <a:ext cx="3776182" cy="446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Реагування об'єктів на </a:t>
            </a:r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події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1507894" y="2637472"/>
            <a:ext cx="2510202" cy="369332"/>
          </a:xfrm>
          <a:prstGeom prst="wedgeRectCallout">
            <a:avLst>
              <a:gd name="adj1" fmla="val 93183"/>
              <a:gd name="adj2" fmla="val 38979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Натиснення миші</a:t>
            </a:r>
            <a:endParaRPr lang="uk-UA" kern="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1489959" y="3591914"/>
            <a:ext cx="2558061" cy="369332"/>
          </a:xfrm>
          <a:prstGeom prst="wedgeRectCallout">
            <a:avLst>
              <a:gd name="adj1" fmla="val 93995"/>
              <a:gd name="adj2" fmla="val 20503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Створення форми</a:t>
            </a:r>
            <a:endParaRPr lang="uk-UA" kern="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461125" y="2660300"/>
            <a:ext cx="848678" cy="3283737"/>
          </a:xfrm>
          <a:prstGeom prst="rightArrowCallout">
            <a:avLst>
              <a:gd name="adj1" fmla="val 25000"/>
              <a:gd name="adj2" fmla="val 190636"/>
              <a:gd name="adj3" fmla="val 25000"/>
              <a:gd name="adj4" fmla="val 649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lvl="0" algn="ctr">
              <a:defRPr/>
            </a:pPr>
            <a:r>
              <a:rPr lang="uk-UA" sz="2400" b="1" kern="0" spc="1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Подія:</a:t>
            </a: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1507894" y="4421354"/>
            <a:ext cx="2510202" cy="369332"/>
          </a:xfrm>
          <a:prstGeom prst="wedgeRectCallout">
            <a:avLst>
              <a:gd name="adj1" fmla="val 95651"/>
              <a:gd name="adj2" fmla="val 6461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Видалення  форми</a:t>
            </a:r>
            <a:endParaRPr lang="uk-UA" kern="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1507894" y="5267107"/>
            <a:ext cx="2510202" cy="646331"/>
          </a:xfrm>
          <a:prstGeom prst="wedgeRectCallout">
            <a:avLst>
              <a:gd name="adj1" fmla="val 95251"/>
              <a:gd name="adj2" fmla="val -6208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зміна розмірів вікна </a:t>
            </a:r>
            <a:r>
              <a:rPr lang="uk-UA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форми</a:t>
            </a:r>
            <a:endParaRPr lang="uk-UA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6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Реагування об'єктів на </a:t>
            </a:r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події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абличка 9"/>
          <p:cNvSpPr/>
          <p:nvPr/>
        </p:nvSpPr>
        <p:spPr>
          <a:xfrm>
            <a:off x="604000" y="1967244"/>
            <a:ext cx="8360488" cy="1353343"/>
          </a:xfrm>
          <a:prstGeom prst="plaqu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Якщо двічі клацнути у клітинці таблиці справа від обраної події, то у вікні редактора коду з'являється фрагмент програмного коду для опису реакції на подію</a:t>
            </a:r>
            <a:endParaRPr lang="uk-UA" sz="24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4" y="2411865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29" y="2411864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27" y="1374286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177" y="4591496"/>
            <a:ext cx="8546422" cy="1483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ая выноска 1"/>
          <p:cNvSpPr/>
          <p:nvPr/>
        </p:nvSpPr>
        <p:spPr>
          <a:xfrm>
            <a:off x="4663403" y="4974273"/>
            <a:ext cx="2903359" cy="369332"/>
          </a:xfrm>
          <a:prstGeom prst="wedgeRectCallout">
            <a:avLst>
              <a:gd name="adj1" fmla="val -164985"/>
              <a:gd name="adj2" fmla="val -32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defRPr/>
            </a:pPr>
            <a:r>
              <a:rPr lang="uk-UA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Початок програмного коду</a:t>
            </a:r>
            <a:endParaRPr lang="uk-UA" b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5041075" y="3615804"/>
            <a:ext cx="1506290" cy="400110"/>
          </a:xfrm>
          <a:prstGeom prst="wedgeRectCallout">
            <a:avLst>
              <a:gd name="adj1" fmla="val -76722"/>
              <a:gd name="adj2" fmla="val 20860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Ім’я </a:t>
            </a:r>
            <a:r>
              <a:rPr lang="uk-UA" sz="2000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події</a:t>
            </a:r>
            <a:endParaRPr lang="uk-UA" sz="2000" b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4663403" y="5598914"/>
            <a:ext cx="2852063" cy="369332"/>
          </a:xfrm>
          <a:prstGeom prst="wedgeRectCallout">
            <a:avLst>
              <a:gd name="adj1" fmla="val -178367"/>
              <a:gd name="adj2" fmla="val 292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Кінець програмного коду</a:t>
            </a:r>
            <a:endParaRPr lang="uk-UA" b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3107577" y="3639694"/>
            <a:ext cx="1647630" cy="400110"/>
          </a:xfrm>
          <a:prstGeom prst="wedgeRectCallout">
            <a:avLst>
              <a:gd name="adj1" fmla="val -59778"/>
              <a:gd name="adj2" fmla="val 22111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Ім’я об’єкта</a:t>
            </a: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656644" y="3639694"/>
            <a:ext cx="1647630" cy="400110"/>
          </a:xfrm>
          <a:prstGeom prst="wedgeRectCallout">
            <a:avLst>
              <a:gd name="adj1" fmla="val -1795"/>
              <a:gd name="adj2" fmla="val 20746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000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Процедура</a:t>
            </a:r>
            <a:endParaRPr lang="uk-UA" sz="2000" b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Використання елемента управління </a:t>
            </a:r>
            <a:r>
              <a:rPr lang="uk-UA" sz="22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кнопка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абличка 9"/>
          <p:cNvSpPr/>
          <p:nvPr/>
        </p:nvSpPr>
        <p:spPr>
          <a:xfrm>
            <a:off x="305177" y="1967245"/>
            <a:ext cx="8659311" cy="1230924"/>
          </a:xfrm>
          <a:prstGeom prst="plaqu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2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Кнопки, які створюють у середовищі програмування </a:t>
            </a:r>
            <a:r>
              <a:rPr lang="uk-UA" sz="22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 </a:t>
            </a:r>
            <a:r>
              <a:rPr lang="uk-UA" sz="22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допомогою компонента </a:t>
            </a:r>
            <a:r>
              <a:rPr lang="en-US" sz="22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Button</a:t>
            </a:r>
            <a:r>
              <a:rPr lang="en-US" sz="22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uk-UA" sz="2200" b="1" i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Кнопка</a:t>
            </a:r>
            <a:r>
              <a:rPr lang="uk-UA" sz="22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), використовують, щоб під час виконання програми після їх натиснення виконувався деякий набір </a:t>
            </a:r>
            <a:r>
              <a:rPr lang="uk-UA" sz="22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команд</a:t>
            </a:r>
            <a:endParaRPr lang="uk-UA" sz="22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7" y="2233932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86" y="220335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3" y="1297066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40" y="1321037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8" y="3265097"/>
            <a:ext cx="8594397" cy="1316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300192" y="3760195"/>
            <a:ext cx="557808" cy="421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42" y="4645207"/>
            <a:ext cx="3453351" cy="1474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4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4420805"/>
              </p:ext>
            </p:extLst>
          </p:nvPr>
        </p:nvGraphicFramePr>
        <p:xfrm>
          <a:off x="539552" y="548681"/>
          <a:ext cx="829126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81" y="3068089"/>
            <a:ext cx="1262489" cy="1223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2905589" cy="19115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15" y="4149676"/>
            <a:ext cx="2915285" cy="23974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архітектура комп’ютера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42" y="3276958"/>
            <a:ext cx="5043922" cy="32293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92696"/>
            <a:ext cx="7857363" cy="20870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01" y="3004446"/>
            <a:ext cx="2908428" cy="3071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63" y="2990975"/>
            <a:ext cx="2495550" cy="319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Використання елемента управління </a:t>
            </a:r>
            <a:r>
              <a:rPr lang="uk-UA" sz="22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кнопка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абличка 9"/>
          <p:cNvSpPr/>
          <p:nvPr/>
        </p:nvSpPr>
        <p:spPr>
          <a:xfrm>
            <a:off x="305177" y="1967245"/>
            <a:ext cx="8659311" cy="861591"/>
          </a:xfrm>
          <a:prstGeom prst="plaqu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spcAft>
                <a:spcPts val="0"/>
              </a:spcAft>
            </a:pPr>
            <a:r>
              <a:rPr lang="uk-UA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Кнопки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мають властивості, призначення яких є аналогічним до властивостей інших </a:t>
            </a:r>
            <a:r>
              <a:rPr lang="uk-UA" sz="2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об'єктів</a:t>
            </a:r>
            <a:endParaRPr lang="uk-UA" sz="20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6" y="2170859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671" y="2144799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3" y="1297066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40" y="1321037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368503"/>
            <a:ext cx="1088742" cy="466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64" y="1321037"/>
            <a:ext cx="1799667" cy="544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073503" y="3001443"/>
            <a:ext cx="2324450" cy="408623"/>
          </a:xfrm>
          <a:prstGeom prst="wedgeRoundRectCallout">
            <a:avLst>
              <a:gd name="adj1" fmla="val -67804"/>
              <a:gd name="adj2" fmla="val 29101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підпис</a:t>
            </a:r>
          </a:p>
        </p:txBody>
      </p:sp>
      <p:sp>
        <p:nvSpPr>
          <p:cNvPr id="36" name="Прямокутник 6"/>
          <p:cNvSpPr/>
          <p:nvPr/>
        </p:nvSpPr>
        <p:spPr>
          <a:xfrm>
            <a:off x="331366" y="3004446"/>
            <a:ext cx="1269053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Caption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03398" y="3727571"/>
            <a:ext cx="2324450" cy="408623"/>
          </a:xfrm>
          <a:prstGeom prst="wedgeRoundRectCallout">
            <a:avLst>
              <a:gd name="adj1" fmla="val -65456"/>
              <a:gd name="adj2" fmla="val 19081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увімкнення</a:t>
            </a:r>
          </a:p>
        </p:txBody>
      </p:sp>
      <p:sp>
        <p:nvSpPr>
          <p:cNvPr id="38" name="Прямокутник 9"/>
          <p:cNvSpPr/>
          <p:nvPr/>
        </p:nvSpPr>
        <p:spPr>
          <a:xfrm>
            <a:off x="356590" y="3727571"/>
            <a:ext cx="1269053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Enabled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61409" y="4493412"/>
            <a:ext cx="2324450" cy="408623"/>
          </a:xfrm>
          <a:prstGeom prst="wedgeRoundRectCallout">
            <a:avLst>
              <a:gd name="adj1" fmla="val -66630"/>
              <a:gd name="adj2" fmla="val -4299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шрифт</a:t>
            </a:r>
          </a:p>
        </p:txBody>
      </p:sp>
      <p:sp>
        <p:nvSpPr>
          <p:cNvPr id="40" name="Прямокутник 11"/>
          <p:cNvSpPr/>
          <p:nvPr/>
        </p:nvSpPr>
        <p:spPr>
          <a:xfrm>
            <a:off x="365485" y="4347900"/>
            <a:ext cx="1269053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04493" y="5116542"/>
            <a:ext cx="2324450" cy="408623"/>
          </a:xfrm>
          <a:prstGeom prst="wedgeRoundRectCallout">
            <a:avLst>
              <a:gd name="adj1" fmla="val -69566"/>
              <a:gd name="adj2" fmla="val -10979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висота</a:t>
            </a:r>
          </a:p>
        </p:txBody>
      </p:sp>
      <p:sp>
        <p:nvSpPr>
          <p:cNvPr id="42" name="Прямокутник 13"/>
          <p:cNvSpPr/>
          <p:nvPr/>
        </p:nvSpPr>
        <p:spPr>
          <a:xfrm>
            <a:off x="365485" y="4958553"/>
            <a:ext cx="1269053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Height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03504" y="3570082"/>
            <a:ext cx="2324450" cy="1021556"/>
          </a:xfrm>
          <a:prstGeom prst="wedgeRoundRectCallout">
            <a:avLst>
              <a:gd name="adj1" fmla="val -61933"/>
              <a:gd name="adj2" fmla="val 26429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відступ від краю екранної форми </a:t>
            </a:r>
            <a:r>
              <a:rPr lang="uk-UA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ліворуч</a:t>
            </a:r>
            <a:endParaRPr lang="uk-UA" b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Прямокутник 18"/>
          <p:cNvSpPr/>
          <p:nvPr/>
        </p:nvSpPr>
        <p:spPr>
          <a:xfrm>
            <a:off x="5041275" y="4021518"/>
            <a:ext cx="1269053" cy="56489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Left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6608" y="4822374"/>
            <a:ext cx="2324450" cy="408623"/>
          </a:xfrm>
          <a:prstGeom prst="wedgeRoundRectCallout">
            <a:avLst>
              <a:gd name="adj1" fmla="val -59584"/>
              <a:gd name="adj2" fmla="val -4299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ім'я</a:t>
            </a:r>
          </a:p>
        </p:txBody>
      </p:sp>
      <p:sp>
        <p:nvSpPr>
          <p:cNvPr id="46" name="Прямокутник 20"/>
          <p:cNvSpPr/>
          <p:nvPr/>
        </p:nvSpPr>
        <p:spPr>
          <a:xfrm>
            <a:off x="5041274" y="4713719"/>
            <a:ext cx="1269053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03504" y="5559470"/>
            <a:ext cx="2324450" cy="408623"/>
          </a:xfrm>
          <a:prstGeom prst="wedgeRoundRectCallout">
            <a:avLst>
              <a:gd name="adj1" fmla="val -57236"/>
              <a:gd name="adj2" fmla="val -27678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видимість</a:t>
            </a:r>
          </a:p>
        </p:txBody>
      </p:sp>
      <p:sp>
        <p:nvSpPr>
          <p:cNvPr id="48" name="Прямокутник 22"/>
          <p:cNvSpPr/>
          <p:nvPr/>
        </p:nvSpPr>
        <p:spPr>
          <a:xfrm>
            <a:off x="5089464" y="5405582"/>
            <a:ext cx="1269053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Visible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86240" y="5667192"/>
            <a:ext cx="2324450" cy="408623"/>
          </a:xfrm>
          <a:prstGeom prst="wedgeRoundRectCallout">
            <a:avLst>
              <a:gd name="adj1" fmla="val -69566"/>
              <a:gd name="adj2" fmla="val 5721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Ширина</a:t>
            </a:r>
            <a:endParaRPr lang="uk-UA" b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Прямокутник 24"/>
          <p:cNvSpPr/>
          <p:nvPr/>
        </p:nvSpPr>
        <p:spPr>
          <a:xfrm>
            <a:off x="331366" y="5568588"/>
            <a:ext cx="1269053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Width</a:t>
            </a:r>
          </a:p>
        </p:txBody>
      </p:sp>
    </p:spTree>
    <p:extLst>
      <p:ext uri="{BB962C8B-B14F-4D97-AF65-F5344CB8AC3E}">
        <p14:creationId xmlns:p14="http://schemas.microsoft.com/office/powerpoint/2010/main" val="2839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93798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Використання елемента управління </a:t>
            </a:r>
            <a:r>
              <a:rPr lang="uk-UA" sz="22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кнопка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абличка 9"/>
          <p:cNvSpPr/>
          <p:nvPr/>
        </p:nvSpPr>
        <p:spPr>
          <a:xfrm>
            <a:off x="305177" y="1967244"/>
            <a:ext cx="8659311" cy="1353343"/>
          </a:xfrm>
          <a:prstGeom prst="plaqu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algn="ctr" defTabSz="800100">
              <a:spcAft>
                <a:spcPts val="0"/>
              </a:spcAft>
            </a:pP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 об'єктом кнопка найчастіше пов'язують подію </a:t>
            </a:r>
            <a:r>
              <a:rPr lang="en-US" b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OnClick</a:t>
            </a:r>
            <a:r>
              <a:rPr lang="en-US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Щоб перейти до редактора програмного </a:t>
            </a:r>
            <a:r>
              <a:rPr lang="uk-UA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коду </a:t>
            </a: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можна двічі клацнути на кнопці у вікні дизайнера форми. У вікні редактора коду додається процедура опрацювання події — натиснення </a:t>
            </a:r>
            <a:r>
              <a:rPr lang="uk-UA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кнопки</a:t>
            </a:r>
            <a:endParaRPr lang="uk-UA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7" y="239933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29" y="2411864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73" y="1348119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34" y="4201331"/>
            <a:ext cx="7689091" cy="1895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" name="Скругленная прямоугольная выноска 42"/>
          <p:cNvSpPr/>
          <p:nvPr/>
        </p:nvSpPr>
        <p:spPr>
          <a:xfrm>
            <a:off x="2436430" y="3376470"/>
            <a:ext cx="4934396" cy="442674"/>
          </a:xfrm>
          <a:prstGeom prst="wedgeRoundRectCallout">
            <a:avLst>
              <a:gd name="adj1" fmla="val -14472"/>
              <a:gd name="adj2" fmla="val 176572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Ім'я події натиснення кнопки </a:t>
            </a:r>
            <a:r>
              <a:rPr lang="en-US" sz="2000" b="1" i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Button</a:t>
            </a:r>
            <a:r>
              <a:rPr lang="uk-UA" sz="2000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uk-UA" sz="2000" b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4663403" y="4974273"/>
            <a:ext cx="2903359" cy="369332"/>
          </a:xfrm>
          <a:prstGeom prst="wedgeRectCallout">
            <a:avLst>
              <a:gd name="adj1" fmla="val -163104"/>
              <a:gd name="adj2" fmla="val 3663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defRPr/>
            </a:pPr>
            <a:r>
              <a:rPr lang="uk-UA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Початок програмного коду</a:t>
            </a:r>
            <a:endParaRPr lang="uk-UA" b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4663403" y="5598914"/>
            <a:ext cx="2852063" cy="369332"/>
          </a:xfrm>
          <a:prstGeom prst="wedgeRectCallout">
            <a:avLst>
              <a:gd name="adj1" fmla="val -178367"/>
              <a:gd name="adj2" fmla="val 2924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Кінець програмного коду</a:t>
            </a:r>
            <a:endParaRPr lang="uk-UA" b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95288" y="2602794"/>
            <a:ext cx="8423166" cy="4282591"/>
            <a:chOff x="395288" y="2602793"/>
            <a:chExt cx="8423166" cy="4282591"/>
          </a:xfrm>
        </p:grpSpPr>
        <p:sp>
          <p:nvSpPr>
            <p:cNvPr id="3" name="Полилиния 2"/>
            <p:cNvSpPr/>
            <p:nvPr/>
          </p:nvSpPr>
          <p:spPr>
            <a:xfrm>
              <a:off x="395288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lvl="0" algn="ctr">
                <a:defRPr/>
              </a:pPr>
              <a:r>
                <a:rPr lang="uk-UA" sz="2800" b="1" kern="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Як змінити </a:t>
              </a:r>
              <a:r>
                <a:rPr lang="uk-UA" sz="2800" b="1" kern="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значення властивостей об'єктів у середовищі </a:t>
              </a:r>
              <a:r>
                <a:rPr lang="uk-UA" sz="2800" b="1" kern="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програмування</a:t>
              </a:r>
              <a:endParaRPr lang="uk-UA" sz="28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 rot="19192771">
              <a:off x="1629991" y="3329791"/>
              <a:ext cx="286221" cy="415971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/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3231710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uk-UA" sz="2800" b="1" kern="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Як об'єкти </a:t>
              </a:r>
              <a:r>
                <a:rPr lang="uk-UA" sz="2800" b="1" kern="0" dirty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можуть «реагувати» на події</a:t>
              </a:r>
            </a:p>
          </p:txBody>
        </p:sp>
        <p:sp>
          <p:nvSpPr>
            <p:cNvPr id="6" name="Овал 5"/>
            <p:cNvSpPr/>
            <p:nvPr/>
          </p:nvSpPr>
          <p:spPr>
            <a:xfrm flipH="1" flipV="1">
              <a:off x="4407949" y="3368706"/>
              <a:ext cx="373028" cy="108553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z="152400"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6066364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821874" rIns="170688" bIns="996282" numCol="1" spcCol="1270" anchor="ctr" anchorCtr="0">
              <a:noAutofit/>
            </a:bodyPr>
            <a:lstStyle/>
            <a:p>
              <a:pPr algn="ctr" defTabSz="1066800">
                <a:spcAft>
                  <a:spcPts val="600"/>
                </a:spcAft>
              </a:pPr>
              <a:r>
                <a:rPr lang="uk-UA" sz="2800" b="1" kern="0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 Як у </a:t>
              </a:r>
              <a:r>
                <a:rPr lang="uk-UA" sz="2800" b="1" kern="0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проекті </a:t>
              </a:r>
              <a:r>
                <a:rPr lang="uk-UA" sz="2600" b="1" kern="0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використовують</a:t>
              </a:r>
              <a:r>
                <a:rPr lang="uk-UA" sz="2800" b="1" kern="0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 елемент управління кнопка</a:t>
              </a:r>
            </a:p>
          </p:txBody>
        </p:sp>
        <p:sp>
          <p:nvSpPr>
            <p:cNvPr id="8" name="Овал 7"/>
            <p:cNvSpPr/>
            <p:nvPr/>
          </p:nvSpPr>
          <p:spPr>
            <a:xfrm flipH="1">
              <a:off x="7272095" y="3477266"/>
              <a:ext cx="340629" cy="12102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Двойная стрелка влево/вправо 8"/>
            <p:cNvSpPr/>
            <p:nvPr/>
          </p:nvSpPr>
          <p:spPr>
            <a:xfrm>
              <a:off x="820491" y="6266190"/>
              <a:ext cx="7750941" cy="619194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>
              <a:bevelT w="190500" h="38100"/>
            </a:sp3d>
          </p:spPr>
          <p:style>
            <a:lnRef idx="0">
              <a:scrgbClr r="0" g="0" b="0"/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119869" y="1634640"/>
            <a:ext cx="5152229" cy="1095394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latin typeface="Calibri" pitchFamily="34" charset="0"/>
                <a:cs typeface="Calibri" pitchFamily="34" charset="0"/>
              </a:rPr>
              <a:t>Ти дізнаєшся:</a:t>
            </a:r>
            <a:endParaRPr lang="uk-UA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48688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41087" y="230306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9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4" y="1161957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07" y="1271189"/>
            <a:ext cx="1214225" cy="1108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211">
            <a:off x="1394531" y="2939328"/>
            <a:ext cx="925823" cy="6943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69" y="53631"/>
            <a:ext cx="4684379" cy="78308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211">
            <a:off x="7004066" y="3021523"/>
            <a:ext cx="925823" cy="6943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9766">
            <a:off x="4233050" y="3160384"/>
            <a:ext cx="925823" cy="6943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978026" y="586724"/>
            <a:ext cx="8058470" cy="4858500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3" y="917046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141440" y="917046"/>
            <a:ext cx="7771584" cy="3746540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6600" b="1" dirty="0">
                <a:latin typeface="Calibri" pitchFamily="34" charset="0"/>
                <a:cs typeface="Calibri" pitchFamily="34" charset="0"/>
              </a:rPr>
              <a:t>Поняття об’єкту та його властивостей і методів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26696" y="45470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491884" y="45470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64" y="104842"/>
            <a:ext cx="4752528" cy="11133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" y="5964561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15" y="6003565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лазарус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59141"/>
            <a:ext cx="4295319" cy="279885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312620" cy="31130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1798863" y="188642"/>
            <a:ext cx="5797474" cy="926994"/>
          </a:xfrm>
          <a:custGeom>
            <a:avLst/>
            <a:gdLst>
              <a:gd name="connsiteX0" fmla="*/ 0 w 8291264"/>
              <a:gd name="connsiteY0" fmla="*/ 154502 h 926994"/>
              <a:gd name="connsiteX1" fmla="*/ 154502 w 8291264"/>
              <a:gd name="connsiteY1" fmla="*/ 0 h 926994"/>
              <a:gd name="connsiteX2" fmla="*/ 8136762 w 8291264"/>
              <a:gd name="connsiteY2" fmla="*/ 0 h 926994"/>
              <a:gd name="connsiteX3" fmla="*/ 8291264 w 8291264"/>
              <a:gd name="connsiteY3" fmla="*/ 154502 h 926994"/>
              <a:gd name="connsiteX4" fmla="*/ 8291264 w 8291264"/>
              <a:gd name="connsiteY4" fmla="*/ 772492 h 926994"/>
              <a:gd name="connsiteX5" fmla="*/ 8136762 w 8291264"/>
              <a:gd name="connsiteY5" fmla="*/ 926994 h 926994"/>
              <a:gd name="connsiteX6" fmla="*/ 154502 w 8291264"/>
              <a:gd name="connsiteY6" fmla="*/ 926994 h 926994"/>
              <a:gd name="connsiteX7" fmla="*/ 0 w 8291264"/>
              <a:gd name="connsiteY7" fmla="*/ 772492 h 926994"/>
              <a:gd name="connsiteX8" fmla="*/ 0 w 8291264"/>
              <a:gd name="connsiteY8" fmla="*/ 154502 h 92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926994">
                <a:moveTo>
                  <a:pt x="0" y="154502"/>
                </a:moveTo>
                <a:cubicBezTo>
                  <a:pt x="0" y="69173"/>
                  <a:pt x="69173" y="0"/>
                  <a:pt x="154502" y="0"/>
                </a:cubicBezTo>
                <a:lnTo>
                  <a:pt x="8136762" y="0"/>
                </a:lnTo>
                <a:cubicBezTo>
                  <a:pt x="8222091" y="0"/>
                  <a:pt x="8291264" y="69173"/>
                  <a:pt x="8291264" y="154502"/>
                </a:cubicBezTo>
                <a:lnTo>
                  <a:pt x="8291264" y="772492"/>
                </a:lnTo>
                <a:cubicBezTo>
                  <a:pt x="8291264" y="857821"/>
                  <a:pt x="8222091" y="926994"/>
                  <a:pt x="8136762" y="926994"/>
                </a:cubicBezTo>
                <a:lnTo>
                  <a:pt x="154502" y="926994"/>
                </a:lnTo>
                <a:cubicBezTo>
                  <a:pt x="69173" y="926994"/>
                  <a:pt x="0" y="857821"/>
                  <a:pt x="0" y="772492"/>
                </a:cubicBezTo>
                <a:lnTo>
                  <a:pt x="0" y="154502"/>
                </a:lnTo>
                <a:close/>
              </a:path>
            </a:pathLst>
          </a:custGeom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50992" tIns="250992" rIns="250992" bIns="250992" numCol="1" spcCol="1270" anchor="ctr" anchorCtr="0">
            <a:noAutofit/>
          </a:bodyPr>
          <a:lstStyle/>
          <a:p>
            <a:pPr marL="1074738" lvl="0" indent="0" algn="ctr" defTabSz="2400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400" b="1" kern="1200" dirty="0" smtClean="0"/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973204" y="1196752"/>
            <a:ext cx="4258226" cy="872493"/>
            <a:chOff x="54" y="152085"/>
            <a:chExt cx="5256022" cy="87249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54" y="227178"/>
              <a:ext cx="5256022" cy="797400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54" y="152085"/>
              <a:ext cx="5256022" cy="79740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600" b="1" i="1" kern="12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Пригадайте:</a:t>
              </a:r>
            </a:p>
          </p:txBody>
        </p:sp>
      </p:grpSp>
      <p:pic>
        <p:nvPicPr>
          <p:cNvPr id="4102" name="Picture 6" descr="Результат пошуку зображень за запитом &quot;пригадайт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5" y="1124744"/>
            <a:ext cx="1371588" cy="13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6977178" y="1049650"/>
            <a:ext cx="1982745" cy="1091603"/>
          </a:xfrm>
          <a:prstGeom prst="cloudCallout">
            <a:avLst>
              <a:gd name="adj1" fmla="val -94787"/>
              <a:gd name="adj2" fmla="val -9853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23" y="288032"/>
            <a:ext cx="4242265" cy="6926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323528" y="2213490"/>
            <a:ext cx="8616610" cy="4499521"/>
          </a:xfrm>
          <a:prstGeom prst="foldedCorner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0000">
                <a:schemeClr val="accent5">
                  <a:tint val="37000"/>
                  <a:satMod val="300000"/>
                </a:schemeClr>
              </a:gs>
              <a:gs pos="44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57200" lvl="0" indent="-457200" algn="just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  <a:defRPr/>
            </a:pPr>
            <a:r>
              <a:rPr lang="uk-UA" sz="2800" b="1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які дії можна виконати з елементом управління кнопка у програмах із графічним інтерфейсом;</a:t>
            </a:r>
          </a:p>
          <a:p>
            <a:pPr marL="457200" lvl="0" indent="-457200" algn="just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  <a:defRPr/>
            </a:pPr>
            <a:r>
              <a:rPr lang="uk-UA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для чого використовуються кнопки управління вікном в ОС 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Windows;</a:t>
            </a:r>
            <a:endParaRPr lang="en-US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 algn="just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  <a:defRPr/>
            </a:pPr>
            <a:r>
              <a:rPr lang="uk-UA" sz="2800" b="1" kern="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яку середовищі Скретч можна створити об'єкт кнопка;</a:t>
            </a:r>
          </a:p>
          <a:p>
            <a:pPr marL="457200" lvl="0" indent="-457200" algn="just">
              <a:spcAft>
                <a:spcPts val="600"/>
              </a:spcAft>
              <a:buClr>
                <a:srgbClr val="000066"/>
              </a:buClr>
              <a:buFont typeface="Wingdings" pitchFamily="2" charset="2"/>
              <a:buChar char="q"/>
              <a:defRPr/>
            </a:pPr>
            <a:r>
              <a:rPr lang="uk-UA" sz="28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за допомогою яких команд у середовищі Скретч можна передати дію одного об'єкта іншому</a:t>
            </a:r>
            <a:r>
              <a:rPr lang="uk-UA" sz="2800" b="1" kern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uk-UA" sz="2800" b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5207" y="1192081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70224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Значення властивостей об'єктів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64" y="1393763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1" y="1316144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99" y="1373847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Результат пошуку зображень за запитом &quot;exc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 descr="Результат пошуку зображень за запитом &quot;лазарус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47" y="2757405"/>
            <a:ext cx="25431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абличка 7"/>
          <p:cNvSpPr/>
          <p:nvPr/>
        </p:nvSpPr>
        <p:spPr>
          <a:xfrm>
            <a:off x="305177" y="1992972"/>
            <a:ext cx="5918861" cy="3640455"/>
          </a:xfrm>
          <a:prstGeom prst="plaque">
            <a:avLst/>
          </a:prstGeom>
          <a:gradFill flip="none" rotWithShape="1">
            <a:gsLst>
              <a:gs pos="0">
                <a:schemeClr val="accent5">
                  <a:shade val="60000"/>
                </a:schemeClr>
              </a:gs>
              <a:gs pos="0">
                <a:schemeClr val="accent5">
                  <a:tint val="86500"/>
                </a:schemeClr>
              </a:gs>
            </a:gsLst>
            <a:lin ang="189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95250" h="508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2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Усі елементи управління, які можна розміщувати на формі проекту, як і сама форма, є </a:t>
            </a:r>
            <a:r>
              <a:rPr lang="uk-UA" sz="22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об'єктами</a:t>
            </a:r>
            <a:r>
              <a:rPr lang="en-US" sz="22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і мають </a:t>
            </a:r>
            <a:r>
              <a:rPr lang="uk-UA" sz="22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властивості об'єкта, зокрема напису та форми, </a:t>
            </a:r>
            <a:r>
              <a:rPr lang="uk-UA" sz="22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статичним</a:t>
            </a:r>
            <a:r>
              <a:rPr lang="uk-UA" sz="22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способом. </a:t>
            </a:r>
            <a:endParaRPr lang="uk-UA" sz="2200" kern="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defRPr/>
            </a:pPr>
            <a:r>
              <a:rPr lang="uk-UA" sz="22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Це </a:t>
            </a:r>
            <a:r>
              <a:rPr lang="uk-UA" sz="22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означає, що значення властивостей об'єктів встановлюються до запуску програми на виконання</a:t>
            </a: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0" y="3549399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26" y="3549399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46" y="1393763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5207" y="1192081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770224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Значення властивостей об'єктів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47" y="5268155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19" y="144531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64" y="146404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1" y="1316144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99" y="1373847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Результат пошуку зображень за запитом &quot;exc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Табличка 7"/>
          <p:cNvSpPr/>
          <p:nvPr/>
        </p:nvSpPr>
        <p:spPr>
          <a:xfrm>
            <a:off x="160240" y="1837961"/>
            <a:ext cx="3948888" cy="4341435"/>
          </a:xfrm>
          <a:prstGeom prst="plaque">
            <a:avLst/>
          </a:prstGeom>
          <a:gradFill flip="none" rotWithShape="1">
            <a:gsLst>
              <a:gs pos="0">
                <a:schemeClr val="accent5">
                  <a:shade val="60000"/>
                </a:schemeClr>
              </a:gs>
              <a:gs pos="0">
                <a:schemeClr val="accent5">
                  <a:tint val="86500"/>
                </a:schemeClr>
              </a:gs>
            </a:gsLst>
            <a:lin ang="18900000" scaled="1"/>
            <a:tileRect/>
          </a:gra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95250" h="508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Користувач спочатку виділяє у </a:t>
            </a:r>
            <a:r>
              <a:rPr lang="uk-UA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вікні дизайнера </a:t>
            </a:r>
            <a:r>
              <a:rPr lang="uk-UA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форми об'єкт, значення властивості якого необхідно змінити, а потім у вікні </a:t>
            </a:r>
            <a:r>
              <a:rPr lang="uk-UA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Інспектор об'єктів </a:t>
            </a:r>
            <a:r>
              <a:rPr lang="uk-UA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у таблиці властивостей знаходить назву </a:t>
            </a:r>
            <a:r>
              <a:rPr lang="uk-UA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відповідної </a:t>
            </a:r>
            <a:r>
              <a:rPr lang="uk-UA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властивості та праворуч від цієї назви вибирає або вводить із клавіатури потрібне </a:t>
            </a:r>
            <a:r>
              <a:rPr lang="uk-UA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значення</a:t>
            </a:r>
            <a:endParaRPr lang="uk-UA" kern="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8691" y="2109081"/>
            <a:ext cx="2348587" cy="198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5858" y="2067293"/>
            <a:ext cx="2003288" cy="4051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07" y="359382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5" y="355431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4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5207" y="1192081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817372"/>
            <a:ext cx="8611728" cy="612934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Значення властивостей об'єктів</a:t>
            </a:r>
            <a:endParaRPr lang="uk-UA" sz="22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139928" y="1843109"/>
            <a:ext cx="8881701" cy="1933471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Для зміни значень властивостей можна </a:t>
            </a:r>
            <a:r>
              <a:rPr lang="uk-UA" sz="2000" kern="0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застосувати спосіб 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— </a:t>
            </a:r>
            <a:r>
              <a:rPr lang="uk-UA" sz="20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динамічний</a:t>
            </a:r>
            <a:r>
              <a:rPr lang="uk-UA" sz="2000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коли значення властивостей можна змінити в процесі виконання програми за допомогою команди надання значень — </a:t>
            </a:r>
            <a:r>
              <a:rPr lang="uk-UA" sz="2000" b="1" kern="0" dirty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присвоювання</a:t>
            </a:r>
            <a:endParaRPr lang="uk-UA" sz="2400" b="1" kern="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51272" y="4133163"/>
            <a:ext cx="3842944" cy="731860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95" tIns="82395" rIns="82395" bIns="8239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sz="4000" b="1" i="1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Lazarus</a:t>
            </a:r>
            <a:endParaRPr lang="uk-UA" sz="4000" b="1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939680" y="4135290"/>
            <a:ext cx="3734143" cy="729733"/>
          </a:xfrm>
          <a:prstGeom prst="snip2Diag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33" tIns="82333" rIns="82333" bIns="82333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sz="4000" b="1" i="1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Python</a:t>
            </a:r>
            <a:endParaRPr lang="uk-UA" sz="3200" b="1" i="1" kern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28" y="2606767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188" y="2540335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1" y="1316144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99" y="1373847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Выноска со стрелкой вверх 52"/>
          <p:cNvSpPr/>
          <p:nvPr/>
        </p:nvSpPr>
        <p:spPr>
          <a:xfrm>
            <a:off x="4851863" y="5011256"/>
            <a:ext cx="3909776" cy="938708"/>
          </a:xfrm>
          <a:prstGeom prst="up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33" tIns="82333" rIns="82333" bIns="8233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sz="88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uk-UA" sz="8800" b="1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6" descr="Результат пошуку зображень за запитом &quot;exce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Выноска со стрелкой вверх 38"/>
          <p:cNvSpPr/>
          <p:nvPr/>
        </p:nvSpPr>
        <p:spPr>
          <a:xfrm>
            <a:off x="680227" y="4956503"/>
            <a:ext cx="3839833" cy="1048214"/>
          </a:xfrm>
          <a:prstGeom prst="upArrowCallou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395" tIns="82395" rIns="82395" bIns="8239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uk-UA" sz="88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:=</a:t>
            </a:r>
            <a:endParaRPr lang="uk-UA" sz="8800" b="1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53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8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1392" y="1235035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Основи подійно- та об'єктно-орієнтованого програмування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477995" y="817373"/>
            <a:ext cx="8611728" cy="612934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Значення властивостей </a:t>
            </a:r>
            <a:r>
              <a:rPr lang="uk-UA" sz="20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об'єктів</a:t>
            </a:r>
            <a:endParaRPr lang="uk-UA" sz="20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Результат пошуку зображень за запитом &quot;Мова програмуванн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8" y="5087931"/>
            <a:ext cx="1094117" cy="109411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27" y="5301208"/>
            <a:ext cx="850514" cy="8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ильный пятиугольник 9"/>
          <p:cNvSpPr/>
          <p:nvPr/>
        </p:nvSpPr>
        <p:spPr>
          <a:xfrm>
            <a:off x="461125" y="1881062"/>
            <a:ext cx="8390473" cy="1560132"/>
          </a:xfrm>
          <a:prstGeom prst="pentagon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75" tIns="85375" rIns="85375" bIns="8537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uk-UA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Команди записують </a:t>
            </a:r>
            <a:r>
              <a:rPr lang="uk-UA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у програмному коді</a:t>
            </a: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, і значення властивості буде змінюватися тільки після запуску програми на </a:t>
            </a:r>
            <a:r>
              <a:rPr lang="uk-UA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виконання</a:t>
            </a:r>
            <a:endParaRPr lang="uk-UA" sz="2000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94" y="2300186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12" y="2355995"/>
            <a:ext cx="454361" cy="454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0" y="1359098"/>
            <a:ext cx="66675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8" y="5333116"/>
            <a:ext cx="885035" cy="786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47" y="1453881"/>
            <a:ext cx="609600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21" y="3937452"/>
            <a:ext cx="46386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5444232" y="3580048"/>
            <a:ext cx="3134603" cy="624423"/>
          </a:xfrm>
          <a:prstGeom prst="foldedCorner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buClr>
                <a:srgbClr val="000066"/>
              </a:buClr>
            </a:pPr>
            <a:r>
              <a:rPr lang="uk-UA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значення</a:t>
            </a:r>
            <a:endParaRPr lang="uk-UA" sz="28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552372" y="3580049"/>
            <a:ext cx="3626215" cy="624423"/>
          </a:xfrm>
          <a:prstGeom prst="foldedCorner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uk-UA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ім'я </a:t>
            </a:r>
            <a:r>
              <a:rPr lang="uk-UA" sz="2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властивості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072885" y="3545856"/>
            <a:ext cx="1523181" cy="783193"/>
          </a:xfrm>
          <a:prstGeom prst="round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buClr>
                <a:srgbClr val="000066"/>
              </a:buClr>
            </a:pPr>
            <a:r>
              <a:rPr lang="uk-UA" sz="4000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:=</a:t>
            </a:r>
          </a:p>
        </p:txBody>
      </p:sp>
    </p:spTree>
    <p:extLst>
      <p:ext uri="{BB962C8B-B14F-4D97-AF65-F5344CB8AC3E}">
        <p14:creationId xmlns:p14="http://schemas.microsoft.com/office/powerpoint/2010/main" val="41616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4015</TotalTime>
  <Words>1157</Words>
  <Application>Microsoft Office PowerPoint</Application>
  <PresentationFormat>Экран (4:3)</PresentationFormat>
  <Paragraphs>194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Wingdings</vt:lpstr>
      <vt:lpstr>Граница</vt:lpstr>
      <vt:lpstr>Програмування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Chashuk</dc:creator>
  <cp:lastModifiedBy>Zoe</cp:lastModifiedBy>
  <cp:revision>590</cp:revision>
  <dcterms:created xsi:type="dcterms:W3CDTF">2012-03-12T11:25:56Z</dcterms:created>
  <dcterms:modified xsi:type="dcterms:W3CDTF">2022-02-09T07:00:12Z</dcterms:modified>
</cp:coreProperties>
</file>