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981" r:id="rId3"/>
    <p:sldId id="1606" r:id="rId4"/>
    <p:sldId id="1608" r:id="rId5"/>
    <p:sldId id="1609" r:id="rId6"/>
    <p:sldId id="1610" r:id="rId7"/>
    <p:sldId id="1592" r:id="rId8"/>
    <p:sldId id="1607" r:id="rId9"/>
    <p:sldId id="1593" r:id="rId10"/>
    <p:sldId id="1596" r:id="rId11"/>
    <p:sldId id="1598" r:id="rId12"/>
    <p:sldId id="1599" r:id="rId13"/>
    <p:sldId id="1600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>
        <p:scale>
          <a:sx n="89" d="100"/>
          <a:sy n="89" d="100"/>
        </p:scale>
        <p:origin x="-365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3898-CA5B-4DA5-8875-791DA76CE301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D943279-D698-4375-A6DF-9E3359DC3E54}">
      <dgm:prSet phldrT="[Текст]" custT="1"/>
      <dgm:spPr/>
      <dgm:t>
        <a:bodyPr/>
        <a:lstStyle/>
        <a:p>
          <a:r>
            <a:rPr lang="uk-UA" sz="3000" b="1" i="1" noProof="0" dirty="0">
              <a:solidFill>
                <a:srgbClr val="002060"/>
              </a:solidFill>
            </a:rPr>
            <a:t>набір серверів</a:t>
          </a:r>
          <a:r>
            <a:rPr lang="uk-UA" sz="3000" b="0" i="1" noProof="0" dirty="0">
              <a:solidFill>
                <a:srgbClr val="002060"/>
              </a:solidFill>
            </a:rPr>
            <a:t>, які надають інформацію або інші послуги програмам, що звертаються до них;</a:t>
          </a:r>
        </a:p>
      </dgm:t>
    </dgm:pt>
    <dgm:pt modelId="{C6BD9AF1-6C80-469C-B510-09AA5FA04270}" type="par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4BCEB167-FC76-4F4E-BD15-CCB6EC735999}" type="sib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EE884DD2-0B92-4F8D-9C8B-E973FF98B6BB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3000" b="1" i="1" noProof="0" dirty="0"/>
            <a:t>набір клієнтів</a:t>
          </a:r>
          <a:r>
            <a:rPr lang="uk-UA" sz="3000" b="0" i="1" noProof="0" dirty="0"/>
            <a:t>, які використовують сервіси, що надаються серверами;</a:t>
          </a:r>
        </a:p>
      </dgm:t>
    </dgm:pt>
    <dgm:pt modelId="{05A23D1B-EA35-4A6D-A3DF-B7D46BA03768}" type="par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07B89DA4-6DD5-4D3B-9FC2-EE2BDEFE2590}" type="sib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1606356B-7232-4381-BF03-79B1E49777E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000" b="1" i="1" u="none" noProof="0" dirty="0"/>
            <a:t>мережа</a:t>
          </a:r>
          <a:r>
            <a:rPr lang="uk-UA" sz="3000" b="0" i="1" u="none" noProof="0" dirty="0"/>
            <a:t>, яка забезпечує взаємодію між клієнтами та серверами.</a:t>
          </a:r>
          <a:endParaRPr lang="uk-UA" sz="3000" b="0" i="1" noProof="0" dirty="0"/>
        </a:p>
      </dgm:t>
    </dgm:pt>
    <dgm:pt modelId="{A9A160E6-5608-48E3-9832-F0C1A54F8519}" type="par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8DC43EA2-1BAF-46E3-8E87-6B3121B5963B}" type="sib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33087D8A-8078-46C8-A08A-457A1B863FBB}" type="pres">
      <dgm:prSet presAssocID="{87E93898-CA5B-4DA5-8875-791DA76CE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530BDA-40E0-4283-878B-FC6AE150BE1B}" type="pres">
      <dgm:prSet presAssocID="{8D943279-D698-4375-A6DF-9E3359DC3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C28A2-EF8F-41B4-B789-1CD9EA2DAE70}" type="pres">
      <dgm:prSet presAssocID="{4BCEB167-FC76-4F4E-BD15-CCB6EC735999}" presName="sibTrans" presStyleCnt="0"/>
      <dgm:spPr/>
    </dgm:pt>
    <dgm:pt modelId="{0BA5B877-2575-498B-9CA2-699B202BB1F2}" type="pres">
      <dgm:prSet presAssocID="{EE884DD2-0B92-4F8D-9C8B-E973FF98B6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E7AE51-FB7E-4BB1-BB11-A7F2BAC25C15}" type="pres">
      <dgm:prSet presAssocID="{07B89DA4-6DD5-4D3B-9FC2-EE2BDEFE2590}" presName="sibTrans" presStyleCnt="0"/>
      <dgm:spPr/>
    </dgm:pt>
    <dgm:pt modelId="{DBED9B6A-D549-4C02-8841-4136E74A5AF8}" type="pres">
      <dgm:prSet presAssocID="{1606356B-7232-4381-BF03-79B1E49777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C974675-D725-4927-A2F2-AF7CA5701566}" type="presOf" srcId="{87E93898-CA5B-4DA5-8875-791DA76CE301}" destId="{33087D8A-8078-46C8-A08A-457A1B863FBB}" srcOrd="0" destOrd="0" presId="urn:microsoft.com/office/officeart/2005/8/layout/hList6"/>
    <dgm:cxn modelId="{C9029A6F-AF38-4E68-89D2-C23B46A72D6F}" type="presOf" srcId="{1606356B-7232-4381-BF03-79B1E49777E5}" destId="{DBED9B6A-D549-4C02-8841-4136E74A5AF8}" srcOrd="0" destOrd="0" presId="urn:microsoft.com/office/officeart/2005/8/layout/hList6"/>
    <dgm:cxn modelId="{62999932-BB4B-4CE3-9555-866942C7C4D0}" srcId="{87E93898-CA5B-4DA5-8875-791DA76CE301}" destId="{1606356B-7232-4381-BF03-79B1E49777E5}" srcOrd="2" destOrd="0" parTransId="{A9A160E6-5608-48E3-9832-F0C1A54F8519}" sibTransId="{8DC43EA2-1BAF-46E3-8E87-6B3121B5963B}"/>
    <dgm:cxn modelId="{E7D9AEF5-FF75-40CA-8C0A-5C6BED36A5A0}" type="presOf" srcId="{8D943279-D698-4375-A6DF-9E3359DC3E54}" destId="{89530BDA-40E0-4283-878B-FC6AE150BE1B}" srcOrd="0" destOrd="0" presId="urn:microsoft.com/office/officeart/2005/8/layout/hList6"/>
    <dgm:cxn modelId="{74C3DDD4-B143-49B5-BF21-673CA027301C}" srcId="{87E93898-CA5B-4DA5-8875-791DA76CE301}" destId="{8D943279-D698-4375-A6DF-9E3359DC3E54}" srcOrd="0" destOrd="0" parTransId="{C6BD9AF1-6C80-469C-B510-09AA5FA04270}" sibTransId="{4BCEB167-FC76-4F4E-BD15-CCB6EC735999}"/>
    <dgm:cxn modelId="{10B9B7F6-2F43-46D2-AC80-FA300C9C307B}" type="presOf" srcId="{EE884DD2-0B92-4F8D-9C8B-E973FF98B6BB}" destId="{0BA5B877-2575-498B-9CA2-699B202BB1F2}" srcOrd="0" destOrd="0" presId="urn:microsoft.com/office/officeart/2005/8/layout/hList6"/>
    <dgm:cxn modelId="{DF61C2FF-2AB4-4A27-BC13-C5FF161AA39B}" srcId="{87E93898-CA5B-4DA5-8875-791DA76CE301}" destId="{EE884DD2-0B92-4F8D-9C8B-E973FF98B6BB}" srcOrd="1" destOrd="0" parTransId="{05A23D1B-EA35-4A6D-A3DF-B7D46BA03768}" sibTransId="{07B89DA4-6DD5-4D3B-9FC2-EE2BDEFE2590}"/>
    <dgm:cxn modelId="{49F1CDBE-FAAB-4BD4-B2FA-315CB37D476E}" type="presParOf" srcId="{33087D8A-8078-46C8-A08A-457A1B863FBB}" destId="{89530BDA-40E0-4283-878B-FC6AE150BE1B}" srcOrd="0" destOrd="0" presId="urn:microsoft.com/office/officeart/2005/8/layout/hList6"/>
    <dgm:cxn modelId="{A67E653D-34AB-487F-9F63-FEBF100ED7CA}" type="presParOf" srcId="{33087D8A-8078-46C8-A08A-457A1B863FBB}" destId="{F88C28A2-EF8F-41B4-B789-1CD9EA2DAE70}" srcOrd="1" destOrd="0" presId="urn:microsoft.com/office/officeart/2005/8/layout/hList6"/>
    <dgm:cxn modelId="{0FA697B7-75A0-4FA9-B79E-87A2CDC01D84}" type="presParOf" srcId="{33087D8A-8078-46C8-A08A-457A1B863FBB}" destId="{0BA5B877-2575-498B-9CA2-699B202BB1F2}" srcOrd="2" destOrd="0" presId="urn:microsoft.com/office/officeart/2005/8/layout/hList6"/>
    <dgm:cxn modelId="{B9704CD8-FA5B-4BA3-90E9-D635EFCB31DF}" type="presParOf" srcId="{33087D8A-8078-46C8-A08A-457A1B863FBB}" destId="{41E7AE51-FB7E-4BB1-BB11-A7F2BAC25C15}" srcOrd="3" destOrd="0" presId="urn:microsoft.com/office/officeart/2005/8/layout/hList6"/>
    <dgm:cxn modelId="{C04C9D97-6828-421A-B94D-A83247001DCF}" type="presParOf" srcId="{33087D8A-8078-46C8-A08A-457A1B863FBB}" destId="{DBED9B6A-D549-4C02-8841-4136E74A5AF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0BDA-40E0-4283-878B-FC6AE150BE1B}">
      <dsp:nvSpPr>
        <dsp:cNvPr id="0" name=""/>
        <dsp:cNvSpPr/>
      </dsp:nvSpPr>
      <dsp:spPr>
        <a:xfrm rot="16200000">
          <a:off x="-577984" y="579411"/>
          <a:ext cx="4870256" cy="371143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noProof="0" dirty="0">
              <a:solidFill>
                <a:srgbClr val="002060"/>
              </a:solidFill>
            </a:rPr>
            <a:t>набір серверів</a:t>
          </a:r>
          <a:r>
            <a:rPr lang="uk-UA" sz="3000" b="0" i="1" kern="1200" noProof="0" dirty="0">
              <a:solidFill>
                <a:srgbClr val="002060"/>
              </a:solidFill>
            </a:rPr>
            <a:t>, які надають інформацію або інші послуги програмам, що звертаються до них;</a:t>
          </a:r>
        </a:p>
      </dsp:txBody>
      <dsp:txXfrm rot="5400000">
        <a:off x="1428" y="974050"/>
        <a:ext cx="3711432" cy="2922154"/>
      </dsp:txXfrm>
    </dsp:sp>
    <dsp:sp modelId="{0BA5B877-2575-498B-9CA2-699B202BB1F2}">
      <dsp:nvSpPr>
        <dsp:cNvPr id="0" name=""/>
        <dsp:cNvSpPr/>
      </dsp:nvSpPr>
      <dsp:spPr>
        <a:xfrm rot="16200000">
          <a:off x="3411805" y="579411"/>
          <a:ext cx="4870256" cy="3711432"/>
        </a:xfrm>
        <a:prstGeom prst="flowChartManualOperation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noProof="0" dirty="0"/>
            <a:t>набір клієнтів</a:t>
          </a:r>
          <a:r>
            <a:rPr lang="uk-UA" sz="3000" b="0" i="1" kern="1200" noProof="0" dirty="0"/>
            <a:t>, які використовують сервіси, що надаються серверами;</a:t>
          </a:r>
        </a:p>
      </dsp:txBody>
      <dsp:txXfrm rot="5400000">
        <a:off x="3991217" y="974050"/>
        <a:ext cx="3711432" cy="2922154"/>
      </dsp:txXfrm>
    </dsp:sp>
    <dsp:sp modelId="{DBED9B6A-D549-4C02-8841-4136E74A5AF8}">
      <dsp:nvSpPr>
        <dsp:cNvPr id="0" name=""/>
        <dsp:cNvSpPr/>
      </dsp:nvSpPr>
      <dsp:spPr>
        <a:xfrm rot="16200000">
          <a:off x="7401594" y="579411"/>
          <a:ext cx="4870256" cy="3711432"/>
        </a:xfrm>
        <a:prstGeom prst="flowChartManualOperation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u="none" kern="1200" noProof="0" dirty="0"/>
            <a:t>мережа</a:t>
          </a:r>
          <a:r>
            <a:rPr lang="uk-UA" sz="3000" b="0" i="1" u="none" kern="1200" noProof="0" dirty="0"/>
            <a:t>, яка забезпечує взаємодію між клієнтами та серверами.</a:t>
          </a:r>
          <a:endParaRPr lang="uk-UA" sz="3000" b="0" i="1" kern="1200" noProof="0" dirty="0"/>
        </a:p>
      </dsp:txBody>
      <dsp:txXfrm rot="5400000">
        <a:off x="7981006" y="974050"/>
        <a:ext cx="3711432" cy="292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Веб-сервер і база даних. Взаємодія клієнт-сервер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613C57-C996-4909-A05F-0C7E61927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67" y="3662318"/>
            <a:ext cx="2357228" cy="2357228"/>
          </a:xfrm>
          <a:prstGeom prst="rect">
            <a:avLst/>
          </a:prstGeom>
        </p:spPr>
      </p:pic>
      <p:pic>
        <p:nvPicPr>
          <p:cNvPr id="7174" name="Picture 6" descr="big data, cloud server, cloud technology, data cloud, server data icon">
            <a:extLst>
              <a:ext uri="{FF2B5EF4-FFF2-40B4-BE49-F238E27FC236}">
                <a16:creationId xmlns:a16="http://schemas.microsoft.com/office/drawing/2014/main" xmlns="" id="{19E3F063-2A9A-4C49-946F-91E512E8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630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З’єднання приймає спеціальна програма, яка виконується на сервері, яку також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веб-сервером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A3E840-6D23-4355-9882-6FC2CE4D8CB4}"/>
              </a:ext>
            </a:extLst>
          </p:cNvPr>
          <p:cNvSpPr txBox="1"/>
          <p:nvPr/>
        </p:nvSpPr>
        <p:spPr>
          <a:xfrm>
            <a:off x="72008" y="5084802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Браузер передає цій програмі всю інформацію про запит: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google chrome&quot;">
            <a:extLst>
              <a:ext uri="{FF2B5EF4-FFF2-40B4-BE49-F238E27FC236}">
                <a16:creationId xmlns:a16="http://schemas.microsoft.com/office/drawing/2014/main" xmlns="" id="{8FDCEFF9-755F-40AE-B430-54295656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30" y="2655047"/>
            <a:ext cx="2211286" cy="2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digitalfocusseo.com/wp-content/uploads/2018/11/Website-Hosting.png">
            <a:extLst>
              <a:ext uri="{FF2B5EF4-FFF2-40B4-BE49-F238E27FC236}">
                <a16:creationId xmlns:a16="http://schemas.microsoft.com/office/drawing/2014/main" xmlns="" id="{491FBC8D-32C4-41DC-AF31-C9C253AA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91" y="2681084"/>
            <a:ext cx="2293597" cy="22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11650835-29B5-476E-B583-6995A0E4009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163816" y="3827882"/>
            <a:ext cx="3830175" cy="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907D50C5-7188-413A-B706-60C5C4A5EEC9}"/>
              </a:ext>
            </a:extLst>
          </p:cNvPr>
          <p:cNvSpPr/>
          <p:nvPr/>
        </p:nvSpPr>
        <p:spPr>
          <a:xfrm>
            <a:off x="66469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домен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682C2B6D-868D-4BA0-9FF2-D566DA226104}"/>
              </a:ext>
            </a:extLst>
          </p:cNvPr>
          <p:cNvSpPr/>
          <p:nvPr/>
        </p:nvSpPr>
        <p:spPr>
          <a:xfrm>
            <a:off x="3119599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шлях до ресурсу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644067A-9C58-4E3D-A216-1494A11DC621}"/>
              </a:ext>
            </a:extLst>
          </p:cNvPr>
          <p:cNvSpPr/>
          <p:nvPr/>
        </p:nvSpPr>
        <p:spPr>
          <a:xfrm>
            <a:off x="6172728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3D85A58-F7BE-47D5-94F4-EA5F8805BE25}"/>
              </a:ext>
            </a:extLst>
          </p:cNvPr>
          <p:cNvSpPr/>
          <p:nvPr/>
        </p:nvSpPr>
        <p:spPr>
          <a:xfrm>
            <a:off x="9224011" y="5689284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додаткові параметри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Зазвичай на одному комп’ютері-сервері лежить багато сайтів.</a:t>
            </a:r>
          </a:p>
        </p:txBody>
      </p:sp>
      <p:pic>
        <p:nvPicPr>
          <p:cNvPr id="18" name="Picture 2" descr="Ð ÐµÐ·ÑÐ»ÑÑÐ°Ñ Ð¿Ð¾ÑÑÐºÑ Ð·Ð¾Ð±ÑÐ°Ð¶ÐµÐ½Ñ Ð·Ð° Ð·Ð°Ð¿Ð¸ÑÐ¾Ð¼ &quot;google chrome&quot;">
            <a:extLst>
              <a:ext uri="{FF2B5EF4-FFF2-40B4-BE49-F238E27FC236}">
                <a16:creationId xmlns:a16="http://schemas.microsoft.com/office/drawing/2014/main" xmlns="" id="{244CEFAA-3D36-408F-A878-DB70838A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846341"/>
            <a:ext cx="1551799" cy="15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digitalfocusseo.com/wp-content/uploads/2018/11/Website-Hosting.png">
            <a:extLst>
              <a:ext uri="{FF2B5EF4-FFF2-40B4-BE49-F238E27FC236}">
                <a16:creationId xmlns:a16="http://schemas.microsoft.com/office/drawing/2014/main" xmlns="" id="{83B48EEF-93CB-4B2A-AB2F-4279BA99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42" y="3817459"/>
            <a:ext cx="1609562" cy="1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380DA7DE-9A1D-42E3-BDCC-1A43F1E3C20B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1623807" y="4622240"/>
            <a:ext cx="2099635" cy="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pic>
        <p:nvPicPr>
          <p:cNvPr id="21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1CB870A4-B7F1-4029-AC80-06339E85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53" y="2676893"/>
            <a:ext cx="1609562" cy="1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Ð ÐµÐ·ÑÐ»ÑÑÐ°Ñ Ð¿Ð¾ÑÑÐºÑ Ð·Ð¾Ð±ÑÐ°Ð¶ÐµÐ½Ñ Ð·Ð° Ð·Ð°Ð¿Ð¸ÑÐ¾Ð¼ &quot;edera&quot;">
            <a:extLst>
              <a:ext uri="{FF2B5EF4-FFF2-40B4-BE49-F238E27FC236}">
                <a16:creationId xmlns:a16="http://schemas.microsoft.com/office/drawing/2014/main" xmlns="" id="{A3BA8803-6B06-484D-B852-C10B3160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907" y="2673376"/>
            <a:ext cx="1923779" cy="1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Ð ÐµÐ·ÑÐ»ÑÑÐ°Ñ Ð¿Ð¾ÑÑÐºÑ Ð·Ð¾Ð±ÑÐ°Ð¶ÐµÐ½Ñ Ð·Ð° Ð·Ð°Ð¿Ð¸ÑÐ¾Ð¼ &quot;code school&quot;">
            <a:extLst>
              <a:ext uri="{FF2B5EF4-FFF2-40B4-BE49-F238E27FC236}">
                <a16:creationId xmlns:a16="http://schemas.microsoft.com/office/drawing/2014/main" xmlns="" id="{4A729966-ADA2-4F60-9407-E21ED003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80" y="5504917"/>
            <a:ext cx="4403849" cy="12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Ð ÐµÐ·ÑÐ»ÑÑÐ°Ñ Ð¿Ð¾ÑÑÐºÑ Ð·Ð¾Ð±ÑÐ°Ð¶ÐµÐ½Ñ Ð·Ð° Ð·Ð°Ð¿Ð¸ÑÐ¾Ð¼ &quot;edx&quot;">
            <a:extLst>
              <a:ext uri="{FF2B5EF4-FFF2-40B4-BE49-F238E27FC236}">
                <a16:creationId xmlns:a16="http://schemas.microsoft.com/office/drawing/2014/main" xmlns="" id="{210CDD1D-9A0C-49DF-9930-190D2E52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08" y="5303945"/>
            <a:ext cx="2651175" cy="12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веб-сервер за запитом визначає до якого саме сайту він відноситься і обробляє запит залежно від способу побудови сайту і властивостей самого запиту. </a:t>
            </a:r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google chrome&quot;">
            <a:extLst>
              <a:ext uri="{FF2B5EF4-FFF2-40B4-BE49-F238E27FC236}">
                <a16:creationId xmlns:a16="http://schemas.microsoft.com/office/drawing/2014/main" xmlns="" id="{EF0DE550-D7F6-4434-98B2-AE58E984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846341"/>
            <a:ext cx="1551799" cy="15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talfocusseo.com/wp-content/uploads/2018/11/Website-Hosting.png">
            <a:extLst>
              <a:ext uri="{FF2B5EF4-FFF2-40B4-BE49-F238E27FC236}">
                <a16:creationId xmlns:a16="http://schemas.microsoft.com/office/drawing/2014/main" xmlns="" id="{777B445C-AEC4-49E8-AA2B-395118F2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42" y="3817459"/>
            <a:ext cx="1609562" cy="1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F804A68E-E119-4E9B-BD92-20ECB168794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1623807" y="4622240"/>
            <a:ext cx="2099635" cy="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pic>
        <p:nvPicPr>
          <p:cNvPr id="13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E599E3C1-7C5D-45FC-AC6E-0853ABA2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53" y="2676893"/>
            <a:ext cx="1609562" cy="1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 ÐµÐ·ÑÐ»ÑÑÐ°Ñ Ð¿Ð¾ÑÑÐºÑ Ð·Ð¾Ð±ÑÐ°Ð¶ÐµÐ½Ñ Ð·Ð° Ð·Ð°Ð¿Ð¸ÑÐ¾Ð¼ &quot;edera&quot;">
            <a:extLst>
              <a:ext uri="{FF2B5EF4-FFF2-40B4-BE49-F238E27FC236}">
                <a16:creationId xmlns:a16="http://schemas.microsoft.com/office/drawing/2014/main" xmlns="" id="{A2516AFA-172B-4FC3-944D-46826BE0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907" y="2673376"/>
            <a:ext cx="1923779" cy="16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 ÐµÐ·ÑÐ»ÑÑÐ°Ñ Ð¿Ð¾ÑÑÐºÑ Ð·Ð¾Ð±ÑÐ°Ð¶ÐµÐ½Ñ Ð·Ð° Ð·Ð°Ð¿Ð¸ÑÐ¾Ð¼ &quot;code school&quot;">
            <a:extLst>
              <a:ext uri="{FF2B5EF4-FFF2-40B4-BE49-F238E27FC236}">
                <a16:creationId xmlns:a16="http://schemas.microsoft.com/office/drawing/2014/main" xmlns="" id="{4518258F-BB22-436C-8562-C86452E7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80" y="5504917"/>
            <a:ext cx="4403849" cy="12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Ð ÐµÐ·ÑÐ»ÑÑÐ°Ñ Ð¿Ð¾ÑÑÐºÑ Ð·Ð¾Ð±ÑÐ°Ð¶ÐµÐ½Ñ Ð·Ð° Ð·Ð°Ð¿Ð¸ÑÐ¾Ð¼ &quot;edx&quot;">
            <a:extLst>
              <a:ext uri="{FF2B5EF4-FFF2-40B4-BE49-F238E27FC236}">
                <a16:creationId xmlns:a16="http://schemas.microsoft.com/office/drawing/2014/main" xmlns="" id="{4BCC58F9-ED01-4A2E-9BB3-F4A97909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08" y="5303945"/>
            <a:ext cx="2651175" cy="12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xmlns="" id="{357C7076-235C-4DF2-B8DD-5FB60AC9908E}"/>
              </a:ext>
            </a:extLst>
          </p:cNvPr>
          <p:cNvGrpSpPr/>
          <p:nvPr/>
        </p:nvGrpSpPr>
        <p:grpSpPr>
          <a:xfrm>
            <a:off x="5333004" y="4309608"/>
            <a:ext cx="4891638" cy="335786"/>
            <a:chOff x="5333004" y="4309608"/>
            <a:chExt cx="4891638" cy="335786"/>
          </a:xfrm>
        </p:grpSpPr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xmlns="" id="{79BEF534-DDB5-48F9-B0A9-6896D3F5DC5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5333004" y="4622240"/>
              <a:ext cx="4891638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xmlns="" id="{42EEAEE6-A133-419D-8BDA-4D0B6F8A5BBB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972" y="4309608"/>
              <a:ext cx="0" cy="335786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xmlns="" id="{6AA54D30-E967-4C72-AD21-09FD672D4315}"/>
              </a:ext>
            </a:extLst>
          </p:cNvPr>
          <p:cNvCxnSpPr>
            <a:cxnSpLocks/>
          </p:cNvCxnSpPr>
          <p:nvPr/>
        </p:nvCxnSpPr>
        <p:spPr>
          <a:xfrm>
            <a:off x="7117326" y="4282938"/>
            <a:ext cx="0" cy="335786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miter lim="800000"/>
          </a:ln>
          <a:effectLst/>
        </p:spPr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xmlns="" id="{7E19BEDF-F371-4889-A886-92194B5DCF2B}"/>
              </a:ext>
            </a:extLst>
          </p:cNvPr>
          <p:cNvCxnSpPr>
            <a:cxnSpLocks/>
          </p:cNvCxnSpPr>
          <p:nvPr/>
        </p:nvCxnSpPr>
        <p:spPr>
          <a:xfrm>
            <a:off x="7422126" y="4622240"/>
            <a:ext cx="0" cy="1310254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xmlns="" id="{01C8F661-5AF8-47CF-B5ED-EB1517FB008E}"/>
              </a:ext>
            </a:extLst>
          </p:cNvPr>
          <p:cNvGrpSpPr/>
          <p:nvPr/>
        </p:nvGrpSpPr>
        <p:grpSpPr>
          <a:xfrm>
            <a:off x="10224642" y="4592054"/>
            <a:ext cx="788798" cy="711891"/>
            <a:chOff x="10224642" y="4592054"/>
            <a:chExt cx="788798" cy="711891"/>
          </a:xfrm>
        </p:grpSpPr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xmlns="" id="{9243F916-E7C2-46DF-8733-2D641A171F66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642" y="4620629"/>
              <a:ext cx="788798" cy="0"/>
            </a:xfrm>
            <a:prstGeom prst="lin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xmlns="" id="{AD9FE051-5E78-4BB2-80B5-E1B7F8AD9EE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6770" y="4592054"/>
              <a:ext cx="0" cy="711891"/>
            </a:xfrm>
            <a:prstGeom prst="lin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7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F520E-0903-4571-B82E-65A828EE98E3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Динамічний сайт </a:t>
            </a:r>
            <a:r>
              <a:rPr lang="uk-UA" sz="2800" b="1" i="1" kern="0" dirty="0">
                <a:solidFill>
                  <a:srgbClr val="FFFFFF"/>
                </a:solidFill>
              </a:rPr>
              <a:t>– сайт, вміст якого може змінюватися.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A5BCD5E1-A988-4785-8D20-2F2CBF63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google chrome&quot;">
            <a:extLst>
              <a:ext uri="{FF2B5EF4-FFF2-40B4-BE49-F238E27FC236}">
                <a16:creationId xmlns:a16="http://schemas.microsoft.com/office/drawing/2014/main" xmlns="" id="{8B8632A7-7443-47CB-80F0-CEC49FF3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93" y="3328287"/>
            <a:ext cx="2211286" cy="2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gitalfocusseo.com/wp-content/uploads/2018/11/Website-Hosting.png">
            <a:extLst>
              <a:ext uri="{FF2B5EF4-FFF2-40B4-BE49-F238E27FC236}">
                <a16:creationId xmlns:a16="http://schemas.microsoft.com/office/drawing/2014/main" xmlns="" id="{0C29D762-38A2-43B9-B5BF-3423384C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94" y="3283988"/>
            <a:ext cx="2293597" cy="22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F302D7B-6B40-4751-A5E2-9968C466F0D0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4073379" y="4430787"/>
            <a:ext cx="5106315" cy="3143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C781C76C-4BFB-437C-938E-8303FD96689F}"/>
              </a:ext>
            </a:extLst>
          </p:cNvPr>
          <p:cNvSpPr/>
          <p:nvPr/>
        </p:nvSpPr>
        <p:spPr>
          <a:xfrm>
            <a:off x="622998" y="2544004"/>
            <a:ext cx="5431716" cy="7326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https://www.youtube.com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4ADBEC-2745-4BE2-A7D2-E44A728032E2}"/>
              </a:ext>
            </a:extLst>
          </p:cNvPr>
          <p:cNvSpPr txBox="1"/>
          <p:nvPr/>
        </p:nvSpPr>
        <p:spPr>
          <a:xfrm>
            <a:off x="72008" y="564818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Браузер разом і запитом відсилає деяку додаткову інформацію.</a:t>
            </a:r>
          </a:p>
        </p:txBody>
      </p:sp>
      <p:pic>
        <p:nvPicPr>
          <p:cNvPr id="5124" name="Picture 4" descr="base, base marker, google, gps, location, map, maps, pin icon">
            <a:extLst>
              <a:ext uri="{FF2B5EF4-FFF2-40B4-BE49-F238E27FC236}">
                <a16:creationId xmlns:a16="http://schemas.microsoft.com/office/drawing/2014/main" xmlns="" id="{E90C5B59-2888-47EB-9973-EE2CC654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48" y="3216528"/>
            <a:ext cx="1110076" cy="11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oogle, translate, translator icon">
            <a:extLst>
              <a:ext uri="{FF2B5EF4-FFF2-40B4-BE49-F238E27FC236}">
                <a16:creationId xmlns:a16="http://schemas.microsoft.com/office/drawing/2014/main" xmlns="" id="{3ACF1A62-125A-4AB0-8EE4-F902C823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47" y="4522434"/>
            <a:ext cx="1106903" cy="11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 у мережі виконує одну з функцій: або надає мережеві ресурси, або використовує їх.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34B688-8035-4805-B61E-13C459BC3039}"/>
              </a:ext>
            </a:extLst>
          </p:cNvPr>
          <p:cNvSpPr txBox="1"/>
          <p:nvPr/>
        </p:nvSpPr>
        <p:spPr>
          <a:xfrm>
            <a:off x="1403648" y="2253392"/>
            <a:ext cx="4519632" cy="39703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Комп’ютер,  який надає ресурси,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сервером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Комп’ютер, який використовує ресурси,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клієнтом</a:t>
            </a:r>
            <a:r>
              <a:rPr lang="uk-UA" sz="2800" b="1" i="1" kern="0" dirty="0">
                <a:solidFill>
                  <a:srgbClr val="FFFFFF"/>
                </a:solidFill>
              </a:rPr>
              <a:t>, або  </a:t>
            </a:r>
            <a:r>
              <a:rPr lang="uk-UA" sz="2800" b="1" i="1" kern="0" dirty="0">
                <a:solidFill>
                  <a:srgbClr val="FFFF00"/>
                </a:solidFill>
              </a:rPr>
              <a:t>робочою станцією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82B440B3-5104-4561-90CD-BDC134CE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916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q.ru/upload/iblock/bca/bcade326ec153760f4bd19e53d6c8192.jpg">
            <a:extLst>
              <a:ext uri="{FF2B5EF4-FFF2-40B4-BE49-F238E27FC236}">
                <a16:creationId xmlns:a16="http://schemas.microsoft.com/office/drawing/2014/main" xmlns="" id="{BA4935A7-7A10-432A-8C0B-5EDDC0552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b="7546"/>
          <a:stretch/>
        </p:blipFill>
        <p:spPr bwMode="auto">
          <a:xfrm>
            <a:off x="6096000" y="2253392"/>
            <a:ext cx="5801656" cy="38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301ED0-2B25-4C2A-AE77-77E1809540C5}"/>
              </a:ext>
            </a:extLst>
          </p:cNvPr>
          <p:cNvSpPr txBox="1"/>
          <p:nvPr/>
        </p:nvSpPr>
        <p:spPr>
          <a:xfrm>
            <a:off x="10142438" y="2253392"/>
            <a:ext cx="1979712" cy="578882"/>
          </a:xfrm>
          <a:prstGeom prst="wedgeRoundRectCallout">
            <a:avLst>
              <a:gd name="adj1" fmla="val -65189"/>
              <a:gd name="adj2" fmla="val 13270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Сервер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5E8B44-D0A6-4F8E-967E-F8C9939BFAAE}"/>
              </a:ext>
            </a:extLst>
          </p:cNvPr>
          <p:cNvSpPr txBox="1"/>
          <p:nvPr/>
        </p:nvSpPr>
        <p:spPr>
          <a:xfrm>
            <a:off x="6096000" y="2253392"/>
            <a:ext cx="1979712" cy="578882"/>
          </a:xfrm>
          <a:prstGeom prst="wedgeRoundRectCallout">
            <a:avLst>
              <a:gd name="adj1" fmla="val 33195"/>
              <a:gd name="adj2" fmla="val 22013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Клієнт</a:t>
            </a:r>
          </a:p>
        </p:txBody>
      </p:sp>
    </p:spTree>
    <p:extLst>
      <p:ext uri="{BB962C8B-B14F-4D97-AF65-F5344CB8AC3E}">
        <p14:creationId xmlns:p14="http://schemas.microsoft.com/office/powerpoint/2010/main" val="953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ED7A9E1-2052-4D18-8AC1-FB3149EFFC09}"/>
              </a:ext>
            </a:extLst>
          </p:cNvPr>
          <p:cNvSpPr/>
          <p:nvPr/>
        </p:nvSpPr>
        <p:spPr>
          <a:xfrm>
            <a:off x="69850" y="1196763"/>
            <a:ext cx="5275873" cy="7023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Сервер</a:t>
            </a:r>
            <a:r>
              <a:rPr lang="uk-UA" sz="3200" b="1" i="1" kern="0" dirty="0">
                <a:solidFill>
                  <a:srgbClr val="FFFFFF"/>
                </a:solidFill>
              </a:rPr>
              <a:t> як комп'ютер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6B8D9FD-A024-49A7-AB3B-64C1A89A3408}"/>
              </a:ext>
            </a:extLst>
          </p:cNvPr>
          <p:cNvSpPr/>
          <p:nvPr/>
        </p:nvSpPr>
        <p:spPr>
          <a:xfrm>
            <a:off x="5466303" y="1196763"/>
            <a:ext cx="6653691" cy="7023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Сервер</a:t>
            </a:r>
            <a:r>
              <a:rPr lang="uk-UA" sz="3200" b="1" i="1" kern="0" dirty="0">
                <a:solidFill>
                  <a:srgbClr val="FFFFFF"/>
                </a:solidFill>
              </a:rPr>
              <a:t> як програма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F444A3C-EDC4-4DC2-A295-2BA788A4F80C}"/>
              </a:ext>
            </a:extLst>
          </p:cNvPr>
          <p:cNvSpPr/>
          <p:nvPr/>
        </p:nvSpPr>
        <p:spPr>
          <a:xfrm>
            <a:off x="69850" y="2068291"/>
            <a:ext cx="5275873" cy="44028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комп'ютер у локальній чи глобальній мережі, який надає користувачам свої обчислювальні і дискові ресурси, а також доступ до встановлених сервісів.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D256B5A-3B5D-470E-9A89-C2BE75BBE4D4}"/>
              </a:ext>
            </a:extLst>
          </p:cNvPr>
          <p:cNvSpPr/>
          <p:nvPr/>
        </p:nvSpPr>
        <p:spPr>
          <a:xfrm>
            <a:off x="5466303" y="2068291"/>
            <a:ext cx="6653691" cy="44028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Програма, що надає деякі послуги іншим програмам (клієнтам). Зв'язок між клієнтом і сервером зазвичай здійснюється за допомогою передачі повідомлень, часто через мережу, і використовує певний протокол для кодування запитів клієнта і відповідей сервера. </a:t>
            </a:r>
          </a:p>
        </p:txBody>
      </p:sp>
    </p:spTree>
    <p:extLst>
      <p:ext uri="{BB962C8B-B14F-4D97-AF65-F5344CB8AC3E}">
        <p14:creationId xmlns:p14="http://schemas.microsoft.com/office/powerpoint/2010/main" val="20310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Взаємодія між </a:t>
            </a:r>
            <a:r>
              <a:rPr lang="uk-UA" sz="2800" b="1" i="1" kern="0" dirty="0">
                <a:solidFill>
                  <a:srgbClr val="FFFF00"/>
                </a:solidFill>
              </a:rPr>
              <a:t>клієнтом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сервером</a:t>
            </a:r>
            <a:r>
              <a:rPr lang="uk-UA" sz="2800" b="1" i="1" kern="0" dirty="0">
                <a:solidFill>
                  <a:srgbClr val="FFFFFF"/>
                </a:solidFill>
              </a:rPr>
              <a:t> починається з ініціативи </a:t>
            </a:r>
            <a:r>
              <a:rPr lang="uk-UA" sz="2800" b="1" i="1" kern="0" dirty="0">
                <a:solidFill>
                  <a:srgbClr val="FFFF00"/>
                </a:solidFill>
              </a:rPr>
              <a:t>клієнта</a:t>
            </a:r>
            <a:r>
              <a:rPr lang="uk-UA" sz="2800" b="1" i="1" kern="0" dirty="0">
                <a:solidFill>
                  <a:srgbClr val="FFFFFF"/>
                </a:solidFill>
              </a:rPr>
              <a:t>. Клієнт запитує вид обслуговування, встановлює сеанс, отримує потрібні йому результати і повідомляє про закінчення роботи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52013C-7A9B-4F14-BBE3-195B922E8640}"/>
              </a:ext>
            </a:extLst>
          </p:cNvPr>
          <p:cNvSpPr txBox="1"/>
          <p:nvPr/>
        </p:nvSpPr>
        <p:spPr>
          <a:xfrm>
            <a:off x="72008" y="3126047"/>
            <a:ext cx="655990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Послугами одного </a:t>
            </a:r>
            <a:r>
              <a:rPr lang="uk-UA" sz="2800" b="1" i="1" kern="0" dirty="0">
                <a:solidFill>
                  <a:srgbClr val="FFFF00"/>
                </a:solidFill>
              </a:rPr>
              <a:t>сервера</a:t>
            </a:r>
            <a:r>
              <a:rPr lang="uk-UA" sz="2800" b="1" i="1" kern="0" dirty="0">
                <a:solidFill>
                  <a:srgbClr val="FFFFFF"/>
                </a:solidFill>
              </a:rPr>
              <a:t> найчастіше користується декілька </a:t>
            </a:r>
            <a:r>
              <a:rPr lang="uk-UA" sz="2800" b="1" i="1" kern="0" dirty="0">
                <a:solidFill>
                  <a:srgbClr val="FFFF00"/>
                </a:solidFill>
              </a:rPr>
              <a:t>клієнтів</a:t>
            </a:r>
            <a:r>
              <a:rPr lang="uk-UA" sz="2800" b="1" i="1" kern="0" dirty="0">
                <a:solidFill>
                  <a:srgbClr val="FFFFFF"/>
                </a:solidFill>
              </a:rPr>
              <a:t> одночасно. Тому кожен сервер повинен мати досить велику продуктивність і забезпечувати безпеку даних.</a:t>
            </a: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client server&quot;">
            <a:extLst>
              <a:ext uri="{FF2B5EF4-FFF2-40B4-BE49-F238E27FC236}">
                <a16:creationId xmlns:a16="http://schemas.microsoft.com/office/drawing/2014/main" xmlns="" id="{F3496373-6307-4834-9318-B11774A87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66" y="3126047"/>
            <a:ext cx="5318926" cy="3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05227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Логічно встановлювати </a:t>
            </a:r>
            <a:r>
              <a:rPr lang="uk-UA" sz="2800" b="1" i="1" kern="0" dirty="0">
                <a:solidFill>
                  <a:srgbClr val="FFFF00"/>
                </a:solidFill>
              </a:rPr>
              <a:t>сервер</a:t>
            </a:r>
            <a:r>
              <a:rPr lang="uk-UA" sz="2800" b="1" i="1" kern="0" dirty="0">
                <a:solidFill>
                  <a:srgbClr val="FFFFFF"/>
                </a:solidFill>
              </a:rPr>
              <a:t> на комп’ютері, що входить в мережу — локальну або глобальну.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C2D6D8-8A0E-422A-A0DA-9D5A2168A94C}"/>
              </a:ext>
            </a:extLst>
          </p:cNvPr>
          <p:cNvSpPr txBox="1"/>
          <p:nvPr/>
        </p:nvSpPr>
        <p:spPr>
          <a:xfrm>
            <a:off x="70929" y="311827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Зазвичай на комп’ютері-сервері працює відразу кілька програм-серверів: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062CA29-5A71-430C-A3BA-783F2922AEE2}"/>
              </a:ext>
            </a:extLst>
          </p:cNvPr>
          <p:cNvSpPr/>
          <p:nvPr/>
        </p:nvSpPr>
        <p:spPr>
          <a:xfrm>
            <a:off x="70929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 займається електронною поштою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9367569-47F9-40D4-A99B-ED3BE6CBF22B}"/>
              </a:ext>
            </a:extLst>
          </p:cNvPr>
          <p:cNvSpPr/>
          <p:nvPr/>
        </p:nvSpPr>
        <p:spPr>
          <a:xfrm>
            <a:off x="4109474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інша розподілом файлів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78F7522-7F7B-49A1-AB5D-F75A1F62F369}"/>
              </a:ext>
            </a:extLst>
          </p:cNvPr>
          <p:cNvSpPr/>
          <p:nvPr/>
        </p:nvSpPr>
        <p:spPr>
          <a:xfrm>
            <a:off x="8148022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третя надає веб-сторінки</a:t>
            </a: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internet icon&quot;">
            <a:extLst>
              <a:ext uri="{FF2B5EF4-FFF2-40B4-BE49-F238E27FC236}">
                <a16:creationId xmlns:a16="http://schemas.microsoft.com/office/drawing/2014/main" xmlns="" id="{10D13A01-5D9D-4DF2-874E-7075F4CC8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2" y="1119125"/>
            <a:ext cx="1971157" cy="19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компоненти архітектури «</a:t>
            </a:r>
            <a:r>
              <a:rPr lang="uk-UA" sz="2800" b="1" i="1" kern="0" dirty="0">
                <a:solidFill>
                  <a:srgbClr val="FFFF00"/>
                </a:solidFill>
              </a:rPr>
              <a:t>клієнт — сервер</a:t>
            </a:r>
            <a:r>
              <a:rPr lang="uk-UA" sz="2800" b="1" i="1" kern="0" dirty="0">
                <a:solidFill>
                  <a:srgbClr val="FFFFFF"/>
                </a:solidFill>
              </a:rPr>
              <a:t>»: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EEEFFAED-04F3-40E3-B1C3-0A592D3C2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256261"/>
              </p:ext>
            </p:extLst>
          </p:nvPr>
        </p:nvGraphicFramePr>
        <p:xfrm>
          <a:off x="428284" y="1719983"/>
          <a:ext cx="11693866" cy="487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3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09CF89-1A3F-4D59-9718-8D098A3C5C9A}"/>
              </a:ext>
            </a:extLst>
          </p:cNvPr>
          <p:cNvSpPr txBox="1"/>
          <p:nvPr/>
        </p:nvSpPr>
        <p:spPr>
          <a:xfrm>
            <a:off x="1403648" y="132738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Веб-сервер</a:t>
            </a:r>
            <a:r>
              <a:rPr lang="uk-UA" sz="2800" b="1" i="1" kern="0" dirty="0">
                <a:solidFill>
                  <a:srgbClr val="FFFFFF"/>
                </a:solidFill>
              </a:rPr>
              <a:t> – комп’ютер, де розміщено складові веб-сайту. </a:t>
            </a:r>
          </a:p>
        </p:txBody>
      </p:sp>
      <p:pic>
        <p:nvPicPr>
          <p:cNvPr id="13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5C75481F-4ECA-4178-8205-AE6D4D18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848B4C0A-E346-44C2-A243-31E192B5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524412"/>
            <a:ext cx="12009710" cy="39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6B60382D-D2DB-4D6A-810E-38D369794FDB}"/>
              </a:ext>
            </a:extLst>
          </p:cNvPr>
          <p:cNvSpPr/>
          <p:nvPr/>
        </p:nvSpPr>
        <p:spPr>
          <a:xfrm>
            <a:off x="69850" y="2497103"/>
            <a:ext cx="5245728" cy="25590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Що являє собою </a:t>
            </a:r>
            <a:r>
              <a:rPr lang="uk-UA" sz="4000" b="1" i="1" kern="0" dirty="0">
                <a:solidFill>
                  <a:srgbClr val="FFFF00"/>
                </a:solidFill>
              </a:rPr>
              <a:t>веб-сервер</a:t>
            </a:r>
            <a:r>
              <a:rPr lang="uk-UA" sz="40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D120FDD-CABB-40DB-8836-69BDE7CDA35E}"/>
              </a:ext>
            </a:extLst>
          </p:cNvPr>
          <p:cNvSpPr/>
          <p:nvPr/>
        </p:nvSpPr>
        <p:spPr>
          <a:xfrm>
            <a:off x="6876422" y="1416823"/>
            <a:ext cx="5245728" cy="1868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Сховище інформаційних ресурсів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E67C1297-5DF5-49AF-B4AD-D016DE0A72F7}"/>
              </a:ext>
            </a:extLst>
          </p:cNvPr>
          <p:cNvSpPr/>
          <p:nvPr/>
        </p:nvSpPr>
        <p:spPr>
          <a:xfrm>
            <a:off x="6876422" y="4495664"/>
            <a:ext cx="5245728" cy="1868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Надання ресурсів користувачам</a:t>
            </a:r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DDC8EE49-7732-4C07-A16C-5F515B89F024}"/>
              </a:ext>
            </a:extLst>
          </p:cNvPr>
          <p:cNvSpPr/>
          <p:nvPr/>
        </p:nvSpPr>
        <p:spPr>
          <a:xfrm rot="9000000">
            <a:off x="5554981" y="2189774"/>
            <a:ext cx="1152128" cy="1266319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FE958BCC-8345-4DEB-99F8-5EAD35C99095}"/>
              </a:ext>
            </a:extLst>
          </p:cNvPr>
          <p:cNvSpPr/>
          <p:nvPr/>
        </p:nvSpPr>
        <p:spPr>
          <a:xfrm rot="12600000" flipV="1">
            <a:off x="5519935" y="3960475"/>
            <a:ext cx="1152128" cy="1266319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2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Веб-сервер і база даних.</a:t>
            </a:r>
            <a:br>
              <a:rPr lang="uk-UA" dirty="0"/>
            </a:br>
            <a:r>
              <a:rPr lang="uk-UA" dirty="0"/>
              <a:t>Взаємодія клієнт-сервер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Уявіть простий сценарій. Ми набираємо в браузері веб адресу: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2DA0DE8-E653-4DBB-B923-E1AF0E87B13E}"/>
              </a:ext>
            </a:extLst>
          </p:cNvPr>
          <p:cNvSpPr/>
          <p:nvPr/>
        </p:nvSpPr>
        <p:spPr>
          <a:xfrm>
            <a:off x="72007" y="2290262"/>
            <a:ext cx="5972332" cy="83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https://www.google.com.ua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0877FE9-1A13-47EC-A9CB-53E36C1DAC04}"/>
              </a:ext>
            </a:extLst>
          </p:cNvPr>
          <p:cNvSpPr/>
          <p:nvPr/>
        </p:nvSpPr>
        <p:spPr>
          <a:xfrm>
            <a:off x="6149819" y="2290262"/>
            <a:ext cx="5972332" cy="83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54.230.228.26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google chrome&quot;">
            <a:extLst>
              <a:ext uri="{FF2B5EF4-FFF2-40B4-BE49-F238E27FC236}">
                <a16:creationId xmlns:a16="http://schemas.microsoft.com/office/drawing/2014/main" xmlns="" id="{F195C1A8-ACA8-4792-9377-227A2BF5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30" y="4313024"/>
            <a:ext cx="2211286" cy="2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ECD0A8-2DE2-4700-B267-DD5D993DA57C}"/>
              </a:ext>
            </a:extLst>
          </p:cNvPr>
          <p:cNvSpPr txBox="1"/>
          <p:nvPr/>
        </p:nvSpPr>
        <p:spPr>
          <a:xfrm>
            <a:off x="70929" y="32540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Браузер бере звідти домен, за ним визначає інтернет адресу сервера та з’єднується з ним.</a:t>
            </a:r>
          </a:p>
        </p:txBody>
      </p:sp>
      <p:pic>
        <p:nvPicPr>
          <p:cNvPr id="1028" name="Picture 4" descr="http://www.digitalfocusseo.com/wp-content/uploads/2018/11/Website-Hosting.png">
            <a:extLst>
              <a:ext uri="{FF2B5EF4-FFF2-40B4-BE49-F238E27FC236}">
                <a16:creationId xmlns:a16="http://schemas.microsoft.com/office/drawing/2014/main" xmlns="" id="{B49A48A2-6ADF-4869-8F0C-50589CDD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91" y="4339061"/>
            <a:ext cx="2293597" cy="22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40FE391A-6294-4E64-B0D3-4B4311034B63}"/>
              </a:ext>
            </a:extLst>
          </p:cNvPr>
          <p:cNvCxnSpPr>
            <a:cxnSpLocks/>
            <a:endCxn id="1028" idx="1"/>
          </p:cNvCxnSpPr>
          <p:nvPr/>
        </p:nvCxnSpPr>
        <p:spPr>
          <a:xfrm>
            <a:off x="4163816" y="5485859"/>
            <a:ext cx="3830175" cy="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794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202683</TotalTime>
  <Words>490</Words>
  <Application>Microsoft Office PowerPoint</Application>
  <PresentationFormat>Довільний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User</cp:lastModifiedBy>
  <cp:revision>842</cp:revision>
  <dcterms:created xsi:type="dcterms:W3CDTF">2016-06-06T19:48:43Z</dcterms:created>
  <dcterms:modified xsi:type="dcterms:W3CDTF">2022-02-09T09:47:06Z</dcterms:modified>
</cp:coreProperties>
</file>