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57" r:id="rId9"/>
    <p:sldId id="271" r:id="rId10"/>
    <p:sldId id="272" r:id="rId11"/>
    <p:sldId id="273" r:id="rId12"/>
    <p:sldId id="261" r:id="rId13"/>
    <p:sldId id="274" r:id="rId14"/>
    <p:sldId id="275" r:id="rId15"/>
    <p:sldId id="276" r:id="rId16"/>
    <p:sldId id="278" r:id="rId17"/>
    <p:sldId id="277" r:id="rId18"/>
    <p:sldId id="280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0528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e83f97780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e83f97780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6e83f97780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6e83f97780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517-9C6B-4CC2-AE90-4B6FE90C4C6B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02007393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517-9C6B-4CC2-AE90-4B6FE90C4C6B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77712728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517-9C6B-4CC2-AE90-4B6FE90C4C6B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45456387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517-9C6B-4CC2-AE90-4B6FE90C4C6B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4656688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517-9C6B-4CC2-AE90-4B6FE90C4C6B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55183818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517-9C6B-4CC2-AE90-4B6FE90C4C6B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27547277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517-9C6B-4CC2-AE90-4B6FE90C4C6B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16014656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517-9C6B-4CC2-AE90-4B6FE90C4C6B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70388967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517-9C6B-4CC2-AE90-4B6FE90C4C6B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27931789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517-9C6B-4CC2-AE90-4B6FE90C4C6B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2437453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3517-9C6B-4CC2-AE90-4B6FE90C4C6B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51417832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43517-9C6B-4CC2-AE90-4B6FE90C4C6B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3121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250371" y="179300"/>
            <a:ext cx="8759079" cy="24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 сукцесії як процеси саморозвитку екосистем</a:t>
            </a:r>
            <a:endParaRPr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4" y="1589314"/>
            <a:ext cx="6433456" cy="355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-1"/>
            <a:ext cx="8980714" cy="1719943"/>
          </a:xfrm>
        </p:spPr>
        <p:txBody>
          <a:bodyPr>
            <a:noAutofit/>
          </a:bodyPr>
          <a:lstStyle/>
          <a:p>
            <a:pPr algn="l"/>
            <a:r>
              <a:rPr lang="ru-RU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Сукцесії</a:t>
            </a:r>
            <a:r>
              <a:rPr lang="ru-RU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бувають</a:t>
            </a:r>
            <a:r>
              <a:rPr lang="ru-RU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повільними 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тривають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тисячоліття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десятків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тисяч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2.середніми 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упродовж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3.швидкими 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упродовж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десятиліть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" y="1718583"/>
            <a:ext cx="7979229" cy="342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53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94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причини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сукцесії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два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типи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ендогенні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автогенні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відбуваються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внутрішніх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 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екзогенні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алогенні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виникають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дією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зовнішніх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засолення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підтоплення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вселення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чужорідних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9412"/>
            <a:ext cx="2928257" cy="194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137" y="2587210"/>
            <a:ext cx="3919537" cy="261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33861" r="52024" b="8784"/>
          <a:stretch/>
        </p:blipFill>
        <p:spPr bwMode="auto">
          <a:xfrm>
            <a:off x="6541007" y="2972820"/>
            <a:ext cx="2602993" cy="184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35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 txBox="1">
            <a:spLocks noGrp="1"/>
          </p:cNvSpPr>
          <p:nvPr>
            <p:ph type="title"/>
          </p:nvPr>
        </p:nvSpPr>
        <p:spPr>
          <a:xfrm>
            <a:off x="1271400" y="0"/>
            <a:ext cx="70389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 сукцесій </a:t>
            </a:r>
            <a:endParaRPr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18"/>
          <p:cNvSpPr/>
          <p:nvPr/>
        </p:nvSpPr>
        <p:spPr>
          <a:xfrm>
            <a:off x="358600" y="1452275"/>
            <a:ext cx="2568300" cy="705900"/>
          </a:xfrm>
          <a:prstGeom prst="flowChartAlternateProcess">
            <a:avLst/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FFFFFF"/>
                </a:solidFill>
              </a:rPr>
              <a:t>За швидкістю формування</a:t>
            </a:r>
            <a:endParaRPr sz="1800" b="1">
              <a:solidFill>
                <a:srgbClr val="FFFFFF"/>
              </a:solidFill>
            </a:endParaRPr>
          </a:p>
        </p:txBody>
      </p:sp>
      <p:sp>
        <p:nvSpPr>
          <p:cNvPr id="181" name="Google Shape;181;p18"/>
          <p:cNvSpPr/>
          <p:nvPr/>
        </p:nvSpPr>
        <p:spPr>
          <a:xfrm>
            <a:off x="3480550" y="1452275"/>
            <a:ext cx="2568300" cy="705900"/>
          </a:xfrm>
          <a:prstGeom prst="flowChartAlternateProcess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FFFFFF"/>
                </a:solidFill>
              </a:rPr>
              <a:t>За причинами виникнення</a:t>
            </a:r>
            <a:endParaRPr sz="1800" b="1">
              <a:solidFill>
                <a:srgbClr val="FFFFFF"/>
              </a:solidFill>
            </a:endParaRPr>
          </a:p>
        </p:txBody>
      </p:sp>
      <p:sp>
        <p:nvSpPr>
          <p:cNvPr id="182" name="Google Shape;182;p18"/>
          <p:cNvSpPr/>
          <p:nvPr/>
        </p:nvSpPr>
        <p:spPr>
          <a:xfrm>
            <a:off x="6465800" y="1452275"/>
            <a:ext cx="2476500" cy="705900"/>
          </a:xfrm>
          <a:prstGeom prst="flowChartAlternateProcess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FFFFFF"/>
                </a:solidFill>
              </a:rPr>
              <a:t>За особливостями формування</a:t>
            </a:r>
            <a:endParaRPr sz="1800" b="1">
              <a:solidFill>
                <a:srgbClr val="FFFFFF"/>
              </a:solidFill>
            </a:endParaRPr>
          </a:p>
        </p:txBody>
      </p:sp>
      <p:cxnSp>
        <p:nvCxnSpPr>
          <p:cNvPr id="183" name="Google Shape;183;p18"/>
          <p:cNvCxnSpPr>
            <a:stCxn id="179" idx="2"/>
            <a:endCxn id="180" idx="0"/>
          </p:cNvCxnSpPr>
          <p:nvPr/>
        </p:nvCxnSpPr>
        <p:spPr>
          <a:xfrm flipH="1">
            <a:off x="1642750" y="614700"/>
            <a:ext cx="3148100" cy="837575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4" name="Google Shape;184;p18"/>
          <p:cNvCxnSpPr>
            <a:stCxn id="179" idx="2"/>
            <a:endCxn id="182" idx="0"/>
          </p:cNvCxnSpPr>
          <p:nvPr/>
        </p:nvCxnSpPr>
        <p:spPr>
          <a:xfrm>
            <a:off x="4790850" y="614700"/>
            <a:ext cx="2913200" cy="837575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5" name="Google Shape;185;p18"/>
          <p:cNvCxnSpPr>
            <a:stCxn id="179" idx="2"/>
            <a:endCxn id="181" idx="0"/>
          </p:cNvCxnSpPr>
          <p:nvPr/>
        </p:nvCxnSpPr>
        <p:spPr>
          <a:xfrm flipH="1">
            <a:off x="4764700" y="614700"/>
            <a:ext cx="26150" cy="837575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6" name="Google Shape;186;p18"/>
          <p:cNvSpPr/>
          <p:nvPr/>
        </p:nvSpPr>
        <p:spPr>
          <a:xfrm>
            <a:off x="649950" y="2577350"/>
            <a:ext cx="2241162" cy="614682"/>
          </a:xfrm>
          <a:prstGeom prst="flowChartTerminator">
            <a:avLst/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/>
              <a:t>Повільні</a:t>
            </a:r>
            <a:r>
              <a:rPr lang="ru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(протягом тисячоліть)</a:t>
            </a:r>
            <a:endParaRPr/>
          </a:p>
        </p:txBody>
      </p:sp>
      <p:sp>
        <p:nvSpPr>
          <p:cNvPr id="187" name="Google Shape;187;p18"/>
          <p:cNvSpPr/>
          <p:nvPr/>
        </p:nvSpPr>
        <p:spPr>
          <a:xfrm>
            <a:off x="649950" y="3480550"/>
            <a:ext cx="2241162" cy="614682"/>
          </a:xfrm>
          <a:prstGeom prst="flowChartTerminator">
            <a:avLst/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/>
              <a:t>Середні</a:t>
            </a:r>
            <a:r>
              <a:rPr lang="ru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(протягом століть)</a:t>
            </a:r>
            <a:endParaRPr/>
          </a:p>
        </p:txBody>
      </p:sp>
      <p:sp>
        <p:nvSpPr>
          <p:cNvPr id="188" name="Google Shape;188;p18"/>
          <p:cNvSpPr/>
          <p:nvPr/>
        </p:nvSpPr>
        <p:spPr>
          <a:xfrm>
            <a:off x="649950" y="4383725"/>
            <a:ext cx="2285982" cy="614682"/>
          </a:xfrm>
          <a:prstGeom prst="flowChartTerminator">
            <a:avLst/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/>
              <a:t>Швидкі 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(протягом десятиліть)</a:t>
            </a:r>
            <a:endParaRPr/>
          </a:p>
        </p:txBody>
      </p:sp>
      <p:cxnSp>
        <p:nvCxnSpPr>
          <p:cNvPr id="189" name="Google Shape;189;p18"/>
          <p:cNvCxnSpPr/>
          <p:nvPr/>
        </p:nvCxnSpPr>
        <p:spPr>
          <a:xfrm>
            <a:off x="369800" y="2073100"/>
            <a:ext cx="11100" cy="2655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90;p18"/>
          <p:cNvCxnSpPr>
            <a:stCxn id="188" idx="1"/>
          </p:cNvCxnSpPr>
          <p:nvPr/>
        </p:nvCxnSpPr>
        <p:spPr>
          <a:xfrm>
            <a:off x="649950" y="4691066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18"/>
          <p:cNvCxnSpPr>
            <a:stCxn id="187" idx="1"/>
            <a:endCxn id="187" idx="1"/>
          </p:cNvCxnSpPr>
          <p:nvPr/>
        </p:nvCxnSpPr>
        <p:spPr>
          <a:xfrm>
            <a:off x="649950" y="3787891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Google Shape;192;p18"/>
          <p:cNvCxnSpPr>
            <a:stCxn id="186" idx="1"/>
            <a:endCxn id="186" idx="1"/>
          </p:cNvCxnSpPr>
          <p:nvPr/>
        </p:nvCxnSpPr>
        <p:spPr>
          <a:xfrm>
            <a:off x="649950" y="2884691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3" name="Google Shape;193;p18"/>
          <p:cNvCxnSpPr>
            <a:endCxn id="186" idx="1"/>
          </p:cNvCxnSpPr>
          <p:nvPr/>
        </p:nvCxnSpPr>
        <p:spPr>
          <a:xfrm>
            <a:off x="392250" y="2879891"/>
            <a:ext cx="257700" cy="4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" name="Google Shape;194;p18"/>
          <p:cNvCxnSpPr>
            <a:endCxn id="187" idx="1"/>
          </p:cNvCxnSpPr>
          <p:nvPr/>
        </p:nvCxnSpPr>
        <p:spPr>
          <a:xfrm>
            <a:off x="392250" y="3787591"/>
            <a:ext cx="257700" cy="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18"/>
          <p:cNvCxnSpPr>
            <a:endCxn id="188" idx="1"/>
          </p:cNvCxnSpPr>
          <p:nvPr/>
        </p:nvCxnSpPr>
        <p:spPr>
          <a:xfrm rot="10800000" flipH="1">
            <a:off x="392250" y="4691066"/>
            <a:ext cx="257700" cy="15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6" name="Google Shape;196;p18"/>
          <p:cNvSpPr/>
          <p:nvPr/>
        </p:nvSpPr>
        <p:spPr>
          <a:xfrm>
            <a:off x="4067700" y="2610600"/>
            <a:ext cx="1981260" cy="614682"/>
          </a:xfrm>
          <a:prstGeom prst="flowChartTerminator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/>
              <a:t>Ендогенні (автогенні)</a:t>
            </a:r>
            <a:endParaRPr sz="1800" b="1"/>
          </a:p>
        </p:txBody>
      </p:sp>
      <p:sp>
        <p:nvSpPr>
          <p:cNvPr id="197" name="Google Shape;197;p18"/>
          <p:cNvSpPr/>
          <p:nvPr/>
        </p:nvSpPr>
        <p:spPr>
          <a:xfrm>
            <a:off x="4067700" y="3497160"/>
            <a:ext cx="1981260" cy="614682"/>
          </a:xfrm>
          <a:prstGeom prst="flowChartTerminator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/>
              <a:t>Екзогенні (алогенні)</a:t>
            </a:r>
            <a:endParaRPr sz="1800" b="1"/>
          </a:p>
        </p:txBody>
      </p:sp>
      <p:sp>
        <p:nvSpPr>
          <p:cNvPr id="198" name="Google Shape;198;p18"/>
          <p:cNvSpPr/>
          <p:nvPr/>
        </p:nvSpPr>
        <p:spPr>
          <a:xfrm>
            <a:off x="4067700" y="4294075"/>
            <a:ext cx="1981260" cy="614682"/>
          </a:xfrm>
          <a:prstGeom prst="flowChartTerminator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/>
              <a:t>Антропогенні </a:t>
            </a:r>
            <a:endParaRPr sz="1800" b="1"/>
          </a:p>
        </p:txBody>
      </p:sp>
      <p:cxnSp>
        <p:nvCxnSpPr>
          <p:cNvPr id="199" name="Google Shape;199;p18"/>
          <p:cNvCxnSpPr/>
          <p:nvPr/>
        </p:nvCxnSpPr>
        <p:spPr>
          <a:xfrm flipH="1">
            <a:off x="3473725" y="2084300"/>
            <a:ext cx="22500" cy="2510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Google Shape;200;p18"/>
          <p:cNvCxnSpPr>
            <a:endCxn id="198" idx="1"/>
          </p:cNvCxnSpPr>
          <p:nvPr/>
        </p:nvCxnSpPr>
        <p:spPr>
          <a:xfrm>
            <a:off x="3462600" y="4583416"/>
            <a:ext cx="605100" cy="18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" name="Google Shape;201;p18"/>
          <p:cNvCxnSpPr>
            <a:endCxn id="197" idx="1"/>
          </p:cNvCxnSpPr>
          <p:nvPr/>
        </p:nvCxnSpPr>
        <p:spPr>
          <a:xfrm>
            <a:off x="3507600" y="3798801"/>
            <a:ext cx="560100" cy="5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" name="Google Shape;202;p18"/>
          <p:cNvCxnSpPr>
            <a:endCxn id="196" idx="1"/>
          </p:cNvCxnSpPr>
          <p:nvPr/>
        </p:nvCxnSpPr>
        <p:spPr>
          <a:xfrm rot="10800000" flipH="1">
            <a:off x="3496200" y="2917941"/>
            <a:ext cx="571500" cy="6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18"/>
          <p:cNvSpPr/>
          <p:nvPr/>
        </p:nvSpPr>
        <p:spPr>
          <a:xfrm>
            <a:off x="7138150" y="2711825"/>
            <a:ext cx="1804140" cy="768744"/>
          </a:xfrm>
          <a:prstGeom prst="flowChartTerminator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/>
              <a:t>Первинні </a:t>
            </a:r>
            <a:endParaRPr sz="1800" b="1"/>
          </a:p>
        </p:txBody>
      </p:sp>
      <p:sp>
        <p:nvSpPr>
          <p:cNvPr id="204" name="Google Shape;204;p18"/>
          <p:cNvSpPr/>
          <p:nvPr/>
        </p:nvSpPr>
        <p:spPr>
          <a:xfrm>
            <a:off x="7149200" y="3804500"/>
            <a:ext cx="1804140" cy="768744"/>
          </a:xfrm>
          <a:prstGeom prst="flowChartTerminator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/>
              <a:t>Вторинні</a:t>
            </a:r>
            <a:endParaRPr sz="1800" b="1"/>
          </a:p>
        </p:txBody>
      </p:sp>
      <p:cxnSp>
        <p:nvCxnSpPr>
          <p:cNvPr id="205" name="Google Shape;205;p18"/>
          <p:cNvCxnSpPr/>
          <p:nvPr/>
        </p:nvCxnSpPr>
        <p:spPr>
          <a:xfrm>
            <a:off x="6488200" y="2117900"/>
            <a:ext cx="22500" cy="2084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" name="Google Shape;206;p18"/>
          <p:cNvCxnSpPr>
            <a:endCxn id="204" idx="1"/>
          </p:cNvCxnSpPr>
          <p:nvPr/>
        </p:nvCxnSpPr>
        <p:spPr>
          <a:xfrm>
            <a:off x="6499400" y="4168772"/>
            <a:ext cx="649800" cy="20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7" name="Google Shape;207;p18"/>
          <p:cNvCxnSpPr>
            <a:stCxn id="203" idx="1"/>
          </p:cNvCxnSpPr>
          <p:nvPr/>
        </p:nvCxnSpPr>
        <p:spPr>
          <a:xfrm flipH="1">
            <a:off x="6510550" y="3096197"/>
            <a:ext cx="627600" cy="7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94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Сукцесії</a:t>
            </a:r>
            <a:r>
              <a:rPr lang="ru-RU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бути: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1.природними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виникають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підняття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опускання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суходолу)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2.антропогенними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вирубування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розорювання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степу).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4023"/>
            <a:ext cx="4267201" cy="257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0" t="31423" r="6130" b="12085"/>
          <a:stretch/>
        </p:blipFill>
        <p:spPr bwMode="auto">
          <a:xfrm>
            <a:off x="4106722" y="2254022"/>
            <a:ext cx="5037278" cy="270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8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20200" cy="500742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особливостями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сукцесії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11629"/>
            <a:ext cx="9144000" cy="18070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1.Первинні </a:t>
            </a:r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сукцесії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угруповань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місцях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скельних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породах,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зсувах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відмілинах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річок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вулканічних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островах).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Вторинні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сукцесії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угруповань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порушень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лісів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пожеж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вирубування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степів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розорювання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62" y="2005692"/>
            <a:ext cx="4984823" cy="313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7557"/>
            <a:ext cx="3789062" cy="261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35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86" y="0"/>
            <a:ext cx="8599714" cy="1063229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сукцесії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механізмами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самоорганізації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самовідновлення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85838"/>
            <a:ext cx="4647677" cy="386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676" y="985836"/>
            <a:ext cx="4572000" cy="386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16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5021"/>
            <a:ext cx="8686800" cy="806392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Закономірності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сукцесій</a:t>
            </a:r>
            <a:endParaRPr lang="ru-RU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5171"/>
            <a:ext cx="9285514" cy="40394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1884 р.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французький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хімік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Шательє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(1850 – 1936)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сформулював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закономірність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(принцип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Шательє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якою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вплив,що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виводить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стану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рівноваги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намагаються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послабити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повернути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 до початкового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рівноважного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стану.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5" y="2275114"/>
            <a:ext cx="2769734" cy="286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457" y="2275113"/>
            <a:ext cx="5423715" cy="286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1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0"/>
            <a:ext cx="9252857" cy="4594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переходу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нестійкої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сукцесійного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стану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одного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відсотка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енергетики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межах 1 %, як правило, 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виводить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екосистему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рівноважного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навпаки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1" y="1485900"/>
            <a:ext cx="674914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10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086" y="0"/>
            <a:ext cx="9133114" cy="4594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правилом максимуму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потоку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фундаментального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зміщення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потоку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бік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зметою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Сукцесії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ведуть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біорізноманіття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клімаксної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стадії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32" y="2203678"/>
            <a:ext cx="4286250" cy="293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782" y="2284318"/>
            <a:ext cx="4682218" cy="285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66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7971"/>
            <a:ext cx="9144000" cy="4496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 СУКЦЕСІЇ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угруповань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певній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ділянці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призво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умов.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" y="1665515"/>
            <a:ext cx="8305800" cy="347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25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657"/>
          </a:xfrm>
        </p:spPr>
        <p:txBody>
          <a:bodyPr>
            <a:noAutofit/>
          </a:bodyPr>
          <a:lstStyle/>
          <a:p>
            <a:pPr algn="l"/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Послідовність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змінюють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одна одну в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сукцесії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називається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сукцесійною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серією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стадією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сукцесії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/>
          <a:stretch/>
        </p:blipFill>
        <p:spPr bwMode="auto">
          <a:xfrm>
            <a:off x="838200" y="1449842"/>
            <a:ext cx="7282543" cy="369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98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31086" cy="631371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Найзагальнішими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етапами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екологіних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сукцесій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:</a:t>
            </a:r>
            <a:endParaRPr lang="ru-RU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69955"/>
            <a:ext cx="9144000" cy="3538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первинного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заселення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починається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заселення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лишайниками,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нижчими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грибами 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і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рослинами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вторинні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Згодом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ділянках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формуються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відновлюються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зооценози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мікробіоценози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9" y="1948541"/>
            <a:ext cx="7195457" cy="319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9" y="1948540"/>
            <a:ext cx="7522028" cy="319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2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120916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піонерних</a:t>
            </a:r>
            <a:r>
              <a:rPr lang="ru-RU" sz="2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угруповань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угруповання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існують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початку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сукцесій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Вони, як правило,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нестійкі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незначним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видовим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різноманіттям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нескладними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ланцюгами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живлення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слабкою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мінералізацією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решток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542" y="1485537"/>
            <a:ext cx="5976258" cy="36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1" b="7942"/>
          <a:stretch/>
        </p:blipFill>
        <p:spPr bwMode="auto">
          <a:xfrm>
            <a:off x="443758" y="1476373"/>
            <a:ext cx="7481042" cy="366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49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39486"/>
            <a:ext cx="8686800" cy="1741713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проміжних</a:t>
            </a:r>
            <a:r>
              <a:rPr lang="ru-RU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угруповань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нестійкими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в них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збільшується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різноманіття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розгалужуються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трофічні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мережі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42" y="1381125"/>
            <a:ext cx="6117772" cy="368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2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971" y="0"/>
            <a:ext cx="9046029" cy="4594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зрілих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клімаксних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r>
              <a:rPr lang="ru-RU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високим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ступенем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стійкості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найбільшим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біорізноманіттям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максимальною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кількістю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біомаси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збалансованістю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продукції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мінералізації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1" y="1719943"/>
            <a:ext cx="5878285" cy="3423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00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title"/>
          </p:nvPr>
        </p:nvSpPr>
        <p:spPr>
          <a:xfrm>
            <a:off x="250371" y="0"/>
            <a:ext cx="8086029" cy="13078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 чинники можуть впливати на зміну видового складу екосистеми?</a:t>
            </a:r>
            <a:endParaRPr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" name="Google Shape;14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2522" y="1883230"/>
            <a:ext cx="2986375" cy="2600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3853" y="2013859"/>
            <a:ext cx="3160354" cy="260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3568" y="2013859"/>
            <a:ext cx="2946850" cy="2597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43257" cy="522514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причини  </a:t>
            </a:r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сукцесій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086" y="478972"/>
            <a:ext cx="9056914" cy="3897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1.Зміни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2.Природні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катаклізми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землетруси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повені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3.Діяльність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4.Незбалансованість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кругообігу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видового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біорізноманіття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82" y="2571749"/>
            <a:ext cx="4041322" cy="242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47" y="2702378"/>
            <a:ext cx="4359146" cy="244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21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</TotalTime>
  <Words>524</Words>
  <Application>Microsoft Office PowerPoint</Application>
  <PresentationFormat>Экран (16:9)</PresentationFormat>
  <Paragraphs>46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Times New Roman</vt:lpstr>
      <vt:lpstr>Calibri</vt:lpstr>
      <vt:lpstr>Arial</vt:lpstr>
      <vt:lpstr>Тема Office</vt:lpstr>
      <vt:lpstr>Екологічні сукцесії як процеси саморозвитку екосистем</vt:lpstr>
      <vt:lpstr>Презентация PowerPoint</vt:lpstr>
      <vt:lpstr>Послідовність екосистем, що змінюють одна одну в процесі сукцесії, називається сукцесійною серією, а окрема екосистема – стадією сукцесії.</vt:lpstr>
      <vt:lpstr>Найзагальнішими етапами екологіних сукцесій є :</vt:lpstr>
      <vt:lpstr>Етап формування піонерних угруповань (угруповання організмів, які існують на початку сукцесій). Вони, як правило, нестійкі, із незначним видовим різноманіттям, нескладними ланцюгами живлення, слабкою мінералізацією решток.</vt:lpstr>
      <vt:lpstr>Етап формування проміжних угруповань, які також є нестійкими, але в них збільшується видове різноманіття, розгалужуються трофічні мережі. </vt:lpstr>
      <vt:lpstr>Презентация PowerPoint</vt:lpstr>
      <vt:lpstr>Які чинники можуть впливати на зміну видового складу екосистеми?</vt:lpstr>
      <vt:lpstr>Які причини  сукцесій?</vt:lpstr>
      <vt:lpstr>Сукцесії бувають:  1.повільними (тривають  тисячоліття і десятків тисяч років),  2.середніми (упродовж століть)  3.швидкими (упродовж десятиліть).</vt:lpstr>
      <vt:lpstr>Презентация PowerPoint</vt:lpstr>
      <vt:lpstr>Класифікація сукцесій  </vt:lpstr>
      <vt:lpstr>Презентация PowerPoint</vt:lpstr>
      <vt:lpstr>За особливостями формування сукцесії поділяють</vt:lpstr>
      <vt:lpstr>Отже, екологічні сукцесії є механізмами появи, розвитку, самоорганізації та самовідновлення екосистем.</vt:lpstr>
      <vt:lpstr>Закономірності сукцесій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Екологічні сукцесії як процеси саморозвитку екосистем</dc:title>
  <dc:creator>Пользователь</dc:creator>
  <cp:lastModifiedBy>Пользователь Windows</cp:lastModifiedBy>
  <cp:revision>10</cp:revision>
  <dcterms:modified xsi:type="dcterms:W3CDTF">2022-02-10T09:11:08Z</dcterms:modified>
</cp:coreProperties>
</file>