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6" r:id="rId9"/>
    <p:sldId id="269" r:id="rId10"/>
    <p:sldId id="265" r:id="rId11"/>
    <p:sldId id="274" r:id="rId12"/>
    <p:sldId id="273" r:id="rId13"/>
    <p:sldId id="272" r:id="rId14"/>
    <p:sldId id="271" r:id="rId15"/>
    <p:sldId id="27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9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470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291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139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26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233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279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5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3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8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3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5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1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0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1823" y="1580608"/>
            <a:ext cx="8689976" cy="1172644"/>
          </a:xfrm>
        </p:spPr>
        <p:txBody>
          <a:bodyPr>
            <a:normAutofit/>
          </a:bodyPr>
          <a:lstStyle/>
          <a:p>
            <a:r>
              <a:rPr lang="es-MX" sz="7200" dirty="0" smtClean="0"/>
              <a:t>REPORTED SPEECH</a:t>
            </a:r>
            <a:endParaRPr lang="es-MX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123028"/>
            <a:ext cx="8689976" cy="1371599"/>
          </a:xfrm>
        </p:spPr>
        <p:txBody>
          <a:bodyPr>
            <a:normAutofit/>
          </a:bodyPr>
          <a:lstStyle/>
          <a:p>
            <a:r>
              <a:rPr lang="es-MX" sz="5400" dirty="0" smtClean="0"/>
              <a:t>COMMANDS AND REQUESTS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27635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71458" y="2682761"/>
            <a:ext cx="51010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 smtClean="0">
                <a:latin typeface="Arial Rounded MT Bold" panose="020F0704030504030204" pitchFamily="34" charset="0"/>
              </a:rPr>
              <a:t>Kirsten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asked</a:t>
            </a:r>
            <a:r>
              <a:rPr lang="en-US" sz="4800" dirty="0" smtClean="0">
                <a:latin typeface="Arial Rounded MT Bold" panose="020F0704030504030204" pitchFamily="34" charset="0"/>
              </a:rPr>
              <a:t> her friend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not to smoke</a:t>
            </a:r>
            <a:r>
              <a:rPr lang="en-US" sz="4800" dirty="0" smtClean="0">
                <a:latin typeface="Arial Rounded MT Bold" panose="020F0704030504030204" pitchFamily="34" charset="0"/>
              </a:rPr>
              <a:t>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Picture 12" descr="Smoking And Dental Implants: How To Increase Success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08" y="2094932"/>
            <a:ext cx="5131564" cy="38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1674055" y="719462"/>
            <a:ext cx="3972609" cy="1375470"/>
          </a:xfrm>
          <a:prstGeom prst="wedgeEllipseCallout">
            <a:avLst>
              <a:gd name="adj1" fmla="val -27509"/>
              <a:gd name="adj2" fmla="val 860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979272" y="1114809"/>
            <a:ext cx="39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Don’t</a:t>
            </a:r>
            <a:r>
              <a:rPr lang="es-MX" sz="3200" dirty="0" smtClean="0"/>
              <a:t> </a:t>
            </a:r>
            <a:r>
              <a:rPr lang="es-MX" sz="3200" dirty="0" err="1" smtClean="0"/>
              <a:t>smoke</a:t>
            </a:r>
            <a:r>
              <a:rPr lang="es-MX" sz="3200" dirty="0" smtClean="0"/>
              <a:t>, </a:t>
            </a:r>
            <a:r>
              <a:rPr lang="es-MX" sz="3200" dirty="0" err="1" smtClean="0"/>
              <a:t>please</a:t>
            </a:r>
            <a:r>
              <a:rPr lang="es-MX" sz="3200" dirty="0" smtClean="0"/>
              <a:t>!</a:t>
            </a:r>
            <a:endParaRPr lang="es-MX" sz="3200" dirty="0"/>
          </a:p>
        </p:txBody>
      </p:sp>
      <p:sp>
        <p:nvSpPr>
          <p:cNvPr id="8" name="Rectángulo 7"/>
          <p:cNvSpPr/>
          <p:nvPr/>
        </p:nvSpPr>
        <p:spPr>
          <a:xfrm>
            <a:off x="6819480" y="5408073"/>
            <a:ext cx="47530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t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Now, your turn…</a:t>
            </a:r>
            <a:endParaRPr lang="es-MX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8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81745" y="2935319"/>
            <a:ext cx="447754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 smtClean="0">
                <a:latin typeface="Arial Rounded MT Bold" panose="020F0704030504030204" pitchFamily="34" charset="0"/>
              </a:rPr>
              <a:t>The father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told</a:t>
            </a:r>
            <a:r>
              <a:rPr lang="en-US" sz="4800" dirty="0" smtClean="0">
                <a:latin typeface="Arial Rounded MT Bold" panose="020F0704030504030204" pitchFamily="34" charset="0"/>
              </a:rPr>
              <a:t> his son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 go</a:t>
            </a:r>
            <a:r>
              <a:rPr lang="en-US" sz="4800" dirty="0" smtClean="0">
                <a:latin typeface="Arial Rounded MT Bold" panose="020F0704030504030204" pitchFamily="34" charset="0"/>
              </a:rPr>
              <a:t> to his room.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1800665" y="627016"/>
            <a:ext cx="3293849" cy="1009027"/>
          </a:xfrm>
          <a:prstGeom prst="wedgeEllipseCallout">
            <a:avLst>
              <a:gd name="adj1" fmla="val -35655"/>
              <a:gd name="adj2" fmla="val 924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041619" y="777688"/>
            <a:ext cx="349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Go</a:t>
            </a:r>
            <a:r>
              <a:rPr lang="es-MX" sz="3200" dirty="0" smtClean="0"/>
              <a:t> to </a:t>
            </a:r>
            <a:r>
              <a:rPr lang="es-MX" sz="3200" dirty="0" err="1" smtClean="0"/>
              <a:t>your</a:t>
            </a:r>
            <a:r>
              <a:rPr lang="es-MX" sz="3200" dirty="0" smtClean="0"/>
              <a:t> </a:t>
            </a:r>
            <a:r>
              <a:rPr lang="es-MX" sz="3200" dirty="0" err="1" smtClean="0"/>
              <a:t>room</a:t>
            </a:r>
            <a:r>
              <a:rPr lang="es-MX" sz="3200" dirty="0" smtClean="0"/>
              <a:t>!</a:t>
            </a:r>
            <a:endParaRPr lang="es-MX" sz="3200" dirty="0"/>
          </a:p>
        </p:txBody>
      </p:sp>
      <p:pic>
        <p:nvPicPr>
          <p:cNvPr id="6" name="Picture 4" descr="Ilustración vectorial padre enoj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2089774"/>
            <a:ext cx="4700619" cy="4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88185" y="3479232"/>
            <a:ext cx="44885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 smtClean="0">
                <a:latin typeface="Arial Rounded MT Bold" panose="020F0704030504030204" pitchFamily="34" charset="0"/>
              </a:rPr>
              <a:t>The doctor 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asked</a:t>
            </a:r>
            <a:r>
              <a:rPr lang="en-US" sz="4800" dirty="0" smtClean="0">
                <a:latin typeface="Arial Rounded MT Bold" panose="020F0704030504030204" pitchFamily="34" charset="0"/>
              </a:rPr>
              <a:t> her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 breath</a:t>
            </a:r>
            <a:r>
              <a:rPr lang="en-US" sz="4800" dirty="0" smtClean="0">
                <a:latin typeface="Arial Rounded MT Bold" panose="020F0704030504030204" pitchFamily="34" charset="0"/>
              </a:rPr>
              <a:t> deeply.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1800665" y="739235"/>
            <a:ext cx="3972609" cy="1236440"/>
          </a:xfrm>
          <a:prstGeom prst="wedgeEllipseCallout">
            <a:avLst>
              <a:gd name="adj1" fmla="val -29861"/>
              <a:gd name="adj2" fmla="val 1372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901742" y="1065067"/>
            <a:ext cx="430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Please</a:t>
            </a:r>
            <a:r>
              <a:rPr lang="es-MX" sz="3200" dirty="0" smtClean="0"/>
              <a:t>, </a:t>
            </a:r>
            <a:r>
              <a:rPr lang="es-MX" sz="3200" dirty="0" err="1" smtClean="0"/>
              <a:t>breath</a:t>
            </a:r>
            <a:r>
              <a:rPr lang="es-MX" sz="3200" dirty="0" smtClean="0"/>
              <a:t> </a:t>
            </a:r>
            <a:r>
              <a:rPr lang="es-MX" sz="3200" dirty="0" err="1" smtClean="0"/>
              <a:t>deeply</a:t>
            </a:r>
            <a:r>
              <a:rPr lang="es-MX" sz="3200" dirty="0" smtClean="0"/>
              <a:t>.</a:t>
            </a:r>
            <a:endParaRPr lang="es-MX" sz="3200" dirty="0"/>
          </a:p>
        </p:txBody>
      </p:sp>
      <p:pic>
        <p:nvPicPr>
          <p:cNvPr id="6" name="Picture 10" descr="News &amp; Gallery | Naval Hospital Jacksonv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81" y="3043645"/>
            <a:ext cx="4758613" cy="31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08762" y="2486444"/>
            <a:ext cx="427657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 smtClean="0">
                <a:latin typeface="Arial Rounded MT Bold" panose="020F0704030504030204" pitchFamily="34" charset="0"/>
              </a:rPr>
              <a:t>Snowball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told</a:t>
            </a:r>
            <a:r>
              <a:rPr lang="en-US" sz="4800" dirty="0" smtClean="0">
                <a:latin typeface="Arial Rounded MT Bold" panose="020F0704030504030204" pitchFamily="34" charset="0"/>
              </a:rPr>
              <a:t> everyone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not to eat </a:t>
            </a:r>
            <a:r>
              <a:rPr lang="en-US" sz="4800" dirty="0" smtClean="0">
                <a:latin typeface="Arial Rounded MT Bold" panose="020F0704030504030204" pitchFamily="34" charset="0"/>
              </a:rPr>
              <a:t> his carrot.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Picture 6" descr="white rabbit holding carrots figure free image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8" y="2672211"/>
            <a:ext cx="5140720" cy="34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1800665" y="974369"/>
            <a:ext cx="3972609" cy="1236440"/>
          </a:xfrm>
          <a:prstGeom prst="wedgeEllipseCallout">
            <a:avLst>
              <a:gd name="adj1" fmla="val -267"/>
              <a:gd name="adj2" fmla="val 173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133061" y="1300201"/>
            <a:ext cx="349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Don’t</a:t>
            </a:r>
            <a:r>
              <a:rPr lang="es-MX" sz="3200" dirty="0" smtClean="0"/>
              <a:t> </a:t>
            </a:r>
            <a:r>
              <a:rPr lang="es-MX" sz="3200" dirty="0" err="1" smtClean="0"/>
              <a:t>eat</a:t>
            </a:r>
            <a:r>
              <a:rPr lang="es-MX" sz="3200" dirty="0" smtClean="0"/>
              <a:t> </a:t>
            </a:r>
            <a:r>
              <a:rPr lang="es-MX" sz="3200" dirty="0" err="1" smtClean="0"/>
              <a:t>my</a:t>
            </a:r>
            <a:r>
              <a:rPr lang="es-MX" sz="3200" dirty="0" smtClean="0"/>
              <a:t> </a:t>
            </a:r>
            <a:r>
              <a:rPr lang="es-MX" sz="3200" dirty="0" err="1" smtClean="0"/>
              <a:t>carrot</a:t>
            </a:r>
            <a:r>
              <a:rPr lang="es-MX" sz="3200" dirty="0" smtClean="0"/>
              <a:t>!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21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09807" y="1957628"/>
            <a:ext cx="494579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 smtClean="0">
                <a:latin typeface="Arial Rounded MT Bold" panose="020F0704030504030204" pitchFamily="34" charset="0"/>
              </a:rPr>
              <a:t>The advertisement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asked</a:t>
            </a:r>
            <a:r>
              <a:rPr lang="en-US" sz="4800" dirty="0" smtClean="0">
                <a:latin typeface="Arial Rounded MT Bold" panose="020F0704030504030204" pitchFamily="34" charset="0"/>
              </a:rPr>
              <a:t> people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not to feed</a:t>
            </a:r>
            <a:r>
              <a:rPr lang="en-US" sz="4800" dirty="0" smtClean="0">
                <a:latin typeface="Arial Rounded MT Bold" panose="020F0704030504030204" pitchFamily="34" charset="0"/>
              </a:rPr>
              <a:t> the animals.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Picture 14" descr="animales, escudo, por favor no sientan a los animales, no se alimenten, burro, lechón, oveja, pollo, conejo, c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4" y="1751352"/>
            <a:ext cx="5593508" cy="419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22269" y="3169273"/>
            <a:ext cx="45428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>
                <a:latin typeface="Arial Rounded MT Bold" panose="020F0704030504030204" pitchFamily="34" charset="0"/>
              </a:rPr>
              <a:t>H</a:t>
            </a:r>
            <a:r>
              <a:rPr lang="en-US" sz="4800" dirty="0" smtClean="0">
                <a:latin typeface="Arial Rounded MT Bold" panose="020F0704030504030204" pitchFamily="34" charset="0"/>
              </a:rPr>
              <a:t>e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told</a:t>
            </a:r>
            <a:r>
              <a:rPr lang="en-US" sz="4800" dirty="0" smtClean="0">
                <a:latin typeface="Arial Rounded MT Bold" panose="020F0704030504030204" pitchFamily="34" charset="0"/>
              </a:rPr>
              <a:t> him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 help</a:t>
            </a:r>
            <a:r>
              <a:rPr lang="en-US" sz="4800" dirty="0" smtClean="0">
                <a:latin typeface="Arial Rounded MT Bold" panose="020F0704030504030204" pitchFamily="34" charset="0"/>
              </a:rPr>
              <a:t> his mother.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1800665" y="739235"/>
            <a:ext cx="3972609" cy="1236440"/>
          </a:xfrm>
          <a:prstGeom prst="wedgeEllipseCallout">
            <a:avLst>
              <a:gd name="adj1" fmla="val -17366"/>
              <a:gd name="adj2" fmla="val 87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476507" y="1065067"/>
            <a:ext cx="349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Help</a:t>
            </a:r>
            <a:r>
              <a:rPr lang="es-MX" sz="3200" dirty="0" smtClean="0"/>
              <a:t> </a:t>
            </a:r>
            <a:r>
              <a:rPr lang="es-MX" sz="3200" dirty="0" err="1" smtClean="0"/>
              <a:t>your</a:t>
            </a:r>
            <a:r>
              <a:rPr lang="es-MX" sz="3200" dirty="0" smtClean="0"/>
              <a:t> </a:t>
            </a:r>
            <a:r>
              <a:rPr lang="es-MX" sz="3200" dirty="0" err="1" smtClean="0"/>
              <a:t>mother</a:t>
            </a:r>
            <a:r>
              <a:rPr lang="es-MX" sz="3200" dirty="0" smtClean="0"/>
              <a:t>!</a:t>
            </a:r>
            <a:endParaRPr lang="es-MX" sz="3200" dirty="0"/>
          </a:p>
        </p:txBody>
      </p:sp>
      <p:pic>
        <p:nvPicPr>
          <p:cNvPr id="6" name="Picture 16" descr="Lo que nunca deberías decirle a tu hijo - V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6" y="2479197"/>
            <a:ext cx="5901563" cy="36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6" y="2502761"/>
            <a:ext cx="4114800" cy="3629025"/>
          </a:xfrm>
          <a:prstGeom prst="rect">
            <a:avLst/>
          </a:prstGeom>
        </p:spPr>
      </p:pic>
      <p:sp>
        <p:nvSpPr>
          <p:cNvPr id="13" name="Llamada ovalada 12"/>
          <p:cNvSpPr/>
          <p:nvPr/>
        </p:nvSpPr>
        <p:spPr>
          <a:xfrm>
            <a:off x="1800665" y="739235"/>
            <a:ext cx="3972609" cy="1236440"/>
          </a:xfrm>
          <a:prstGeom prst="wedgeEllipseCallout">
            <a:avLst>
              <a:gd name="adj1" fmla="val -14078"/>
              <a:gd name="adj2" fmla="val 1234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149932" y="1078130"/>
            <a:ext cx="3490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Do </a:t>
            </a:r>
            <a:r>
              <a:rPr lang="es-MX" sz="3200" dirty="0" err="1" smtClean="0"/>
              <a:t>not</a:t>
            </a:r>
            <a:r>
              <a:rPr lang="es-MX" sz="3200" dirty="0" smtClean="0"/>
              <a:t> </a:t>
            </a:r>
            <a:r>
              <a:rPr lang="es-MX" sz="3200" dirty="0" err="1" smtClean="0"/>
              <a:t>kiss</a:t>
            </a:r>
            <a:r>
              <a:rPr lang="es-MX" sz="3200" dirty="0" smtClean="0"/>
              <a:t> </a:t>
            </a:r>
            <a:r>
              <a:rPr lang="es-MX" sz="3200" dirty="0" err="1" smtClean="0"/>
              <a:t>my</a:t>
            </a:r>
            <a:r>
              <a:rPr lang="es-MX" sz="3200" dirty="0" smtClean="0"/>
              <a:t> </a:t>
            </a:r>
            <a:r>
              <a:rPr lang="es-MX" sz="3200" dirty="0" err="1" smtClean="0"/>
              <a:t>hand</a:t>
            </a:r>
            <a:r>
              <a:rPr lang="es-MX" sz="3200" dirty="0" smtClean="0"/>
              <a:t>!</a:t>
            </a:r>
            <a:endParaRPr lang="es-MX" sz="32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773274" y="2982476"/>
            <a:ext cx="498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 smtClean="0">
                <a:latin typeface="Arial Rounded MT Bold" panose="020F0704030504030204" pitchFamily="34" charset="0"/>
              </a:rPr>
              <a:t>The Pope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told</a:t>
            </a:r>
            <a:r>
              <a:rPr lang="en-US" sz="4800" dirty="0" smtClean="0">
                <a:latin typeface="Arial Rounded MT Bold" panose="020F0704030504030204" pitchFamily="34" charset="0"/>
              </a:rPr>
              <a:t> the woman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not to kiss</a:t>
            </a:r>
            <a:r>
              <a:rPr lang="en-US" sz="4800" dirty="0" smtClean="0">
                <a:latin typeface="Arial Rounded MT Bold" panose="020F0704030504030204" pitchFamily="34" charset="0"/>
              </a:rPr>
              <a:t> his hand.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0530614"/>
              </p:ext>
            </p:extLst>
          </p:nvPr>
        </p:nvGraphicFramePr>
        <p:xfrm>
          <a:off x="5544502" y="5153868"/>
          <a:ext cx="5850329" cy="929640"/>
        </p:xfrm>
        <a:graphic>
          <a:graphicData uri="http://schemas.openxmlformats.org/drawingml/2006/table">
            <a:tbl>
              <a:tblPr/>
              <a:tblGrid>
                <a:gridCol w="2600630"/>
                <a:gridCol w="3249699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MX" dirty="0" err="1" smtClean="0">
                          <a:effectLst/>
                        </a:rPr>
                        <a:t>Direct</a:t>
                      </a:r>
                      <a:r>
                        <a:rPr lang="es-MX" dirty="0" smtClean="0">
                          <a:effectLst/>
                        </a:rPr>
                        <a:t> </a:t>
                      </a:r>
                      <a:r>
                        <a:rPr lang="es-MX" dirty="0" err="1" smtClean="0">
                          <a:effectLst/>
                        </a:rPr>
                        <a:t>speech</a:t>
                      </a:r>
                      <a:endParaRPr lang="es-MX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dirty="0" err="1" smtClean="0">
                          <a:effectLst/>
                        </a:rPr>
                        <a:t>Reported</a:t>
                      </a:r>
                      <a:r>
                        <a:rPr lang="es-MX" dirty="0" smtClean="0">
                          <a:effectLst/>
                        </a:rPr>
                        <a:t> </a:t>
                      </a:r>
                      <a:r>
                        <a:rPr lang="es-MX" dirty="0" err="1" smtClean="0">
                          <a:effectLst/>
                        </a:rPr>
                        <a:t>speech</a:t>
                      </a:r>
                      <a:endParaRPr lang="es-MX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MX" dirty="0" smtClean="0">
                          <a:effectLst/>
                        </a:rPr>
                        <a:t>He </a:t>
                      </a:r>
                      <a:r>
                        <a:rPr lang="es-MX" dirty="0" err="1" smtClean="0">
                          <a:effectLst/>
                        </a:rPr>
                        <a:t>said</a:t>
                      </a:r>
                      <a:r>
                        <a:rPr lang="es-MX" dirty="0">
                          <a:effectLst/>
                        </a:rPr>
                        <a:t>: </a:t>
                      </a:r>
                      <a:r>
                        <a:rPr lang="es-MX" b="1" dirty="0" smtClean="0">
                          <a:effectLst/>
                        </a:rPr>
                        <a:t>"</a:t>
                      </a:r>
                      <a:r>
                        <a:rPr lang="es-MX" b="1" dirty="0" err="1" smtClean="0">
                          <a:effectLst/>
                        </a:rPr>
                        <a:t>March</a:t>
                      </a:r>
                      <a:r>
                        <a:rPr lang="es-MX" b="1" dirty="0" smtClean="0">
                          <a:effectLst/>
                        </a:rPr>
                        <a:t>!"</a:t>
                      </a:r>
                      <a:endParaRPr lang="es-MX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 smtClean="0">
                          <a:effectLst/>
                        </a:rPr>
                        <a:t>He </a:t>
                      </a:r>
                      <a:r>
                        <a:rPr lang="en-US" u="sng" dirty="0">
                          <a:effectLst/>
                        </a:rPr>
                        <a:t>told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b="1" dirty="0">
                          <a:effectLst/>
                        </a:rPr>
                        <a:t>him to </a:t>
                      </a:r>
                      <a:r>
                        <a:rPr lang="en-US" b="1" dirty="0" smtClean="0">
                          <a:effectLst/>
                        </a:rPr>
                        <a:t>march</a:t>
                      </a:r>
                      <a:r>
                        <a:rPr lang="en-US" dirty="0" smtClean="0">
                          <a:effectLst/>
                        </a:rPr>
                        <a:t>.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6080" y="2809710"/>
            <a:ext cx="11225188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A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command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(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order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)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when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somebody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tells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you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to do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something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and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you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have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no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choice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you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have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to do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it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.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It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not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usually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polite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.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It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a "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command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usually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introduce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reported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orders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with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verb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"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tell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". Look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at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following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example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: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87905" y="1401951"/>
            <a:ext cx="59711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Reporting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orders</a:t>
            </a:r>
            <a:endParaRPr lang="es-E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commands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30" name="Picture 6" descr="Drill Sergeant Giving Orders | A Drill Sergeant gives orders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05" y="4598126"/>
            <a:ext cx="3558419" cy="22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302773" y="502192"/>
            <a:ext cx="100498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Reporting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commands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and </a:t>
            </a:r>
            <a:r>
              <a:rPr lang="es-MX" altLang="es-MX" sz="2200" dirty="0" err="1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requests</a:t>
            </a:r>
            <a:r>
              <a:rPr lang="es-MX" altLang="es-MX" sz="2200" dirty="0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is</a:t>
            </a:r>
            <a:r>
              <a:rPr lang="es-MX" altLang="es-MX" sz="2200" dirty="0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one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form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of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reported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speech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.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For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non-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native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English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speakers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is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considered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to be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easier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than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reporting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statements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 and </a:t>
            </a:r>
            <a:r>
              <a:rPr lang="es-MX" altLang="es-MX" sz="2200" dirty="0" err="1">
                <a:solidFill>
                  <a:srgbClr val="333333"/>
                </a:solidFill>
                <a:latin typeface="Arial Rounded MT Bold" panose="020F0704030504030204" pitchFamily="34" charset="0"/>
              </a:rPr>
              <a:t>questions</a:t>
            </a:r>
            <a:r>
              <a:rPr lang="es-MX" altLang="es-MX" sz="2200" dirty="0">
                <a:solidFill>
                  <a:srgbClr val="333333"/>
                </a:solidFill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63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1520" y="1813784"/>
            <a:ext cx="113171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ubject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s-ES" sz="4000" b="0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told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pronoun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s-ES" sz="40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s-ES" sz="4000" b="0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infinitive</a:t>
            </a:r>
            <a:r>
              <a:rPr lang="es-ES" sz="40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40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3435" y="4922937"/>
            <a:ext cx="112251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2400" dirty="0">
                <a:latin typeface="Arial Rounded MT Bold" panose="020F0704030504030204" pitchFamily="34" charset="0"/>
              </a:rPr>
              <a:t>Because we use the infinitive </a:t>
            </a:r>
            <a:r>
              <a:rPr lang="en-US" sz="2400" u="sng" dirty="0">
                <a:latin typeface="Arial Rounded MT Bold" panose="020F0704030504030204" pitchFamily="34" charset="0"/>
              </a:rPr>
              <a:t>there is no need to </a:t>
            </a:r>
            <a:r>
              <a:rPr lang="en-US" sz="2400" u="sng" dirty="0" smtClean="0">
                <a:latin typeface="Arial Rounded MT Bold" panose="020F0704030504030204" pitchFamily="34" charset="0"/>
              </a:rPr>
              <a:t>change the </a:t>
            </a:r>
            <a:r>
              <a:rPr lang="en-US" sz="2400" u="sng" dirty="0">
                <a:latin typeface="Arial Rounded MT Bold" panose="020F0704030504030204" pitchFamily="34" charset="0"/>
              </a:rPr>
              <a:t>tense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lvl="0" defTabSz="914400"/>
            <a:r>
              <a:rPr lang="en-US" sz="2400" dirty="0" smtClean="0">
                <a:latin typeface="Arial Rounded MT Bold" panose="020F0704030504030204" pitchFamily="34" charset="0"/>
              </a:rPr>
              <a:t>But be careful! we </a:t>
            </a:r>
            <a:r>
              <a:rPr lang="en-US" sz="2400" dirty="0">
                <a:latin typeface="Arial Rounded MT Bold" panose="020F0704030504030204" pitchFamily="34" charset="0"/>
              </a:rPr>
              <a:t>may need to change </a:t>
            </a:r>
            <a:r>
              <a:rPr lang="en-US" sz="2400" b="1" dirty="0" smtClean="0">
                <a:latin typeface="Arial Rounded MT Bold" panose="020F0704030504030204" pitchFamily="34" charset="0"/>
              </a:rPr>
              <a:t>pronouns, time</a:t>
            </a:r>
            <a:r>
              <a:rPr lang="en-US" sz="2400" dirty="0">
                <a:latin typeface="Arial Rounded MT Bold" panose="020F0704030504030204" pitchFamily="34" charset="0"/>
              </a:rPr>
              <a:t> and </a:t>
            </a:r>
            <a:r>
              <a:rPr lang="en-US" sz="2400" b="1" dirty="0" smtClean="0">
                <a:latin typeface="Arial Rounded MT Bold" panose="020F0704030504030204" pitchFamily="34" charset="0"/>
              </a:rPr>
              <a:t>place</a:t>
            </a:r>
            <a:r>
              <a:rPr lang="en-US" sz="2400" dirty="0" smtClean="0">
                <a:latin typeface="Arial Rounded MT Bold" panose="020F0704030504030204" pitchFamily="34" charset="0"/>
              </a:rPr>
              <a:t>, just like we do in </a:t>
            </a:r>
            <a:r>
              <a:rPr lang="en-US" sz="2400" dirty="0">
                <a:latin typeface="Arial Rounded MT Bold" panose="020F0704030504030204" pitchFamily="34" charset="0"/>
              </a:rPr>
              <a:t>reported </a:t>
            </a:r>
            <a:r>
              <a:rPr lang="en-US" sz="2400" dirty="0" smtClean="0">
                <a:latin typeface="Arial Rounded MT Bold" panose="020F0704030504030204" pitchFamily="34" charset="0"/>
              </a:rPr>
              <a:t>statements and questions.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093" y="1113440"/>
            <a:ext cx="5135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structure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is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very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simple: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9092" y="3060584"/>
            <a:ext cx="107591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smtClean="0">
                <a:ln w="0"/>
              </a:rPr>
              <a:t>The fireman </a:t>
            </a:r>
            <a:r>
              <a:rPr lang="en-US" sz="4000" u="sng" dirty="0" smtClean="0">
                <a:ln w="0"/>
              </a:rPr>
              <a:t>told</a:t>
            </a:r>
            <a:r>
              <a:rPr lang="en-US" sz="4000" dirty="0" smtClean="0">
                <a:ln w="0"/>
              </a:rPr>
              <a:t> the woman </a:t>
            </a:r>
            <a:r>
              <a:rPr lang="en-US" sz="4000" u="sng" dirty="0" smtClean="0">
                <a:ln w="0"/>
              </a:rPr>
              <a:t>to leave</a:t>
            </a:r>
            <a:r>
              <a:rPr lang="en-US" sz="4000" dirty="0" smtClean="0">
                <a:ln w="0"/>
              </a:rPr>
              <a:t> the house.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0" cap="none" spc="0" dirty="0" smtClean="0">
                <a:ln w="0"/>
                <a:solidFill>
                  <a:schemeClr val="tx1"/>
                </a:solidFill>
              </a:rPr>
              <a:t>The teacher </a:t>
            </a:r>
            <a:r>
              <a:rPr lang="es-ES" sz="4000" b="0" u="sng" cap="none" spc="0" dirty="0" err="1" smtClean="0">
                <a:ln w="0"/>
                <a:solidFill>
                  <a:schemeClr val="tx1"/>
                </a:solidFill>
              </a:rPr>
              <a:t>told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</a:rPr>
              <a:t>us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s-ES" sz="4000" b="0" u="sng" cap="none" spc="0" dirty="0" smtClean="0">
                <a:ln w="0"/>
                <a:solidFill>
                  <a:schemeClr val="tx1"/>
                </a:solidFill>
              </a:rPr>
              <a:t>to </a:t>
            </a:r>
            <a:r>
              <a:rPr lang="es-ES" sz="4000" b="0" u="sng" cap="none" spc="0" dirty="0" err="1" smtClean="0">
                <a:ln w="0"/>
                <a:solidFill>
                  <a:schemeClr val="tx1"/>
                </a:solidFill>
              </a:rPr>
              <a:t>submit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</a:rPr>
              <a:t>the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</a:rPr>
              <a:t>homework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.</a:t>
            </a:r>
            <a:endParaRPr lang="es-ES" sz="4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46689"/>
              </p:ext>
            </p:extLst>
          </p:nvPr>
        </p:nvGraphicFramePr>
        <p:xfrm>
          <a:off x="914400" y="1406293"/>
          <a:ext cx="10363200" cy="5090160"/>
        </p:xfrm>
        <a:graphic>
          <a:graphicData uri="http://schemas.openxmlformats.org/drawingml/2006/table">
            <a:tbl>
              <a:tblPr/>
              <a:tblGrid>
                <a:gridCol w="5181600"/>
                <a:gridCol w="518160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1" dirty="0" err="1" smtClean="0">
                          <a:effectLst/>
                        </a:rPr>
                        <a:t>Direct</a:t>
                      </a:r>
                      <a:r>
                        <a:rPr lang="es-MX" sz="2000" b="1" dirty="0" smtClean="0">
                          <a:effectLst/>
                        </a:rPr>
                        <a:t> </a:t>
                      </a:r>
                      <a:r>
                        <a:rPr lang="es-MX" sz="2000" b="1" dirty="0" err="1">
                          <a:effectLst/>
                        </a:rPr>
                        <a:t>order</a:t>
                      </a:r>
                      <a:endParaRPr lang="es-MX" sz="2000" b="1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1" dirty="0" err="1" smtClean="0">
                          <a:effectLst/>
                        </a:rPr>
                        <a:t>Reported</a:t>
                      </a:r>
                      <a:r>
                        <a:rPr lang="es-MX" sz="2000" b="1" dirty="0" smtClean="0">
                          <a:effectLst/>
                        </a:rPr>
                        <a:t> </a:t>
                      </a:r>
                      <a:r>
                        <a:rPr lang="es-MX" sz="2000" b="1" dirty="0" err="1">
                          <a:effectLst/>
                        </a:rPr>
                        <a:t>order</a:t>
                      </a:r>
                      <a:endParaRPr lang="es-MX" sz="2000" b="1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Dad said: 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"Eat your 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food!”</a:t>
                      </a:r>
                    </a:p>
                    <a:p>
                      <a:pPr algn="l" fontAlgn="t"/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He </a:t>
                      </a:r>
                      <a:r>
                        <a:rPr lang="en-US" sz="2400" u="sng" dirty="0">
                          <a:effectLst/>
                          <a:latin typeface="Arial Rounded MT Bold" panose="020F0704030504030204" pitchFamily="34" charset="0"/>
                        </a:rPr>
                        <a:t>told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 the boy </a:t>
                      </a:r>
                      <a:r>
                        <a:rPr lang="en-US" sz="2400" u="sng" dirty="0">
                          <a:effectLst/>
                          <a:latin typeface="Arial Rounded MT Bold" panose="020F0704030504030204" pitchFamily="34" charset="0"/>
                        </a:rPr>
                        <a:t>to eat 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his 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food.</a:t>
                      </a:r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The doctor 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said: 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“Take these</a:t>
                      </a:r>
                      <a:r>
                        <a:rPr lang="en-US" sz="2400" baseline="0" dirty="0" smtClean="0">
                          <a:effectLst/>
                          <a:latin typeface="Arial Rounded MT Bold" panose="020F0704030504030204" pitchFamily="34" charset="0"/>
                        </a:rPr>
                        <a:t> pills 3 times a day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“</a:t>
                      </a:r>
                    </a:p>
                    <a:p>
                      <a:pPr algn="l" fontAlgn="t"/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The doctor </a:t>
                      </a:r>
                      <a:r>
                        <a:rPr lang="en-US" sz="2400" u="sng" dirty="0" smtClean="0">
                          <a:effectLst/>
                          <a:latin typeface="Arial Rounded MT Bold" panose="020F0704030504030204" pitchFamily="34" charset="0"/>
                        </a:rPr>
                        <a:t>told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 the patient </a:t>
                      </a:r>
                      <a:r>
                        <a:rPr lang="en-US" sz="2400" u="sng" dirty="0" smtClean="0">
                          <a:effectLst/>
                          <a:latin typeface="Arial Rounded MT Bold" panose="020F0704030504030204" pitchFamily="34" charset="0"/>
                        </a:rPr>
                        <a:t>to take 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those pills 3 times a day.</a:t>
                      </a:r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She said “Buy some milk in your way home”</a:t>
                      </a:r>
                    </a:p>
                    <a:p>
                      <a:pPr algn="l" fontAlgn="t"/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She </a:t>
                      </a:r>
                      <a:r>
                        <a:rPr lang="en-US" sz="2400" u="sng" dirty="0">
                          <a:effectLst/>
                          <a:latin typeface="Arial Rounded MT Bold" panose="020F0704030504030204" pitchFamily="34" charset="0"/>
                        </a:rPr>
                        <a:t>told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 her husband </a:t>
                      </a:r>
                      <a:r>
                        <a:rPr lang="en-US" sz="2400" u="sng" dirty="0">
                          <a:effectLst/>
                          <a:latin typeface="Arial Rounded MT Bold" panose="020F0704030504030204" pitchFamily="34" charset="0"/>
                        </a:rPr>
                        <a:t>to </a:t>
                      </a:r>
                      <a:r>
                        <a:rPr lang="en-US" sz="2400" u="sng" dirty="0" smtClean="0">
                          <a:effectLst/>
                          <a:latin typeface="Arial Rounded MT Bold" panose="020F0704030504030204" pitchFamily="34" charset="0"/>
                        </a:rPr>
                        <a:t>buy 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some milk</a:t>
                      </a:r>
                      <a:r>
                        <a:rPr lang="en-US" sz="2400" baseline="0" dirty="0" smtClean="0">
                          <a:effectLst/>
                          <a:latin typeface="Arial Rounded MT Bold" panose="020F0704030504030204" pitchFamily="34" charset="0"/>
                        </a:rPr>
                        <a:t> in his way home.</a:t>
                      </a:r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6379" y="635139"/>
            <a:ext cx="271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Some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examples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: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ving orders | Nathan Rupert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3" y="2363373"/>
            <a:ext cx="5181835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1772529" y="953589"/>
            <a:ext cx="3972609" cy="1056574"/>
          </a:xfrm>
          <a:prstGeom prst="wedgeEllipseCallout">
            <a:avLst>
              <a:gd name="adj1" fmla="val -17493"/>
              <a:gd name="adj2" fmla="val 1271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368892" y="1189488"/>
            <a:ext cx="309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Aim</a:t>
            </a:r>
            <a:r>
              <a:rPr lang="es-MX" sz="3200" dirty="0" smtClean="0"/>
              <a:t> </a:t>
            </a:r>
            <a:r>
              <a:rPr lang="es-MX" sz="3200" dirty="0" err="1" smtClean="0"/>
              <a:t>well</a:t>
            </a:r>
            <a:r>
              <a:rPr lang="es-MX" sz="3200" dirty="0" smtClean="0"/>
              <a:t>, </a:t>
            </a:r>
            <a:r>
              <a:rPr lang="es-MX" sz="3200" dirty="0" err="1" smtClean="0"/>
              <a:t>soldier</a:t>
            </a:r>
            <a:r>
              <a:rPr lang="es-MX" sz="3200" dirty="0" smtClean="0"/>
              <a:t>!</a:t>
            </a:r>
            <a:endParaRPr lang="es-MX" sz="3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93778" y="2392808"/>
            <a:ext cx="536445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 smtClean="0">
                <a:latin typeface="Arial Rounded MT Bold" panose="020F0704030504030204" pitchFamily="34" charset="0"/>
              </a:rPr>
              <a:t>The captain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told</a:t>
            </a:r>
            <a:r>
              <a:rPr lang="en-US" sz="4800" dirty="0" smtClean="0">
                <a:latin typeface="Arial Rounded MT Bold" panose="020F0704030504030204" pitchFamily="34" charset="0"/>
              </a:rPr>
              <a:t> the soldier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 aim </a:t>
            </a:r>
            <a:r>
              <a:rPr lang="en-US" sz="4800" dirty="0" smtClean="0">
                <a:latin typeface="Arial Rounded MT Bold" panose="020F0704030504030204" pitchFamily="34" charset="0"/>
              </a:rPr>
              <a:t>well.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2736039"/>
              </p:ext>
            </p:extLst>
          </p:nvPr>
        </p:nvGraphicFramePr>
        <p:xfrm>
          <a:off x="4656407" y="3197177"/>
          <a:ext cx="7343335" cy="1112520"/>
        </p:xfrm>
        <a:graphic>
          <a:graphicData uri="http://schemas.openxmlformats.org/drawingml/2006/table">
            <a:tbl>
              <a:tblPr/>
              <a:tblGrid>
                <a:gridCol w="3671667"/>
                <a:gridCol w="3671668"/>
              </a:tblGrid>
              <a:tr h="539060">
                <a:tc>
                  <a:txBody>
                    <a:bodyPr/>
                    <a:lstStyle/>
                    <a:p>
                      <a:pPr algn="ctr" fontAlgn="t"/>
                      <a:r>
                        <a:rPr lang="es-MX" sz="2400" dirty="0" err="1" smtClean="0">
                          <a:effectLst/>
                        </a:rPr>
                        <a:t>Direct</a:t>
                      </a:r>
                      <a:r>
                        <a:rPr lang="es-MX" sz="2400" dirty="0" smtClean="0">
                          <a:effectLst/>
                        </a:rPr>
                        <a:t> </a:t>
                      </a:r>
                      <a:r>
                        <a:rPr lang="es-MX" sz="2400" dirty="0" err="1" smtClean="0">
                          <a:effectLst/>
                        </a:rPr>
                        <a:t>speech</a:t>
                      </a:r>
                      <a:endParaRPr lang="es-MX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400" dirty="0" err="1" smtClean="0">
                          <a:effectLst/>
                        </a:rPr>
                        <a:t>Reported</a:t>
                      </a:r>
                      <a:r>
                        <a:rPr lang="es-MX" sz="2400" dirty="0" smtClean="0">
                          <a:effectLst/>
                        </a:rPr>
                        <a:t> </a:t>
                      </a:r>
                      <a:r>
                        <a:rPr lang="es-MX" sz="2400" dirty="0" err="1" smtClean="0">
                          <a:effectLst/>
                        </a:rPr>
                        <a:t>speech</a:t>
                      </a:r>
                      <a:endParaRPr lang="es-MX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9060">
                <a:tc>
                  <a:txBody>
                    <a:bodyPr/>
                    <a:lstStyle/>
                    <a:p>
                      <a:pPr algn="ctr" fontAlgn="t"/>
                      <a:r>
                        <a:rPr lang="es-MX" sz="2400" dirty="0" smtClean="0">
                          <a:effectLst/>
                        </a:rPr>
                        <a:t>He </a:t>
                      </a:r>
                      <a:r>
                        <a:rPr lang="es-MX" sz="2400" dirty="0" err="1" smtClean="0">
                          <a:effectLst/>
                        </a:rPr>
                        <a:t>said</a:t>
                      </a:r>
                      <a:r>
                        <a:rPr lang="es-MX" sz="2400" dirty="0">
                          <a:effectLst/>
                        </a:rPr>
                        <a:t>: </a:t>
                      </a:r>
                      <a:r>
                        <a:rPr lang="es-MX" sz="2400" b="1" dirty="0" smtClean="0">
                          <a:effectLst/>
                        </a:rPr>
                        <a:t>“</a:t>
                      </a:r>
                      <a:r>
                        <a:rPr lang="es-MX" sz="2400" b="1" dirty="0" err="1" smtClean="0">
                          <a:effectLst/>
                        </a:rPr>
                        <a:t>please</a:t>
                      </a:r>
                      <a:r>
                        <a:rPr lang="es-MX" sz="2400" b="1" dirty="0" smtClean="0">
                          <a:effectLst/>
                        </a:rPr>
                        <a:t>, </a:t>
                      </a:r>
                      <a:r>
                        <a:rPr lang="es-MX" sz="2400" b="1" dirty="0" err="1" smtClean="0">
                          <a:effectLst/>
                        </a:rPr>
                        <a:t>behave</a:t>
                      </a:r>
                      <a:r>
                        <a:rPr lang="es-MX" sz="2400" b="1" dirty="0" smtClean="0">
                          <a:effectLst/>
                        </a:rPr>
                        <a:t>"</a:t>
                      </a:r>
                      <a:endParaRPr lang="es-MX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smtClean="0">
                          <a:effectLst/>
                        </a:rPr>
                        <a:t>He </a:t>
                      </a:r>
                      <a:r>
                        <a:rPr lang="en-US" sz="2400" u="sng" dirty="0" smtClean="0">
                          <a:effectLst/>
                        </a:rPr>
                        <a:t>asked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</a:rPr>
                        <a:t>her to behave</a:t>
                      </a:r>
                      <a:r>
                        <a:rPr lang="en-US" sz="2400" dirty="0" smtClean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5009" y="1169786"/>
            <a:ext cx="1136669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A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s-MX" altLang="es-MX" sz="2000" dirty="0" err="1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request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when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somebody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asks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you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politely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to do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something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.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Generally</a:t>
            </a:r>
            <a:r>
              <a:rPr lang="es-MX" altLang="es-MX" sz="2000" dirty="0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, </a:t>
            </a:r>
            <a:r>
              <a:rPr lang="es-MX" altLang="es-MX" sz="2000" dirty="0" err="1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t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his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person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addresses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to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you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with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word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“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please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”.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usually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introduce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reported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requests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with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verb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“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ask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". Look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at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following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example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: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74333" y="115377"/>
            <a:ext cx="577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Reporting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s-E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requests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42" name="Picture 2" descr="Alternativas a los castigos físicos en niños | Ser Pad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" y="2821985"/>
            <a:ext cx="4281990" cy="34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56407" y="4756486"/>
            <a:ext cx="70760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dirty="0" smtClean="0">
                <a:solidFill>
                  <a:srgbClr val="333333"/>
                </a:solidFill>
                <a:latin typeface="Arial Rounded MT Bold" panose="020F0704030504030204" pitchFamily="34" charset="0"/>
              </a:rPr>
              <a:t>As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you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can </a:t>
            </a:r>
            <a:r>
              <a:rPr kumimoji="0" lang="es-MX" altLang="es-MX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notice</a:t>
            </a:r>
            <a:r>
              <a:rPr kumimoji="0" lang="es-MX" altLang="es-MX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,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way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report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requests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is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same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way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report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orders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(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same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structure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),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just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have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to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replace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verb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sng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TOLD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by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sng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ASKED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giving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us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a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sense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of </a:t>
            </a:r>
            <a:r>
              <a:rPr kumimoji="0" lang="es-MX" altLang="es-MX" sz="20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politeliness</a:t>
            </a:r>
            <a:r>
              <a:rPr kumimoji="0" lang="es-MX" altLang="es-MX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.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96123"/>
              </p:ext>
            </p:extLst>
          </p:nvPr>
        </p:nvGraphicFramePr>
        <p:xfrm>
          <a:off x="914400" y="1092781"/>
          <a:ext cx="10363200" cy="4724400"/>
        </p:xfrm>
        <a:graphic>
          <a:graphicData uri="http://schemas.openxmlformats.org/drawingml/2006/table">
            <a:tbl>
              <a:tblPr/>
              <a:tblGrid>
                <a:gridCol w="5181600"/>
                <a:gridCol w="518160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1" dirty="0" err="1" smtClean="0">
                          <a:effectLst/>
                        </a:rPr>
                        <a:t>Direct</a:t>
                      </a:r>
                      <a:r>
                        <a:rPr lang="es-MX" sz="2000" b="1" dirty="0" smtClean="0">
                          <a:effectLst/>
                        </a:rPr>
                        <a:t> </a:t>
                      </a:r>
                      <a:r>
                        <a:rPr lang="es-MX" sz="2000" b="1" dirty="0" err="1" smtClean="0">
                          <a:effectLst/>
                        </a:rPr>
                        <a:t>request</a:t>
                      </a:r>
                      <a:endParaRPr lang="es-MX" sz="2000" b="1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1" dirty="0" err="1" smtClean="0">
                          <a:effectLst/>
                        </a:rPr>
                        <a:t>Reported</a:t>
                      </a:r>
                      <a:r>
                        <a:rPr lang="es-MX" sz="2000" b="1" dirty="0" smtClean="0">
                          <a:effectLst/>
                        </a:rPr>
                        <a:t> </a:t>
                      </a:r>
                      <a:r>
                        <a:rPr lang="es-MX" sz="2000" b="1" dirty="0" err="1" smtClean="0">
                          <a:effectLst/>
                        </a:rPr>
                        <a:t>request</a:t>
                      </a:r>
                      <a:endParaRPr lang="es-MX" sz="2000" b="1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The nurse said: 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"Eat your 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food, please!”</a:t>
                      </a:r>
                    </a:p>
                    <a:p>
                      <a:pPr algn="l" fontAlgn="t"/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She </a:t>
                      </a:r>
                      <a:r>
                        <a:rPr lang="en-US" sz="2400" u="sng" dirty="0" smtClean="0">
                          <a:effectLst/>
                          <a:latin typeface="Arial Rounded MT Bold" panose="020F0704030504030204" pitchFamily="34" charset="0"/>
                        </a:rPr>
                        <a:t>asked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the boy </a:t>
                      </a:r>
                      <a:r>
                        <a:rPr lang="en-US" sz="2400" u="sng" dirty="0">
                          <a:effectLst/>
                          <a:latin typeface="Arial Rounded MT Bold" panose="020F0704030504030204" pitchFamily="34" charset="0"/>
                        </a:rPr>
                        <a:t>to eat 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his 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food.</a:t>
                      </a:r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George said “please call me at 7“</a:t>
                      </a:r>
                    </a:p>
                    <a:p>
                      <a:pPr algn="l" fontAlgn="t"/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George </a:t>
                      </a:r>
                      <a:r>
                        <a:rPr lang="en-US" sz="2400" u="sng" dirty="0" smtClean="0">
                          <a:effectLst/>
                          <a:latin typeface="Arial Rounded MT Bold" panose="020F0704030504030204" pitchFamily="34" charset="0"/>
                        </a:rPr>
                        <a:t>asked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 me </a:t>
                      </a:r>
                      <a:r>
                        <a:rPr lang="en-US" sz="2400" u="sng" dirty="0" smtClean="0">
                          <a:effectLst/>
                          <a:latin typeface="Arial Rounded MT Bold" panose="020F0704030504030204" pitchFamily="34" charset="0"/>
                        </a:rPr>
                        <a:t>to call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 him at 7.</a:t>
                      </a:r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She said “turn off the</a:t>
                      </a:r>
                      <a:r>
                        <a:rPr lang="en-US" sz="2400" baseline="0" dirty="0" smtClean="0">
                          <a:effectLst/>
                          <a:latin typeface="Arial Rounded MT Bold" panose="020F0704030504030204" pitchFamily="34" charset="0"/>
                        </a:rPr>
                        <a:t> TV, please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”</a:t>
                      </a:r>
                    </a:p>
                    <a:p>
                      <a:pPr algn="l" fontAlgn="t"/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dirty="0" smtClean="0"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 algn="l" fontAlgn="t"/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She </a:t>
                      </a:r>
                      <a:r>
                        <a:rPr lang="en-US" sz="2400" u="sng" dirty="0" smtClean="0">
                          <a:effectLst/>
                          <a:latin typeface="Arial Rounded MT Bold" panose="020F0704030504030204" pitchFamily="34" charset="0"/>
                        </a:rPr>
                        <a:t>asked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her 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son </a:t>
                      </a:r>
                      <a:r>
                        <a:rPr lang="en-US" sz="2400" u="sng" dirty="0" smtClean="0">
                          <a:effectLst/>
                          <a:latin typeface="Arial Rounded MT Bold" panose="020F0704030504030204" pitchFamily="34" charset="0"/>
                        </a:rPr>
                        <a:t>to turn off</a:t>
                      </a:r>
                      <a:r>
                        <a:rPr lang="en-US" sz="2400" dirty="0" smtClean="0">
                          <a:effectLst/>
                          <a:latin typeface="Arial Rounded MT Bold" panose="020F0704030504030204" pitchFamily="34" charset="0"/>
                        </a:rPr>
                        <a:t> the TV</a:t>
                      </a:r>
                      <a:r>
                        <a:rPr lang="en-US" sz="2400" baseline="0" dirty="0" smtClean="0">
                          <a:effectLst/>
                          <a:latin typeface="Arial Rounded MT Bold" panose="020F07040305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6379" y="504509"/>
            <a:ext cx="271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Some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examples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: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37469" y="2818235"/>
            <a:ext cx="536445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sz="4800" dirty="0" smtClean="0">
                <a:latin typeface="Arial Rounded MT Bold" panose="020F0704030504030204" pitchFamily="34" charset="0"/>
              </a:rPr>
              <a:t>The police officer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asked</a:t>
            </a:r>
            <a:r>
              <a:rPr lang="en-US" sz="4800" dirty="0" smtClean="0">
                <a:latin typeface="Arial Rounded MT Bold" panose="020F0704030504030204" pitchFamily="34" charset="0"/>
              </a:rPr>
              <a:t> the driver </a:t>
            </a:r>
            <a:r>
              <a:rPr lang="en-US" sz="4800" u="sng" dirty="0" smtClean="0">
                <a:latin typeface="Arial Rounded MT Bold" panose="020F0704030504030204" pitchFamily="34" charset="0"/>
              </a:rPr>
              <a:t>to show</a:t>
            </a:r>
            <a:r>
              <a:rPr lang="en-US" sz="4800" dirty="0" smtClean="0">
                <a:latin typeface="Arial Rounded MT Bold" panose="020F0704030504030204" pitchFamily="34" charset="0"/>
              </a:rPr>
              <a:t> him his license.</a:t>
            </a:r>
            <a:endParaRPr kumimoji="0" lang="es-MX" altLang="es-MX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Small percentage of DUI arrests made under 0.08; police arrest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" y="2611371"/>
            <a:ext cx="5751095" cy="37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1772529" y="920133"/>
            <a:ext cx="4303418" cy="1090030"/>
          </a:xfrm>
          <a:prstGeom prst="wedgeEllipseCallout">
            <a:avLst>
              <a:gd name="adj1" fmla="val -36413"/>
              <a:gd name="adj2" fmla="val 18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227605" y="992324"/>
            <a:ext cx="3924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Show me </a:t>
            </a:r>
            <a:r>
              <a:rPr lang="es-MX" sz="3200" dirty="0" err="1" smtClean="0"/>
              <a:t>your</a:t>
            </a:r>
            <a:r>
              <a:rPr lang="es-MX" sz="3200" dirty="0" smtClean="0"/>
              <a:t> </a:t>
            </a:r>
            <a:r>
              <a:rPr lang="es-MX" sz="3200" dirty="0" err="1" smtClean="0"/>
              <a:t>license</a:t>
            </a:r>
            <a:r>
              <a:rPr lang="es-MX" sz="3200" dirty="0" smtClean="0"/>
              <a:t>,                           </a:t>
            </a:r>
          </a:p>
          <a:p>
            <a:r>
              <a:rPr lang="es-MX" sz="3200" dirty="0"/>
              <a:t> </a:t>
            </a:r>
            <a:r>
              <a:rPr lang="es-MX" sz="3200" dirty="0" smtClean="0"/>
              <a:t>       </a:t>
            </a:r>
            <a:r>
              <a:rPr lang="es-MX" sz="3200" dirty="0" err="1" smtClean="0"/>
              <a:t>please</a:t>
            </a:r>
            <a:r>
              <a:rPr lang="es-MX" sz="3200" dirty="0" smtClean="0"/>
              <a:t>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7947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04206" y="2066419"/>
            <a:ext cx="1229620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s-ES" sz="3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ubject</a:t>
            </a:r>
            <a:r>
              <a:rPr lang="es-ES" sz="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s-ES" sz="3800" b="0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told</a:t>
            </a:r>
            <a:r>
              <a:rPr lang="es-ES" sz="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</a:t>
            </a:r>
            <a:r>
              <a:rPr lang="es-ES" sz="3800" b="0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asked</a:t>
            </a:r>
            <a:r>
              <a:rPr lang="es-ES" sz="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s-ES" sz="3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</a:t>
            </a:r>
            <a:r>
              <a:rPr lang="es-ES" sz="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</a:t>
            </a:r>
            <a:r>
              <a:rPr lang="es-ES" sz="3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pronoun</a:t>
            </a:r>
            <a:r>
              <a:rPr lang="es-ES" sz="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s-ES" sz="3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to </a:t>
            </a:r>
            <a:r>
              <a:rPr lang="es-ES" sz="3800" b="0" u="sng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infinitive</a:t>
            </a:r>
            <a:r>
              <a:rPr lang="es-ES" sz="3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38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093" y="665730"/>
            <a:ext cx="109495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IMPORTANT NOTE: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400" dirty="0">
              <a:solidFill>
                <a:srgbClr val="333333"/>
              </a:solidFill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When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order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or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request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is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negative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, </a:t>
            </a:r>
            <a:r>
              <a:rPr kumimoji="0" lang="es-MX" altLang="es-MX" sz="24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structure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is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the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following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kumimoji="0" lang="es-MX" altLang="es-MX" sz="24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one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Rounded MT Bold" panose="020F0704030504030204" pitchFamily="34" charset="0"/>
              </a:rPr>
              <a:t>: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9092" y="3060584"/>
            <a:ext cx="107591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smtClean="0">
                <a:ln w="0"/>
              </a:rPr>
              <a:t>Sonia asked her husband </a:t>
            </a:r>
            <a:r>
              <a:rPr lang="en-US" sz="4000" u="sng" dirty="0" smtClean="0">
                <a:ln w="0"/>
              </a:rPr>
              <a:t>NOT TO go out</a:t>
            </a:r>
            <a:r>
              <a:rPr lang="en-US" sz="4000" dirty="0" smtClean="0">
                <a:ln w="0"/>
              </a:rPr>
              <a:t>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0" cap="none" spc="0" dirty="0" smtClean="0">
                <a:ln w="0"/>
                <a:solidFill>
                  <a:schemeClr val="tx1"/>
                </a:solidFill>
              </a:rPr>
              <a:t>The teacher told the students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s-ES" sz="4000" b="0" u="sng" cap="none" spc="0" dirty="0" smtClean="0">
                <a:ln w="0"/>
                <a:solidFill>
                  <a:schemeClr val="tx1"/>
                </a:solidFill>
              </a:rPr>
              <a:t>NOT TO </a:t>
            </a:r>
            <a:r>
              <a:rPr lang="es-ES" sz="4000" b="0" u="sng" cap="none" spc="0" dirty="0" err="1" smtClean="0">
                <a:ln w="0"/>
                <a:solidFill>
                  <a:schemeClr val="tx1"/>
                </a:solidFill>
              </a:rPr>
              <a:t>cheat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</a:rPr>
              <a:t>during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</a:rPr>
              <a:t>the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s-ES" sz="4000" b="0" cap="none" spc="0" dirty="0" err="1" smtClean="0">
                <a:ln w="0"/>
                <a:solidFill>
                  <a:schemeClr val="tx1"/>
                </a:solidFill>
              </a:rPr>
              <a:t>exam</a:t>
            </a:r>
            <a:r>
              <a:rPr lang="es-ES" sz="4000" b="0" cap="none" spc="0" dirty="0" smtClean="0">
                <a:ln w="0"/>
                <a:solidFill>
                  <a:schemeClr val="tx1"/>
                </a:solidFill>
              </a:rPr>
              <a:t>.</a:t>
            </a:r>
            <a:endParaRPr lang="es-ES" sz="40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167</TotalTime>
  <Words>577</Words>
  <Application>Microsoft Office PowerPoint</Application>
  <PresentationFormat>Panorámica</PresentationFormat>
  <Paragraphs>83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Arial Rounded MT Bold</vt:lpstr>
      <vt:lpstr>Tw Cen MT</vt:lpstr>
      <vt:lpstr>Gota</vt:lpstr>
      <vt:lpstr>REPORTED SPEECH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REPORTED SPEECH</dc:title>
  <dc:creator>Cenei_05_19</dc:creator>
  <cp:lastModifiedBy>Cenei_05_19</cp:lastModifiedBy>
  <cp:revision>21</cp:revision>
  <dcterms:created xsi:type="dcterms:W3CDTF">2020-04-29T20:00:27Z</dcterms:created>
  <dcterms:modified xsi:type="dcterms:W3CDTF">2020-04-29T22:50:19Z</dcterms:modified>
</cp:coreProperties>
</file>